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505"/>
    <a:srgbClr val="08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F166-052C-4CEE-BE4B-98E038EB0D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6E5AE7B-A280-4F11-B5AA-48E756FFA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D7BBC00-40BE-4D6C-901D-CBA730E31FD2}"/>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5" name="Footer Placeholder 4">
            <a:extLst>
              <a:ext uri="{FF2B5EF4-FFF2-40B4-BE49-F238E27FC236}">
                <a16:creationId xmlns:a16="http://schemas.microsoft.com/office/drawing/2014/main" id="{129CE4C2-FF00-4792-A41F-11C4011605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E51CBF-8634-4035-88B0-64075F80FC30}"/>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33858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1600-048D-4144-B0E0-34B50FF42F1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AD0F32C-0985-4E30-BBC2-48182C82C8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007B1E-AEF8-452B-AA67-D2055A9CF50C}"/>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5" name="Footer Placeholder 4">
            <a:extLst>
              <a:ext uri="{FF2B5EF4-FFF2-40B4-BE49-F238E27FC236}">
                <a16:creationId xmlns:a16="http://schemas.microsoft.com/office/drawing/2014/main" id="{D31D8D67-6279-4FB7-AC21-C43A00EE0E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60B608-B33A-4C84-8130-C15822A8539D}"/>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241628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52927-1D62-4601-88E0-F718AF77A8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7C62745-2C8E-4BF0-80AF-C1811EA15D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BD633E-EB35-4FA4-815B-D1CCA6B8A40E}"/>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5" name="Footer Placeholder 4">
            <a:extLst>
              <a:ext uri="{FF2B5EF4-FFF2-40B4-BE49-F238E27FC236}">
                <a16:creationId xmlns:a16="http://schemas.microsoft.com/office/drawing/2014/main" id="{6A7594AB-D7C2-4BAA-A856-2474473454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A023C1-FC75-4D11-9376-FEB4137C627C}"/>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340988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AEDB-05C6-468D-AF4F-5B2479FAB2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ACDD4E1-048D-401F-9828-016CB6AB17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EF5332-F686-4BA5-800F-3503B823E4E8}"/>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5" name="Footer Placeholder 4">
            <a:extLst>
              <a:ext uri="{FF2B5EF4-FFF2-40B4-BE49-F238E27FC236}">
                <a16:creationId xmlns:a16="http://schemas.microsoft.com/office/drawing/2014/main" id="{EB84A873-DD48-4A21-BFB4-6341ABB52F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D3F18D-78C9-47EE-9404-4F1D96BEB2ED}"/>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164157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5C47-F866-458E-98DC-77922E6AB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4C94F5B-7DC2-44C6-B9A4-3FBEEC379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97913-4E89-4DAB-9E6E-5DFF07AEAFA8}"/>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5" name="Footer Placeholder 4">
            <a:extLst>
              <a:ext uri="{FF2B5EF4-FFF2-40B4-BE49-F238E27FC236}">
                <a16:creationId xmlns:a16="http://schemas.microsoft.com/office/drawing/2014/main" id="{27599026-F4D7-4A76-BA01-D56DE8AEAF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2FD402E-D9CE-4178-A320-8600B3A2DB97}"/>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3372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6BA4-C1EC-4B31-8D16-5681CC2293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3B93061-72BD-493A-87AC-BB42059125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A36DA71-D8AF-4BC3-A944-12BF94ABA7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17AE1AA-1371-4303-B3DB-D38FCB4F9643}"/>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6" name="Footer Placeholder 5">
            <a:extLst>
              <a:ext uri="{FF2B5EF4-FFF2-40B4-BE49-F238E27FC236}">
                <a16:creationId xmlns:a16="http://schemas.microsoft.com/office/drawing/2014/main" id="{86599D98-149F-49FD-BE01-A1804C47D3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4838BD0-2B51-43D6-8CB9-E769D91EB874}"/>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145010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E933-EBC5-4CA2-9565-D33589E0E47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8C37B39-F224-43BA-B3B2-29E4524FF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B817-0A13-44B9-9D35-CA869E1D39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9D30B50-695C-4921-9347-8B6114FEC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CD1CB-19C1-4D4A-8890-7740957392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7ED8536-1EE1-416B-9E11-97AFD172B922}"/>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8" name="Footer Placeholder 7">
            <a:extLst>
              <a:ext uri="{FF2B5EF4-FFF2-40B4-BE49-F238E27FC236}">
                <a16:creationId xmlns:a16="http://schemas.microsoft.com/office/drawing/2014/main" id="{682311C1-BF31-43CD-9C4A-C4CE18170EF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0F08A18-24AE-42A9-A199-40428DE4640B}"/>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25695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4AE6-51D5-4BBB-97F4-2B8BB6053CD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45D6EB1-05AC-4FDD-BCD7-2174B7C2EA0E}"/>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4" name="Footer Placeholder 3">
            <a:extLst>
              <a:ext uri="{FF2B5EF4-FFF2-40B4-BE49-F238E27FC236}">
                <a16:creationId xmlns:a16="http://schemas.microsoft.com/office/drawing/2014/main" id="{376B4E0B-8EFB-4B98-A1D1-E8F30ADB94C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71E83DD-37D1-4CF9-9D5D-082599D6052C}"/>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301398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64BA8-E238-40FD-9465-9570C28CA260}"/>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3" name="Footer Placeholder 2">
            <a:extLst>
              <a:ext uri="{FF2B5EF4-FFF2-40B4-BE49-F238E27FC236}">
                <a16:creationId xmlns:a16="http://schemas.microsoft.com/office/drawing/2014/main" id="{5C369659-B66A-41F7-8800-7232EAC1790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7F3504-072E-4186-AEF8-19F50A0B85A2}"/>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368763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0357-B1BD-4AF6-98F5-1B356D228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1474BCC-B4CD-476D-A9E6-2ABBB7E98C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8A5DA4F-8D13-4DDF-8819-C4CFCD84C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12E03-94F6-42B9-9A2E-B8860332BA0F}"/>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6" name="Footer Placeholder 5">
            <a:extLst>
              <a:ext uri="{FF2B5EF4-FFF2-40B4-BE49-F238E27FC236}">
                <a16:creationId xmlns:a16="http://schemas.microsoft.com/office/drawing/2014/main" id="{76D7D025-DEFD-4DA5-ABEB-9D6B52FA599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BD96F4D-7A73-4541-ADC4-214F1D0F567E}"/>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21738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6431-BF2E-4CAC-BBD7-54F1F7F06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0C89EC1-2B9D-4A8C-A0A6-B6A49CBBB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07648F2-D586-47BE-8844-C14C00FD8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19D0F-EFF6-4333-A892-B7C08024EEA1}"/>
              </a:ext>
            </a:extLst>
          </p:cNvPr>
          <p:cNvSpPr>
            <a:spLocks noGrp="1"/>
          </p:cNvSpPr>
          <p:nvPr>
            <p:ph type="dt" sz="half" idx="10"/>
          </p:nvPr>
        </p:nvSpPr>
        <p:spPr/>
        <p:txBody>
          <a:bodyPr/>
          <a:lstStyle/>
          <a:p>
            <a:fld id="{15A33E33-9503-4FF9-ACEC-CCBD73B8747A}" type="datetimeFigureOut">
              <a:rPr lang="en-CA" smtClean="0"/>
              <a:t>2020-10-08</a:t>
            </a:fld>
            <a:endParaRPr lang="en-CA"/>
          </a:p>
        </p:txBody>
      </p:sp>
      <p:sp>
        <p:nvSpPr>
          <p:cNvPr id="6" name="Footer Placeholder 5">
            <a:extLst>
              <a:ext uri="{FF2B5EF4-FFF2-40B4-BE49-F238E27FC236}">
                <a16:creationId xmlns:a16="http://schemas.microsoft.com/office/drawing/2014/main" id="{7562C646-77E0-4E83-B878-A36F2473613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4A24C42-1ED4-4EC8-94D3-F9A700B55D1E}"/>
              </a:ext>
            </a:extLst>
          </p:cNvPr>
          <p:cNvSpPr>
            <a:spLocks noGrp="1"/>
          </p:cNvSpPr>
          <p:nvPr>
            <p:ph type="sldNum" sz="quarter" idx="12"/>
          </p:nvPr>
        </p:nvSpPr>
        <p:spPr/>
        <p:txBody>
          <a:bodyPr/>
          <a:lstStyle/>
          <a:p>
            <a:fld id="{28725180-0561-42CB-863E-B6017B088A7F}" type="slidenum">
              <a:rPr lang="en-CA" smtClean="0"/>
              <a:t>‹#›</a:t>
            </a:fld>
            <a:endParaRPr lang="en-CA"/>
          </a:p>
        </p:txBody>
      </p:sp>
    </p:spTree>
    <p:extLst>
      <p:ext uri="{BB962C8B-B14F-4D97-AF65-F5344CB8AC3E}">
        <p14:creationId xmlns:p14="http://schemas.microsoft.com/office/powerpoint/2010/main" val="1039597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AAA12E-7B4F-4F66-88CC-81FFA1E9F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B73B02F-548B-4FDD-BEDA-B92401C83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F08FE6-57C7-4001-B26C-2BAA0F108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33E33-9503-4FF9-ACEC-CCBD73B8747A}" type="datetimeFigureOut">
              <a:rPr lang="en-CA" smtClean="0"/>
              <a:t>2020-10-08</a:t>
            </a:fld>
            <a:endParaRPr lang="en-CA"/>
          </a:p>
        </p:txBody>
      </p:sp>
      <p:sp>
        <p:nvSpPr>
          <p:cNvPr id="5" name="Footer Placeholder 4">
            <a:extLst>
              <a:ext uri="{FF2B5EF4-FFF2-40B4-BE49-F238E27FC236}">
                <a16:creationId xmlns:a16="http://schemas.microsoft.com/office/drawing/2014/main" id="{8B3D3434-7011-4626-B88B-59BB6E6C9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72B62C0-CBE5-4BC2-9142-BE2098893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25180-0561-42CB-863E-B6017B088A7F}" type="slidenum">
              <a:rPr lang="en-CA" smtClean="0"/>
              <a:t>‹#›</a:t>
            </a:fld>
            <a:endParaRPr lang="en-CA"/>
          </a:p>
        </p:txBody>
      </p:sp>
    </p:spTree>
    <p:extLst>
      <p:ext uri="{BB962C8B-B14F-4D97-AF65-F5344CB8AC3E}">
        <p14:creationId xmlns:p14="http://schemas.microsoft.com/office/powerpoint/2010/main" val="290926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powershell/module/microsoft.powershell.core/about/about_comparison_operators?view=powershell-7#:~:text=PowerShell%20includes%20the%20following%20comparison%20operators%3A%20By%20default%2C,case-insensitivity%20explicit%2C%20precede%20the%20operator%20with%20an%20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570B-D07F-4F9C-A421-0BD36B620457}"/>
              </a:ext>
            </a:extLst>
          </p:cNvPr>
          <p:cNvSpPr>
            <a:spLocks noGrp="1"/>
          </p:cNvSpPr>
          <p:nvPr>
            <p:ph type="ctrTitle"/>
          </p:nvPr>
        </p:nvSpPr>
        <p:spPr/>
        <p:txBody>
          <a:bodyPr/>
          <a:lstStyle/>
          <a:p>
            <a:r>
              <a:rPr lang="en-CA" dirty="0"/>
              <a:t>The Basics to Programming 2</a:t>
            </a:r>
          </a:p>
        </p:txBody>
      </p:sp>
      <p:sp>
        <p:nvSpPr>
          <p:cNvPr id="3" name="Subtitle 2">
            <a:extLst>
              <a:ext uri="{FF2B5EF4-FFF2-40B4-BE49-F238E27FC236}">
                <a16:creationId xmlns:a16="http://schemas.microsoft.com/office/drawing/2014/main" id="{0D2A2903-C41B-4589-B8AC-A8D5F96BC4D0}"/>
              </a:ext>
            </a:extLst>
          </p:cNvPr>
          <p:cNvSpPr>
            <a:spLocks noGrp="1"/>
          </p:cNvSpPr>
          <p:nvPr>
            <p:ph type="subTitle" idx="1"/>
          </p:nvPr>
        </p:nvSpPr>
        <p:spPr/>
        <p:txBody>
          <a:bodyPr/>
          <a:lstStyle/>
          <a:p>
            <a:pPr fontAlgn="base"/>
            <a:r>
              <a:rPr lang="en-CA" dirty="0">
                <a:solidFill>
                  <a:srgbClr val="000000"/>
                </a:solidFill>
                <a:latin typeface="Calibri" panose="020F0502020204030204" pitchFamily="34" charset="0"/>
              </a:rPr>
              <a:t>A Series of Bite Size Lessons for Programming</a:t>
            </a:r>
            <a:r>
              <a:rPr lang="en-US" dirty="0">
                <a:solidFill>
                  <a:srgbClr val="000000"/>
                </a:solidFill>
                <a:latin typeface="Calibri" panose="020F0502020204030204" pitchFamily="34" charset="0"/>
              </a:rPr>
              <a:t>​</a:t>
            </a:r>
            <a:endParaRPr lang="en-US" dirty="0">
              <a:solidFill>
                <a:srgbClr val="000000"/>
              </a:solidFill>
              <a:latin typeface="Segoe UI" panose="020B0502040204020203" pitchFamily="34" charset="0"/>
            </a:endParaRPr>
          </a:p>
          <a:p>
            <a:pPr fontAlgn="base"/>
            <a:r>
              <a:rPr lang="en-CA" sz="1800" dirty="0">
                <a:solidFill>
                  <a:srgbClr val="000000"/>
                </a:solidFill>
                <a:latin typeface="Calibri" panose="020F0502020204030204" pitchFamily="34" charset="0"/>
              </a:rPr>
              <a:t>Lesson 2: Variables and If Statements </a:t>
            </a:r>
            <a:endParaRPr lang="en-CA" sz="1800" dirty="0">
              <a:solidFill>
                <a:srgbClr val="000000"/>
              </a:solidFill>
              <a:latin typeface="Segoe UI" panose="020B0502040204020203" pitchFamily="34" charset="0"/>
            </a:endParaRPr>
          </a:p>
          <a:p>
            <a:pPr fontAlgn="base"/>
            <a:r>
              <a:rPr lang="en-CA" dirty="0">
                <a:solidFill>
                  <a:srgbClr val="000000"/>
                </a:solidFill>
                <a:latin typeface="Calibri" panose="020F0502020204030204" pitchFamily="34" charset="0"/>
              </a:rPr>
              <a:t>By Tariq Chatur</a:t>
            </a:r>
            <a:endParaRPr lang="en-US" dirty="0">
              <a:solidFill>
                <a:srgbClr val="000000"/>
              </a:solidFill>
              <a:latin typeface="Segoe UI" panose="020B0502040204020203" pitchFamily="34" charset="0"/>
            </a:endParaRPr>
          </a:p>
          <a:p>
            <a:endParaRPr lang="en-CA" dirty="0"/>
          </a:p>
        </p:txBody>
      </p:sp>
    </p:spTree>
    <p:extLst>
      <p:ext uri="{BB962C8B-B14F-4D97-AF65-F5344CB8AC3E}">
        <p14:creationId xmlns:p14="http://schemas.microsoft.com/office/powerpoint/2010/main" val="330054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35D37-47B0-4AF9-BAEE-ABA4E56055A0}"/>
              </a:ext>
            </a:extLst>
          </p:cNvPr>
          <p:cNvSpPr>
            <a:spLocks noGrp="1"/>
          </p:cNvSpPr>
          <p:nvPr>
            <p:ph idx="1"/>
          </p:nvPr>
        </p:nvSpPr>
        <p:spPr/>
        <p:txBody>
          <a:bodyPr>
            <a:normAutofit lnSpcReduction="10000"/>
          </a:bodyPr>
          <a:lstStyle/>
          <a:p>
            <a:pPr marL="0" indent="0">
              <a:buNone/>
            </a:pPr>
            <a:r>
              <a:rPr lang="en-CA" dirty="0"/>
              <a:t>So to overview:</a:t>
            </a:r>
          </a:p>
          <a:p>
            <a:pPr marL="0" indent="0">
              <a:buNone/>
            </a:pPr>
            <a:r>
              <a:rPr lang="en-CA" dirty="0"/>
              <a:t>When we compare values we want to say,</a:t>
            </a:r>
          </a:p>
          <a:p>
            <a:pPr marL="0" indent="0">
              <a:buNone/>
            </a:pPr>
            <a:r>
              <a:rPr lang="en-CA" dirty="0"/>
              <a:t>“If </a:t>
            </a:r>
            <a:r>
              <a:rPr lang="en-CA" dirty="0">
                <a:solidFill>
                  <a:schemeClr val="accent2">
                    <a:lumMod val="75000"/>
                  </a:schemeClr>
                </a:solidFill>
              </a:rPr>
              <a:t>A</a:t>
            </a:r>
            <a:r>
              <a:rPr lang="en-CA" dirty="0"/>
              <a:t> is </a:t>
            </a:r>
            <a:r>
              <a:rPr lang="en-CA" dirty="0">
                <a:solidFill>
                  <a:schemeClr val="accent4">
                    <a:lumMod val="75000"/>
                  </a:schemeClr>
                </a:solidFill>
              </a:rPr>
              <a:t>B</a:t>
            </a:r>
            <a:r>
              <a:rPr lang="en-CA" dirty="0"/>
              <a:t> then do </a:t>
            </a:r>
            <a:r>
              <a:rPr lang="en-CA" dirty="0">
                <a:solidFill>
                  <a:schemeClr val="accent5">
                    <a:lumMod val="75000"/>
                  </a:schemeClr>
                </a:solidFill>
              </a:rPr>
              <a:t>C</a:t>
            </a:r>
            <a:r>
              <a:rPr lang="en-CA" dirty="0"/>
              <a:t>”</a:t>
            </a:r>
          </a:p>
          <a:p>
            <a:pPr marL="0" indent="0">
              <a:buNone/>
            </a:pPr>
            <a:r>
              <a:rPr lang="en-CA" dirty="0">
                <a:solidFill>
                  <a:schemeClr val="accent2">
                    <a:lumMod val="75000"/>
                  </a:schemeClr>
                </a:solidFill>
              </a:rPr>
              <a:t>A : A premise, current state, or dynamic value</a:t>
            </a:r>
          </a:p>
          <a:p>
            <a:pPr marL="0" indent="0">
              <a:buNone/>
            </a:pPr>
            <a:r>
              <a:rPr lang="en-CA" dirty="0">
                <a:solidFill>
                  <a:schemeClr val="accent4">
                    <a:lumMod val="75000"/>
                  </a:schemeClr>
                </a:solidFill>
              </a:rPr>
              <a:t>B : The condition to do an action</a:t>
            </a:r>
          </a:p>
          <a:p>
            <a:pPr marL="0" indent="0">
              <a:buNone/>
            </a:pPr>
            <a:r>
              <a:rPr lang="en-CA" dirty="0">
                <a:solidFill>
                  <a:schemeClr val="accent5">
                    <a:lumMod val="75000"/>
                  </a:schemeClr>
                </a:solidFill>
              </a:rPr>
              <a:t>C : The resulting action</a:t>
            </a:r>
          </a:p>
          <a:p>
            <a:pPr marL="0" indent="0">
              <a:buNone/>
            </a:pPr>
            <a:endParaRPr lang="en-CA" dirty="0">
              <a:solidFill>
                <a:schemeClr val="accent5">
                  <a:lumMod val="75000"/>
                </a:schemeClr>
              </a:solidFill>
            </a:endParaRPr>
          </a:p>
          <a:p>
            <a:pPr marL="0" indent="0">
              <a:buNone/>
            </a:pPr>
            <a:r>
              <a:rPr lang="en-CA" dirty="0"/>
              <a:t>These can also be combined or nested if need be. Which will be showcased in the next section. </a:t>
            </a:r>
          </a:p>
        </p:txBody>
      </p:sp>
      <p:sp>
        <p:nvSpPr>
          <p:cNvPr id="4" name="Title 1">
            <a:extLst>
              <a:ext uri="{FF2B5EF4-FFF2-40B4-BE49-F238E27FC236}">
                <a16:creationId xmlns:a16="http://schemas.microsoft.com/office/drawing/2014/main" id="{B04C45D0-F9BC-466E-B309-11C4095909E7}"/>
              </a:ext>
            </a:extLst>
          </p:cNvPr>
          <p:cNvSpPr>
            <a:spLocks noGrp="1"/>
          </p:cNvSpPr>
          <p:nvPr>
            <p:ph type="title"/>
          </p:nvPr>
        </p:nvSpPr>
        <p:spPr>
          <a:xfrm>
            <a:off x="838200" y="365125"/>
            <a:ext cx="10515600" cy="1325563"/>
          </a:xfrm>
        </p:spPr>
        <p:txBody>
          <a:bodyPr/>
          <a:lstStyle/>
          <a:p>
            <a:r>
              <a:rPr lang="en-CA" dirty="0"/>
              <a:t>Value Comparison Quick Review III</a:t>
            </a:r>
          </a:p>
        </p:txBody>
      </p:sp>
    </p:spTree>
    <p:extLst>
      <p:ext uri="{BB962C8B-B14F-4D97-AF65-F5344CB8AC3E}">
        <p14:creationId xmlns:p14="http://schemas.microsoft.com/office/powerpoint/2010/main" val="183931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8118-316A-4A1C-AE51-D12C5F8DAD97}"/>
              </a:ext>
            </a:extLst>
          </p:cNvPr>
          <p:cNvSpPr>
            <a:spLocks noGrp="1"/>
          </p:cNvSpPr>
          <p:nvPr>
            <p:ph type="title"/>
          </p:nvPr>
        </p:nvSpPr>
        <p:spPr/>
        <p:txBody>
          <a:bodyPr/>
          <a:lstStyle/>
          <a:p>
            <a:r>
              <a:rPr lang="en-CA" dirty="0"/>
              <a:t>If Statements</a:t>
            </a:r>
          </a:p>
        </p:txBody>
      </p:sp>
      <p:sp>
        <p:nvSpPr>
          <p:cNvPr id="4" name="Content Placeholder 2">
            <a:extLst>
              <a:ext uri="{FF2B5EF4-FFF2-40B4-BE49-F238E27FC236}">
                <a16:creationId xmlns:a16="http://schemas.microsoft.com/office/drawing/2014/main" id="{4E1AB2F5-398B-4C00-A302-D21E561C9594}"/>
              </a:ext>
            </a:extLst>
          </p:cNvPr>
          <p:cNvSpPr>
            <a:spLocks noGrp="1"/>
          </p:cNvSpPr>
          <p:nvPr>
            <p:ph idx="1"/>
          </p:nvPr>
        </p:nvSpPr>
        <p:spPr>
          <a:xfrm>
            <a:off x="838200" y="1825625"/>
            <a:ext cx="10515600" cy="4351338"/>
          </a:xfrm>
        </p:spPr>
        <p:txBody>
          <a:bodyPr>
            <a:normAutofit/>
          </a:bodyPr>
          <a:lstStyle/>
          <a:p>
            <a:pPr marL="0" indent="0">
              <a:buNone/>
            </a:pPr>
            <a:r>
              <a:rPr lang="en-CA" dirty="0"/>
              <a:t>The standard way to write an If statement is like this:</a:t>
            </a:r>
          </a:p>
          <a:p>
            <a:pPr marL="0" indent="0">
              <a:buNone/>
            </a:pPr>
            <a:endParaRPr lang="en-CA" dirty="0"/>
          </a:p>
          <a:p>
            <a:pPr marL="0" indent="0">
              <a:buNone/>
            </a:pPr>
            <a:endParaRPr lang="en-CA" dirty="0"/>
          </a:p>
          <a:p>
            <a:pPr marL="0" indent="0">
              <a:buNone/>
            </a:pPr>
            <a:endParaRPr lang="en-CA" dirty="0"/>
          </a:p>
          <a:p>
            <a:pPr marL="0" indent="0">
              <a:buNone/>
            </a:pPr>
            <a:r>
              <a:rPr lang="en-CA" sz="1800" dirty="0"/>
              <a:t>In code what this means is:</a:t>
            </a:r>
          </a:p>
          <a:p>
            <a:pPr marL="0" indent="0">
              <a:buNone/>
            </a:pPr>
            <a:r>
              <a:rPr lang="en-CA" sz="1800" dirty="0"/>
              <a:t>If A is equal to B, then do whatever is within the brackets.</a:t>
            </a:r>
            <a:br>
              <a:rPr lang="en-CA" sz="1800" dirty="0"/>
            </a:br>
            <a:r>
              <a:rPr lang="en-CA" sz="1800" dirty="0"/>
              <a:t>This introduces the concept of </a:t>
            </a:r>
            <a:r>
              <a:rPr lang="en-CA" sz="1800" b="1" dirty="0"/>
              <a:t>Scope </a:t>
            </a:r>
            <a:r>
              <a:rPr lang="en-CA" sz="1800" dirty="0"/>
              <a:t>which I will speak about prior to the exercise</a:t>
            </a:r>
          </a:p>
          <a:p>
            <a:pPr marL="0" indent="0">
              <a:buNone/>
            </a:pPr>
            <a:endParaRPr lang="en-CA" sz="1800" b="1" dirty="0"/>
          </a:p>
          <a:p>
            <a:pPr marL="0" indent="0">
              <a:buNone/>
            </a:pPr>
            <a:r>
              <a:rPr lang="en-CA" sz="1800" dirty="0"/>
              <a:t>With If Statements, the code will do whatever is in the {} for the IF statement that matches</a:t>
            </a:r>
          </a:p>
          <a:p>
            <a:pPr marL="0" indent="0">
              <a:buNone/>
            </a:pPr>
            <a:r>
              <a:rPr lang="en-CA" sz="1800" dirty="0"/>
              <a:t>So lets move onto an example of using an IF statement. </a:t>
            </a:r>
          </a:p>
        </p:txBody>
      </p:sp>
      <p:pic>
        <p:nvPicPr>
          <p:cNvPr id="6" name="Picture 5">
            <a:extLst>
              <a:ext uri="{FF2B5EF4-FFF2-40B4-BE49-F238E27FC236}">
                <a16:creationId xmlns:a16="http://schemas.microsoft.com/office/drawing/2014/main" id="{5DD2EB63-76D4-4A02-B57B-3FFEA6397401}"/>
              </a:ext>
            </a:extLst>
          </p:cNvPr>
          <p:cNvPicPr>
            <a:picLocks noChangeAspect="1"/>
          </p:cNvPicPr>
          <p:nvPr/>
        </p:nvPicPr>
        <p:blipFill>
          <a:blip r:embed="rId2"/>
          <a:stretch>
            <a:fillRect/>
          </a:stretch>
        </p:blipFill>
        <p:spPr>
          <a:xfrm>
            <a:off x="5695556" y="2333624"/>
            <a:ext cx="3971925" cy="1438275"/>
          </a:xfrm>
          <a:prstGeom prst="rect">
            <a:avLst/>
          </a:prstGeom>
        </p:spPr>
      </p:pic>
      <p:sp>
        <p:nvSpPr>
          <p:cNvPr id="7" name="Rectangle 6">
            <a:extLst>
              <a:ext uri="{FF2B5EF4-FFF2-40B4-BE49-F238E27FC236}">
                <a16:creationId xmlns:a16="http://schemas.microsoft.com/office/drawing/2014/main" id="{5952B8EA-0004-4EFC-AC95-791B6AFB7E8F}"/>
              </a:ext>
            </a:extLst>
          </p:cNvPr>
          <p:cNvSpPr/>
          <p:nvPr/>
        </p:nvSpPr>
        <p:spPr>
          <a:xfrm>
            <a:off x="4244829" y="2676523"/>
            <a:ext cx="755010" cy="184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13E1A812-EC25-4F86-A3CA-CEE2203A5194}"/>
              </a:ext>
            </a:extLst>
          </p:cNvPr>
          <p:cNvSpPr/>
          <p:nvPr/>
        </p:nvSpPr>
        <p:spPr>
          <a:xfrm>
            <a:off x="4244829" y="3013046"/>
            <a:ext cx="755010" cy="184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94B647A1-CF9C-4CB9-81DE-62C2BF513B97}"/>
              </a:ext>
            </a:extLst>
          </p:cNvPr>
          <p:cNvPicPr>
            <a:picLocks noChangeAspect="1"/>
          </p:cNvPicPr>
          <p:nvPr/>
        </p:nvPicPr>
        <p:blipFill rotWithShape="1">
          <a:blip r:embed="rId3"/>
          <a:srcRect t="5563" b="1"/>
          <a:stretch/>
        </p:blipFill>
        <p:spPr>
          <a:xfrm>
            <a:off x="1740917" y="2571749"/>
            <a:ext cx="2038350" cy="656643"/>
          </a:xfrm>
          <a:prstGeom prst="rect">
            <a:avLst/>
          </a:prstGeom>
        </p:spPr>
      </p:pic>
    </p:spTree>
    <p:extLst>
      <p:ext uri="{BB962C8B-B14F-4D97-AF65-F5344CB8AC3E}">
        <p14:creationId xmlns:p14="http://schemas.microsoft.com/office/powerpoint/2010/main" val="220850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5F5F-C946-488E-B948-C764285BC8D1}"/>
              </a:ext>
            </a:extLst>
          </p:cNvPr>
          <p:cNvSpPr>
            <a:spLocks noGrp="1"/>
          </p:cNvSpPr>
          <p:nvPr>
            <p:ph type="title"/>
          </p:nvPr>
        </p:nvSpPr>
        <p:spPr/>
        <p:txBody>
          <a:bodyPr/>
          <a:lstStyle/>
          <a:p>
            <a:r>
              <a:rPr lang="en-CA" dirty="0"/>
              <a:t>If statement example</a:t>
            </a:r>
          </a:p>
        </p:txBody>
      </p:sp>
      <p:sp>
        <p:nvSpPr>
          <p:cNvPr id="4" name="Content Placeholder 2">
            <a:extLst>
              <a:ext uri="{FF2B5EF4-FFF2-40B4-BE49-F238E27FC236}">
                <a16:creationId xmlns:a16="http://schemas.microsoft.com/office/drawing/2014/main" id="{6D2F758E-BFB8-468F-83B4-EF5DEE131C4F}"/>
              </a:ext>
            </a:extLst>
          </p:cNvPr>
          <p:cNvSpPr>
            <a:spLocks noGrp="1"/>
          </p:cNvSpPr>
          <p:nvPr>
            <p:ph idx="1"/>
          </p:nvPr>
        </p:nvSpPr>
        <p:spPr>
          <a:xfrm>
            <a:off x="838200" y="1678125"/>
            <a:ext cx="10515600" cy="1476136"/>
          </a:xfrm>
        </p:spPr>
        <p:txBody>
          <a:bodyPr>
            <a:normAutofit/>
          </a:bodyPr>
          <a:lstStyle/>
          <a:p>
            <a:pPr marL="0" indent="0">
              <a:buNone/>
            </a:pPr>
            <a:r>
              <a:rPr lang="en-CA" sz="1800" dirty="0"/>
              <a:t>To use an If statement we need something to compare. In this case we can make a variable called $Time which will be our dynamic variable. </a:t>
            </a:r>
          </a:p>
          <a:p>
            <a:pPr marL="0" indent="0">
              <a:buNone/>
            </a:pPr>
            <a:r>
              <a:rPr lang="en-CA" sz="1800" dirty="0"/>
              <a:t>Our goal is to print Good Morning or Good Afternoon Depending on the time of day. </a:t>
            </a:r>
          </a:p>
          <a:p>
            <a:pPr marL="0" indent="0">
              <a:buNone/>
            </a:pPr>
            <a:r>
              <a:rPr lang="en-CA" sz="1800" dirty="0"/>
              <a:t>In this example we will just work with the hours in a 24 hour clock. </a:t>
            </a:r>
          </a:p>
          <a:p>
            <a:pPr marL="0" indent="0">
              <a:buNone/>
            </a:pPr>
            <a:endParaRPr lang="en-CA" sz="1800" dirty="0"/>
          </a:p>
        </p:txBody>
      </p:sp>
      <p:pic>
        <p:nvPicPr>
          <p:cNvPr id="3" name="Picture 2">
            <a:extLst>
              <a:ext uri="{FF2B5EF4-FFF2-40B4-BE49-F238E27FC236}">
                <a16:creationId xmlns:a16="http://schemas.microsoft.com/office/drawing/2014/main" id="{56DEEF1C-EAFA-4E11-90E0-0E917A657651}"/>
              </a:ext>
            </a:extLst>
          </p:cNvPr>
          <p:cNvPicPr>
            <a:picLocks noChangeAspect="1"/>
          </p:cNvPicPr>
          <p:nvPr/>
        </p:nvPicPr>
        <p:blipFill>
          <a:blip r:embed="rId2"/>
          <a:stretch>
            <a:fillRect/>
          </a:stretch>
        </p:blipFill>
        <p:spPr>
          <a:xfrm>
            <a:off x="838201" y="3285817"/>
            <a:ext cx="3575180" cy="1135645"/>
          </a:xfrm>
          <a:prstGeom prst="rect">
            <a:avLst/>
          </a:prstGeom>
        </p:spPr>
      </p:pic>
      <p:pic>
        <p:nvPicPr>
          <p:cNvPr id="5" name="Picture 4">
            <a:extLst>
              <a:ext uri="{FF2B5EF4-FFF2-40B4-BE49-F238E27FC236}">
                <a16:creationId xmlns:a16="http://schemas.microsoft.com/office/drawing/2014/main" id="{DE1FBCA2-6B1D-4859-9DD9-C9260A001811}"/>
              </a:ext>
            </a:extLst>
          </p:cNvPr>
          <p:cNvPicPr>
            <a:picLocks noChangeAspect="1"/>
          </p:cNvPicPr>
          <p:nvPr/>
        </p:nvPicPr>
        <p:blipFill>
          <a:blip r:embed="rId3"/>
          <a:stretch>
            <a:fillRect/>
          </a:stretch>
        </p:blipFill>
        <p:spPr>
          <a:xfrm>
            <a:off x="8059413" y="3577414"/>
            <a:ext cx="1895475" cy="552450"/>
          </a:xfrm>
          <a:prstGeom prst="rect">
            <a:avLst/>
          </a:prstGeom>
        </p:spPr>
      </p:pic>
      <p:sp>
        <p:nvSpPr>
          <p:cNvPr id="6" name="Arrow: Right 5">
            <a:extLst>
              <a:ext uri="{FF2B5EF4-FFF2-40B4-BE49-F238E27FC236}">
                <a16:creationId xmlns:a16="http://schemas.microsoft.com/office/drawing/2014/main" id="{C3A18E55-801F-4B6E-A69E-0103C6A221B6}"/>
              </a:ext>
            </a:extLst>
          </p:cNvPr>
          <p:cNvSpPr/>
          <p:nvPr/>
        </p:nvSpPr>
        <p:spPr>
          <a:xfrm>
            <a:off x="5378741" y="3648108"/>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2DBB6E55-3553-4D9E-9D11-C51418964339}"/>
              </a:ext>
            </a:extLst>
          </p:cNvPr>
          <p:cNvPicPr>
            <a:picLocks noChangeAspect="1"/>
          </p:cNvPicPr>
          <p:nvPr/>
        </p:nvPicPr>
        <p:blipFill>
          <a:blip r:embed="rId4"/>
          <a:stretch>
            <a:fillRect/>
          </a:stretch>
        </p:blipFill>
        <p:spPr>
          <a:xfrm>
            <a:off x="838200" y="4772336"/>
            <a:ext cx="3725260" cy="1135645"/>
          </a:xfrm>
          <a:prstGeom prst="rect">
            <a:avLst/>
          </a:prstGeom>
        </p:spPr>
      </p:pic>
      <p:sp>
        <p:nvSpPr>
          <p:cNvPr id="10" name="Arrow: Right 9">
            <a:extLst>
              <a:ext uri="{FF2B5EF4-FFF2-40B4-BE49-F238E27FC236}">
                <a16:creationId xmlns:a16="http://schemas.microsoft.com/office/drawing/2014/main" id="{A8687D0A-3157-45EB-885E-20ABBE582CBF}"/>
              </a:ext>
            </a:extLst>
          </p:cNvPr>
          <p:cNvSpPr/>
          <p:nvPr/>
        </p:nvSpPr>
        <p:spPr>
          <a:xfrm>
            <a:off x="5378741" y="5134627"/>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a:extLst>
              <a:ext uri="{FF2B5EF4-FFF2-40B4-BE49-F238E27FC236}">
                <a16:creationId xmlns:a16="http://schemas.microsoft.com/office/drawing/2014/main" id="{39236DDF-B414-4C08-9C66-038F5F3C1C65}"/>
              </a:ext>
            </a:extLst>
          </p:cNvPr>
          <p:cNvPicPr>
            <a:picLocks noChangeAspect="1"/>
          </p:cNvPicPr>
          <p:nvPr/>
        </p:nvPicPr>
        <p:blipFill>
          <a:blip r:embed="rId5"/>
          <a:stretch>
            <a:fillRect/>
          </a:stretch>
        </p:blipFill>
        <p:spPr>
          <a:xfrm>
            <a:off x="8102275" y="5087744"/>
            <a:ext cx="1809750" cy="504825"/>
          </a:xfrm>
          <a:prstGeom prst="rect">
            <a:avLst/>
          </a:prstGeom>
        </p:spPr>
      </p:pic>
    </p:spTree>
    <p:extLst>
      <p:ext uri="{BB962C8B-B14F-4D97-AF65-F5344CB8AC3E}">
        <p14:creationId xmlns:p14="http://schemas.microsoft.com/office/powerpoint/2010/main" val="9100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a:extLst>
              <a:ext uri="{FF2B5EF4-FFF2-40B4-BE49-F238E27FC236}">
                <a16:creationId xmlns:a16="http://schemas.microsoft.com/office/drawing/2014/main" id="{76B2DEB0-D30E-413D-A70A-C3B0CBB2733C}"/>
              </a:ext>
            </a:extLst>
          </p:cNvPr>
          <p:cNvSpPr/>
          <p:nvPr/>
        </p:nvSpPr>
        <p:spPr>
          <a:xfrm>
            <a:off x="11411579" y="2086589"/>
            <a:ext cx="419837" cy="445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Diamond 32">
            <a:extLst>
              <a:ext uri="{FF2B5EF4-FFF2-40B4-BE49-F238E27FC236}">
                <a16:creationId xmlns:a16="http://schemas.microsoft.com/office/drawing/2014/main" id="{BCC54F74-3613-400B-A865-970B9944F067}"/>
              </a:ext>
            </a:extLst>
          </p:cNvPr>
          <p:cNvSpPr/>
          <p:nvPr/>
        </p:nvSpPr>
        <p:spPr>
          <a:xfrm>
            <a:off x="7632710" y="1780859"/>
            <a:ext cx="1083891" cy="101555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08444C65-BAFB-485C-AF70-05B362144196}"/>
              </a:ext>
            </a:extLst>
          </p:cNvPr>
          <p:cNvSpPr>
            <a:spLocks noGrp="1"/>
          </p:cNvSpPr>
          <p:nvPr>
            <p:ph type="title"/>
          </p:nvPr>
        </p:nvSpPr>
        <p:spPr>
          <a:xfrm>
            <a:off x="838200" y="180245"/>
            <a:ext cx="10515600" cy="1325563"/>
          </a:xfrm>
        </p:spPr>
        <p:txBody>
          <a:bodyPr/>
          <a:lstStyle/>
          <a:p>
            <a:r>
              <a:rPr lang="en-CA" dirty="0"/>
              <a:t>Review of If Statement Example</a:t>
            </a:r>
          </a:p>
        </p:txBody>
      </p:sp>
      <p:pic>
        <p:nvPicPr>
          <p:cNvPr id="4" name="Picture 3">
            <a:extLst>
              <a:ext uri="{FF2B5EF4-FFF2-40B4-BE49-F238E27FC236}">
                <a16:creationId xmlns:a16="http://schemas.microsoft.com/office/drawing/2014/main" id="{4136949B-48FC-4C0A-B2AE-45A8D25097A8}"/>
              </a:ext>
            </a:extLst>
          </p:cNvPr>
          <p:cNvPicPr>
            <a:picLocks noChangeAspect="1"/>
          </p:cNvPicPr>
          <p:nvPr/>
        </p:nvPicPr>
        <p:blipFill>
          <a:blip r:embed="rId2"/>
          <a:stretch>
            <a:fillRect/>
          </a:stretch>
        </p:blipFill>
        <p:spPr>
          <a:xfrm>
            <a:off x="838200" y="1478631"/>
            <a:ext cx="4348249" cy="1325563"/>
          </a:xfrm>
          <a:prstGeom prst="rect">
            <a:avLst/>
          </a:prstGeom>
        </p:spPr>
      </p:pic>
      <p:sp>
        <p:nvSpPr>
          <p:cNvPr id="5" name="Oval 4">
            <a:extLst>
              <a:ext uri="{FF2B5EF4-FFF2-40B4-BE49-F238E27FC236}">
                <a16:creationId xmlns:a16="http://schemas.microsoft.com/office/drawing/2014/main" id="{4ACC862C-47DC-4040-BD23-99A3B8609D4B}"/>
              </a:ext>
            </a:extLst>
          </p:cNvPr>
          <p:cNvSpPr/>
          <p:nvPr/>
        </p:nvSpPr>
        <p:spPr>
          <a:xfrm>
            <a:off x="5862193" y="1988190"/>
            <a:ext cx="1083891" cy="60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8B0505"/>
                </a:solidFill>
              </a:rPr>
              <a:t>$time</a:t>
            </a:r>
          </a:p>
        </p:txBody>
      </p:sp>
      <p:sp>
        <p:nvSpPr>
          <p:cNvPr id="6" name="Rectangle 5">
            <a:extLst>
              <a:ext uri="{FF2B5EF4-FFF2-40B4-BE49-F238E27FC236}">
                <a16:creationId xmlns:a16="http://schemas.microsoft.com/office/drawing/2014/main" id="{3F388326-7F2B-41C4-95CE-A63042C6FE3F}"/>
              </a:ext>
            </a:extLst>
          </p:cNvPr>
          <p:cNvSpPr/>
          <p:nvPr/>
        </p:nvSpPr>
        <p:spPr>
          <a:xfrm>
            <a:off x="8961056" y="1486744"/>
            <a:ext cx="2008464" cy="605719"/>
          </a:xfrm>
          <a:prstGeom prst="rect">
            <a:avLst/>
          </a:prstGeom>
          <a:solidFill>
            <a:schemeClr val="bg1"/>
          </a:solidFill>
          <a:ln>
            <a:solidFill>
              <a:schemeClr val="tx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Good Morning</a:t>
            </a:r>
          </a:p>
        </p:txBody>
      </p:sp>
      <p:sp>
        <p:nvSpPr>
          <p:cNvPr id="8" name="Rectangle 7">
            <a:extLst>
              <a:ext uri="{FF2B5EF4-FFF2-40B4-BE49-F238E27FC236}">
                <a16:creationId xmlns:a16="http://schemas.microsoft.com/office/drawing/2014/main" id="{64F66901-1AB0-4575-8508-9B18B2BC544C}"/>
              </a:ext>
            </a:extLst>
          </p:cNvPr>
          <p:cNvSpPr/>
          <p:nvPr/>
        </p:nvSpPr>
        <p:spPr>
          <a:xfrm>
            <a:off x="8961056" y="2501334"/>
            <a:ext cx="2008464" cy="605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Good Afternoon</a:t>
            </a:r>
          </a:p>
        </p:txBody>
      </p:sp>
      <p:cxnSp>
        <p:nvCxnSpPr>
          <p:cNvPr id="11" name="Straight Arrow Connector 10">
            <a:extLst>
              <a:ext uri="{FF2B5EF4-FFF2-40B4-BE49-F238E27FC236}">
                <a16:creationId xmlns:a16="http://schemas.microsoft.com/office/drawing/2014/main" id="{1329267F-E86D-43B9-B221-D26C1D675600}"/>
              </a:ext>
            </a:extLst>
          </p:cNvPr>
          <p:cNvCxnSpPr>
            <a:stCxn id="5" idx="6"/>
          </p:cNvCxnSpPr>
          <p:nvPr/>
        </p:nvCxnSpPr>
        <p:spPr>
          <a:xfrm flipV="1">
            <a:off x="6946084" y="2291049"/>
            <a:ext cx="67574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39C8F1-C95C-4F72-9F14-8401786DA87A}"/>
              </a:ext>
            </a:extLst>
          </p:cNvPr>
          <p:cNvCxnSpPr>
            <a:cxnSpLocks/>
            <a:stCxn id="33" idx="0"/>
            <a:endCxn id="6" idx="1"/>
          </p:cNvCxnSpPr>
          <p:nvPr/>
        </p:nvCxnSpPr>
        <p:spPr>
          <a:xfrm>
            <a:off x="8174656" y="1780859"/>
            <a:ext cx="786400" cy="8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874729D-9702-478F-9AEC-403DCB65D2D4}"/>
              </a:ext>
            </a:extLst>
          </p:cNvPr>
          <p:cNvCxnSpPr>
            <a:cxnSpLocks/>
            <a:stCxn id="33" idx="2"/>
            <a:endCxn id="8" idx="1"/>
          </p:cNvCxnSpPr>
          <p:nvPr/>
        </p:nvCxnSpPr>
        <p:spPr>
          <a:xfrm>
            <a:off x="8174656" y="2796413"/>
            <a:ext cx="786400"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CBD7B0F-87E8-4924-ACE6-6BDB6BF1F9DA}"/>
              </a:ext>
            </a:extLst>
          </p:cNvPr>
          <p:cNvSpPr txBox="1"/>
          <p:nvPr/>
        </p:nvSpPr>
        <p:spPr>
          <a:xfrm>
            <a:off x="7868685" y="2100148"/>
            <a:ext cx="611939" cy="369332"/>
          </a:xfrm>
          <a:prstGeom prst="rect">
            <a:avLst/>
          </a:prstGeom>
          <a:noFill/>
        </p:spPr>
        <p:txBody>
          <a:bodyPr wrap="square" rtlCol="0">
            <a:spAutoFit/>
          </a:bodyPr>
          <a:lstStyle/>
          <a:p>
            <a:r>
              <a:rPr lang="en-CA" dirty="0">
                <a:solidFill>
                  <a:schemeClr val="bg2">
                    <a:lumMod val="75000"/>
                  </a:schemeClr>
                </a:solidFill>
              </a:rPr>
              <a:t>&gt;</a:t>
            </a:r>
            <a:r>
              <a:rPr lang="en-CA" dirty="0">
                <a:solidFill>
                  <a:srgbClr val="7030A0"/>
                </a:solidFill>
              </a:rPr>
              <a:t>12</a:t>
            </a:r>
          </a:p>
        </p:txBody>
      </p:sp>
      <p:sp>
        <p:nvSpPr>
          <p:cNvPr id="24" name="Rectangle 23">
            <a:extLst>
              <a:ext uri="{FF2B5EF4-FFF2-40B4-BE49-F238E27FC236}">
                <a16:creationId xmlns:a16="http://schemas.microsoft.com/office/drawing/2014/main" id="{6E86BD78-2DFB-404B-BEC3-0896510AD332}"/>
              </a:ext>
            </a:extLst>
          </p:cNvPr>
          <p:cNvSpPr/>
          <p:nvPr/>
        </p:nvSpPr>
        <p:spPr>
          <a:xfrm>
            <a:off x="8129958" y="1354728"/>
            <a:ext cx="690610" cy="291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False</a:t>
            </a:r>
          </a:p>
        </p:txBody>
      </p:sp>
      <p:sp>
        <p:nvSpPr>
          <p:cNvPr id="25" name="Rectangle 24">
            <a:extLst>
              <a:ext uri="{FF2B5EF4-FFF2-40B4-BE49-F238E27FC236}">
                <a16:creationId xmlns:a16="http://schemas.microsoft.com/office/drawing/2014/main" id="{FA9315E0-590D-4928-842B-4F2113FC133B}"/>
              </a:ext>
            </a:extLst>
          </p:cNvPr>
          <p:cNvSpPr/>
          <p:nvPr/>
        </p:nvSpPr>
        <p:spPr>
          <a:xfrm>
            <a:off x="8129958" y="2887118"/>
            <a:ext cx="690610" cy="291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True</a:t>
            </a:r>
          </a:p>
        </p:txBody>
      </p:sp>
      <p:sp>
        <p:nvSpPr>
          <p:cNvPr id="29" name="TextBox 28">
            <a:extLst>
              <a:ext uri="{FF2B5EF4-FFF2-40B4-BE49-F238E27FC236}">
                <a16:creationId xmlns:a16="http://schemas.microsoft.com/office/drawing/2014/main" id="{603374AA-03CD-4E9A-8AF1-9C106724E279}"/>
              </a:ext>
            </a:extLst>
          </p:cNvPr>
          <p:cNvSpPr txBox="1"/>
          <p:nvPr/>
        </p:nvSpPr>
        <p:spPr>
          <a:xfrm>
            <a:off x="838200" y="3543802"/>
            <a:ext cx="10864442" cy="2954655"/>
          </a:xfrm>
          <a:prstGeom prst="rect">
            <a:avLst/>
          </a:prstGeom>
          <a:noFill/>
        </p:spPr>
        <p:txBody>
          <a:bodyPr wrap="square" rtlCol="0">
            <a:spAutoFit/>
          </a:bodyPr>
          <a:lstStyle/>
          <a:p>
            <a:r>
              <a:rPr lang="en-CA" dirty="0"/>
              <a:t>If(…){ A }else{ B }: </a:t>
            </a:r>
          </a:p>
          <a:p>
            <a:r>
              <a:rPr lang="en-CA" dirty="0"/>
              <a:t>This is a conditional statement. After evaluating the logical statement(…), if the statement is TRUE it will execute A. If it is FALSE it will execute B. </a:t>
            </a:r>
          </a:p>
          <a:p>
            <a:endParaRPr lang="en-CA" dirty="0"/>
          </a:p>
          <a:p>
            <a:r>
              <a:rPr lang="en-CA" dirty="0">
                <a:solidFill>
                  <a:schemeClr val="bg2">
                    <a:lumMod val="50000"/>
                  </a:schemeClr>
                </a:solidFill>
              </a:rPr>
              <a:t>-</a:t>
            </a:r>
            <a:r>
              <a:rPr lang="en-CA" dirty="0" err="1">
                <a:solidFill>
                  <a:schemeClr val="bg2">
                    <a:lumMod val="50000"/>
                  </a:schemeClr>
                </a:solidFill>
              </a:rPr>
              <a:t>gt</a:t>
            </a:r>
            <a:r>
              <a:rPr lang="en-CA" dirty="0">
                <a:solidFill>
                  <a:schemeClr val="bg2">
                    <a:lumMod val="50000"/>
                  </a:schemeClr>
                </a:solidFill>
              </a:rPr>
              <a:t> </a:t>
            </a:r>
            <a:r>
              <a:rPr lang="en-CA" dirty="0"/>
              <a:t>: This is the logical operator for Greater Than. </a:t>
            </a:r>
          </a:p>
          <a:p>
            <a:r>
              <a:rPr lang="en-CA" sz="1600" dirty="0">
                <a:solidFill>
                  <a:srgbClr val="FF0000"/>
                </a:solidFill>
              </a:rPr>
              <a:t>*There will be a table on the next page with the most common logical operators. </a:t>
            </a:r>
          </a:p>
          <a:p>
            <a:endParaRPr lang="en-CA" sz="1600" dirty="0">
              <a:solidFill>
                <a:srgbClr val="FF0000"/>
              </a:solidFill>
            </a:endParaRPr>
          </a:p>
          <a:p>
            <a:r>
              <a:rPr lang="en-CA" sz="1600" dirty="0"/>
              <a:t>On the right side of the code you can see the UML (Unified Modeling Language) representation of the if statement. While this is useful with visualisation, we often run into the issue that the visualisations are harder to understand than the code itself for complex systems. The use of UML is up to you when presenting your code. I will only include it when I believe it will more easily model the system. </a:t>
            </a:r>
            <a:endParaRPr lang="en-CA" sz="1600" dirty="0">
              <a:solidFill>
                <a:srgbClr val="FF0000"/>
              </a:solidFill>
            </a:endParaRPr>
          </a:p>
        </p:txBody>
      </p:sp>
      <p:sp>
        <p:nvSpPr>
          <p:cNvPr id="36" name="Oval 35">
            <a:extLst>
              <a:ext uri="{FF2B5EF4-FFF2-40B4-BE49-F238E27FC236}">
                <a16:creationId xmlns:a16="http://schemas.microsoft.com/office/drawing/2014/main" id="{CCCCD939-1FCF-4A60-871C-36CF4BE3531C}"/>
              </a:ext>
            </a:extLst>
          </p:cNvPr>
          <p:cNvSpPr/>
          <p:nvPr/>
        </p:nvSpPr>
        <p:spPr>
          <a:xfrm>
            <a:off x="5259897" y="2141412"/>
            <a:ext cx="268843" cy="2966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8" name="Straight Arrow Connector 37">
            <a:extLst>
              <a:ext uri="{FF2B5EF4-FFF2-40B4-BE49-F238E27FC236}">
                <a16:creationId xmlns:a16="http://schemas.microsoft.com/office/drawing/2014/main" id="{D558C0E1-1970-4866-AF78-083FD47A3E47}"/>
              </a:ext>
            </a:extLst>
          </p:cNvPr>
          <p:cNvCxnSpPr>
            <a:stCxn id="36" idx="6"/>
            <a:endCxn id="5" idx="2"/>
          </p:cNvCxnSpPr>
          <p:nvPr/>
        </p:nvCxnSpPr>
        <p:spPr>
          <a:xfrm>
            <a:off x="5528740" y="2289745"/>
            <a:ext cx="333453" cy="1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26AFB42F-F24A-4EF1-8D12-554119CBA9CA}"/>
              </a:ext>
            </a:extLst>
          </p:cNvPr>
          <p:cNvSpPr/>
          <p:nvPr/>
        </p:nvSpPr>
        <p:spPr>
          <a:xfrm>
            <a:off x="11487077" y="2161253"/>
            <a:ext cx="268843" cy="2966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Connector 40">
            <a:extLst>
              <a:ext uri="{FF2B5EF4-FFF2-40B4-BE49-F238E27FC236}">
                <a16:creationId xmlns:a16="http://schemas.microsoft.com/office/drawing/2014/main" id="{9E9B665C-7CD4-44B7-B88D-0A8FC7924CBE}"/>
              </a:ext>
            </a:extLst>
          </p:cNvPr>
          <p:cNvCxnSpPr>
            <a:cxnSpLocks/>
          </p:cNvCxnSpPr>
          <p:nvPr/>
        </p:nvCxnSpPr>
        <p:spPr>
          <a:xfrm>
            <a:off x="10969520" y="2092463"/>
            <a:ext cx="0" cy="412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6820A4-F681-4BA9-9168-CCFFCDDE65E0}"/>
              </a:ext>
            </a:extLst>
          </p:cNvPr>
          <p:cNvCxnSpPr>
            <a:cxnSpLocks/>
            <a:endCxn id="44" idx="2"/>
          </p:cNvCxnSpPr>
          <p:nvPr/>
        </p:nvCxnSpPr>
        <p:spPr>
          <a:xfrm>
            <a:off x="10969520" y="2309297"/>
            <a:ext cx="442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76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F68F-C5E4-4F3A-8164-CA60C8165798}"/>
              </a:ext>
            </a:extLst>
          </p:cNvPr>
          <p:cNvSpPr>
            <a:spLocks noGrp="1"/>
          </p:cNvSpPr>
          <p:nvPr>
            <p:ph type="title"/>
          </p:nvPr>
        </p:nvSpPr>
        <p:spPr>
          <a:xfrm>
            <a:off x="838200" y="8287"/>
            <a:ext cx="10515600" cy="1325563"/>
          </a:xfrm>
        </p:spPr>
        <p:txBody>
          <a:bodyPr/>
          <a:lstStyle/>
          <a:p>
            <a:r>
              <a:rPr lang="en-CA" dirty="0"/>
              <a:t>Logical Operators</a:t>
            </a:r>
          </a:p>
        </p:txBody>
      </p:sp>
      <p:graphicFrame>
        <p:nvGraphicFramePr>
          <p:cNvPr id="6" name="Table 6">
            <a:extLst>
              <a:ext uri="{FF2B5EF4-FFF2-40B4-BE49-F238E27FC236}">
                <a16:creationId xmlns:a16="http://schemas.microsoft.com/office/drawing/2014/main" id="{7540E607-94F2-4931-BB24-B3688826A4F9}"/>
              </a:ext>
            </a:extLst>
          </p:cNvPr>
          <p:cNvGraphicFramePr>
            <a:graphicFrameLocks noGrp="1"/>
          </p:cNvGraphicFramePr>
          <p:nvPr>
            <p:extLst>
              <p:ext uri="{D42A27DB-BD31-4B8C-83A1-F6EECF244321}">
                <p14:modId xmlns:p14="http://schemas.microsoft.com/office/powerpoint/2010/main" val="2033665119"/>
              </p:ext>
            </p:extLst>
          </p:nvPr>
        </p:nvGraphicFramePr>
        <p:xfrm>
          <a:off x="914399" y="1946246"/>
          <a:ext cx="10284903" cy="4131000"/>
        </p:xfrm>
        <a:graphic>
          <a:graphicData uri="http://schemas.openxmlformats.org/drawingml/2006/table">
            <a:tbl>
              <a:tblPr firstRow="1" bandRow="1">
                <a:tableStyleId>{5940675A-B579-460E-94D1-54222C63F5DA}</a:tableStyleId>
              </a:tblPr>
              <a:tblGrid>
                <a:gridCol w="1157682">
                  <a:extLst>
                    <a:ext uri="{9D8B030D-6E8A-4147-A177-3AD203B41FA5}">
                      <a16:colId xmlns:a16="http://schemas.microsoft.com/office/drawing/2014/main" val="972107053"/>
                    </a:ext>
                  </a:extLst>
                </a:gridCol>
                <a:gridCol w="9127221">
                  <a:extLst>
                    <a:ext uri="{9D8B030D-6E8A-4147-A177-3AD203B41FA5}">
                      <a16:colId xmlns:a16="http://schemas.microsoft.com/office/drawing/2014/main" val="4063889283"/>
                    </a:ext>
                  </a:extLst>
                </a:gridCol>
              </a:tblGrid>
              <a:tr h="516375">
                <a:tc>
                  <a:txBody>
                    <a:bodyPr/>
                    <a:lstStyle/>
                    <a:p>
                      <a:r>
                        <a:rPr lang="en-CA" dirty="0"/>
                        <a:t>A </a:t>
                      </a:r>
                      <a:r>
                        <a:rPr lang="en-CA" dirty="0">
                          <a:solidFill>
                            <a:srgbClr val="FF0000"/>
                          </a:solidFill>
                        </a:rPr>
                        <a:t>–eq </a:t>
                      </a:r>
                      <a:r>
                        <a:rPr lang="en-CA" dirty="0"/>
                        <a:t>B</a:t>
                      </a:r>
                    </a:p>
                  </a:txBody>
                  <a:tcPr/>
                </a:tc>
                <a:tc>
                  <a:txBody>
                    <a:bodyPr/>
                    <a:lstStyle/>
                    <a:p>
                      <a:r>
                        <a:rPr lang="en-CA" dirty="0"/>
                        <a:t>If A is </a:t>
                      </a:r>
                      <a:r>
                        <a:rPr lang="en-CA" dirty="0">
                          <a:solidFill>
                            <a:srgbClr val="FF0000"/>
                          </a:solidFill>
                        </a:rPr>
                        <a:t>equal</a:t>
                      </a:r>
                      <a:r>
                        <a:rPr lang="en-CA" dirty="0"/>
                        <a:t> to B </a:t>
                      </a:r>
                    </a:p>
                  </a:txBody>
                  <a:tcPr/>
                </a:tc>
                <a:extLst>
                  <a:ext uri="{0D108BD9-81ED-4DB2-BD59-A6C34878D82A}">
                    <a16:rowId xmlns:a16="http://schemas.microsoft.com/office/drawing/2014/main" val="1348411822"/>
                  </a:ext>
                </a:extLst>
              </a:tr>
              <a:tr h="516375">
                <a:tc>
                  <a:txBody>
                    <a:bodyPr/>
                    <a:lstStyle/>
                    <a:p>
                      <a:r>
                        <a:rPr lang="en-CA" dirty="0"/>
                        <a:t>A </a:t>
                      </a:r>
                      <a:r>
                        <a:rPr lang="en-CA" dirty="0">
                          <a:solidFill>
                            <a:srgbClr val="FF0000"/>
                          </a:solidFill>
                        </a:rPr>
                        <a:t>–</a:t>
                      </a:r>
                      <a:r>
                        <a:rPr lang="en-CA" dirty="0" err="1">
                          <a:solidFill>
                            <a:srgbClr val="FF0000"/>
                          </a:solidFill>
                        </a:rPr>
                        <a:t>gt</a:t>
                      </a:r>
                      <a:r>
                        <a:rPr lang="en-CA" dirty="0">
                          <a:solidFill>
                            <a:srgbClr val="FF0000"/>
                          </a:solidFill>
                        </a:rPr>
                        <a:t> </a:t>
                      </a:r>
                      <a:r>
                        <a:rPr lang="en-C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A is </a:t>
                      </a:r>
                      <a:r>
                        <a:rPr lang="en-CA" dirty="0">
                          <a:solidFill>
                            <a:srgbClr val="FF0000"/>
                          </a:solidFill>
                        </a:rPr>
                        <a:t>greater than</a:t>
                      </a:r>
                      <a:r>
                        <a:rPr lang="en-CA" dirty="0"/>
                        <a:t> to B *</a:t>
                      </a:r>
                    </a:p>
                  </a:txBody>
                  <a:tcPr/>
                </a:tc>
                <a:extLst>
                  <a:ext uri="{0D108BD9-81ED-4DB2-BD59-A6C34878D82A}">
                    <a16:rowId xmlns:a16="http://schemas.microsoft.com/office/drawing/2014/main" val="1405806327"/>
                  </a:ext>
                </a:extLst>
              </a:tr>
              <a:tr h="516375">
                <a:tc>
                  <a:txBody>
                    <a:bodyPr/>
                    <a:lstStyle/>
                    <a:p>
                      <a:r>
                        <a:rPr lang="en-CA" dirty="0"/>
                        <a:t>A </a:t>
                      </a:r>
                      <a:r>
                        <a:rPr lang="en-CA" dirty="0">
                          <a:solidFill>
                            <a:srgbClr val="FF0000"/>
                          </a:solidFill>
                        </a:rPr>
                        <a:t>–</a:t>
                      </a:r>
                      <a:r>
                        <a:rPr lang="en-CA" dirty="0" err="1">
                          <a:solidFill>
                            <a:srgbClr val="FF0000"/>
                          </a:solidFill>
                        </a:rPr>
                        <a:t>ge</a:t>
                      </a:r>
                      <a:r>
                        <a:rPr lang="en-CA" dirty="0">
                          <a:solidFill>
                            <a:srgbClr val="FF0000"/>
                          </a:solidFill>
                        </a:rPr>
                        <a:t> </a:t>
                      </a:r>
                      <a:r>
                        <a:rPr lang="en-C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A is </a:t>
                      </a:r>
                      <a:r>
                        <a:rPr lang="en-CA" dirty="0">
                          <a:solidFill>
                            <a:srgbClr val="FF0000"/>
                          </a:solidFill>
                        </a:rPr>
                        <a:t>greater than or equal to</a:t>
                      </a:r>
                      <a:r>
                        <a:rPr lang="en-CA" dirty="0"/>
                        <a:t> B *</a:t>
                      </a:r>
                    </a:p>
                  </a:txBody>
                  <a:tcPr/>
                </a:tc>
                <a:extLst>
                  <a:ext uri="{0D108BD9-81ED-4DB2-BD59-A6C34878D82A}">
                    <a16:rowId xmlns:a16="http://schemas.microsoft.com/office/drawing/2014/main" val="199522293"/>
                  </a:ext>
                </a:extLst>
              </a:tr>
              <a:tr h="516375">
                <a:tc>
                  <a:txBody>
                    <a:bodyPr/>
                    <a:lstStyle/>
                    <a:p>
                      <a:r>
                        <a:rPr lang="en-CA" dirty="0"/>
                        <a:t>A </a:t>
                      </a:r>
                      <a:r>
                        <a:rPr lang="en-CA" dirty="0">
                          <a:solidFill>
                            <a:srgbClr val="FF0000"/>
                          </a:solidFill>
                        </a:rPr>
                        <a:t>–</a:t>
                      </a:r>
                      <a:r>
                        <a:rPr lang="en-CA" dirty="0" err="1">
                          <a:solidFill>
                            <a:srgbClr val="FF0000"/>
                          </a:solidFill>
                        </a:rPr>
                        <a:t>lt</a:t>
                      </a:r>
                      <a:r>
                        <a:rPr lang="en-CA" dirty="0">
                          <a:solidFill>
                            <a:srgbClr val="FF0000"/>
                          </a:solidFill>
                        </a:rPr>
                        <a:t> </a:t>
                      </a:r>
                      <a:r>
                        <a:rPr lang="en-C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A is </a:t>
                      </a:r>
                      <a:r>
                        <a:rPr lang="en-CA" dirty="0">
                          <a:solidFill>
                            <a:srgbClr val="FF0000"/>
                          </a:solidFill>
                        </a:rPr>
                        <a:t>less than </a:t>
                      </a:r>
                      <a:r>
                        <a:rPr lang="en-CA" dirty="0"/>
                        <a:t>to B *</a:t>
                      </a:r>
                    </a:p>
                  </a:txBody>
                  <a:tcPr/>
                </a:tc>
                <a:extLst>
                  <a:ext uri="{0D108BD9-81ED-4DB2-BD59-A6C34878D82A}">
                    <a16:rowId xmlns:a16="http://schemas.microsoft.com/office/drawing/2014/main" val="3592955195"/>
                  </a:ext>
                </a:extLst>
              </a:tr>
              <a:tr h="516375">
                <a:tc>
                  <a:txBody>
                    <a:bodyPr/>
                    <a:lstStyle/>
                    <a:p>
                      <a:r>
                        <a:rPr lang="en-CA" dirty="0"/>
                        <a:t>A </a:t>
                      </a:r>
                      <a:r>
                        <a:rPr lang="en-CA" dirty="0">
                          <a:solidFill>
                            <a:srgbClr val="FF0000"/>
                          </a:solidFill>
                        </a:rPr>
                        <a:t>–le </a:t>
                      </a:r>
                      <a:r>
                        <a:rPr lang="en-C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A is </a:t>
                      </a:r>
                      <a:r>
                        <a:rPr lang="en-CA" dirty="0">
                          <a:solidFill>
                            <a:srgbClr val="FF0000"/>
                          </a:solidFill>
                        </a:rPr>
                        <a:t>less than or equal to </a:t>
                      </a:r>
                      <a:r>
                        <a:rPr lang="en-CA" dirty="0"/>
                        <a:t>B *</a:t>
                      </a:r>
                    </a:p>
                  </a:txBody>
                  <a:tcPr/>
                </a:tc>
                <a:extLst>
                  <a:ext uri="{0D108BD9-81ED-4DB2-BD59-A6C34878D82A}">
                    <a16:rowId xmlns:a16="http://schemas.microsoft.com/office/drawing/2014/main" val="1814181873"/>
                  </a:ext>
                </a:extLst>
              </a:tr>
              <a:tr h="516375">
                <a:tc>
                  <a:txBody>
                    <a:bodyPr/>
                    <a:lstStyle/>
                    <a:p>
                      <a:r>
                        <a:rPr lang="en-CA" dirty="0"/>
                        <a:t>A </a:t>
                      </a:r>
                      <a:r>
                        <a:rPr lang="en-CA" dirty="0">
                          <a:solidFill>
                            <a:srgbClr val="FF0000"/>
                          </a:solidFill>
                        </a:rPr>
                        <a:t>–ne </a:t>
                      </a:r>
                      <a:r>
                        <a:rPr lang="en-C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A is </a:t>
                      </a:r>
                      <a:r>
                        <a:rPr lang="en-CA" dirty="0">
                          <a:solidFill>
                            <a:srgbClr val="FF0000"/>
                          </a:solidFill>
                        </a:rPr>
                        <a:t>not equal </a:t>
                      </a:r>
                      <a:r>
                        <a:rPr lang="en-CA" dirty="0"/>
                        <a:t>to B </a:t>
                      </a:r>
                    </a:p>
                  </a:txBody>
                  <a:tcPr/>
                </a:tc>
                <a:extLst>
                  <a:ext uri="{0D108BD9-81ED-4DB2-BD59-A6C34878D82A}">
                    <a16:rowId xmlns:a16="http://schemas.microsoft.com/office/drawing/2014/main" val="101811202"/>
                  </a:ext>
                </a:extLst>
              </a:tr>
              <a:tr h="516375">
                <a:tc>
                  <a:txBody>
                    <a:bodyPr/>
                    <a:lstStyle/>
                    <a:p>
                      <a:r>
                        <a:rPr lang="en-CA" dirty="0"/>
                        <a:t>A </a:t>
                      </a:r>
                      <a:r>
                        <a:rPr lang="en-CA" dirty="0">
                          <a:solidFill>
                            <a:srgbClr val="FF0000"/>
                          </a:solidFill>
                        </a:rPr>
                        <a:t>–and </a:t>
                      </a:r>
                      <a:r>
                        <a:rPr lang="en-CA" dirty="0"/>
                        <a:t>B</a:t>
                      </a:r>
                    </a:p>
                  </a:txBody>
                  <a:tcPr/>
                </a:tc>
                <a:tc>
                  <a:txBody>
                    <a:bodyPr/>
                    <a:lstStyle/>
                    <a:p>
                      <a:r>
                        <a:rPr lang="en-CA" dirty="0"/>
                        <a:t>If statement A is True </a:t>
                      </a:r>
                      <a:r>
                        <a:rPr lang="en-CA" b="1" dirty="0">
                          <a:solidFill>
                            <a:srgbClr val="FF0000"/>
                          </a:solidFill>
                        </a:rPr>
                        <a:t>And</a:t>
                      </a:r>
                      <a:r>
                        <a:rPr lang="en-CA" dirty="0"/>
                        <a:t> statement B is True</a:t>
                      </a:r>
                    </a:p>
                  </a:txBody>
                  <a:tcPr/>
                </a:tc>
                <a:extLst>
                  <a:ext uri="{0D108BD9-81ED-4DB2-BD59-A6C34878D82A}">
                    <a16:rowId xmlns:a16="http://schemas.microsoft.com/office/drawing/2014/main" val="577036363"/>
                  </a:ext>
                </a:extLst>
              </a:tr>
              <a:tr h="516375">
                <a:tc>
                  <a:txBody>
                    <a:bodyPr/>
                    <a:lstStyle/>
                    <a:p>
                      <a:r>
                        <a:rPr lang="en-CA" dirty="0"/>
                        <a:t>A </a:t>
                      </a:r>
                      <a:r>
                        <a:rPr lang="en-CA" dirty="0">
                          <a:solidFill>
                            <a:srgbClr val="FF0000"/>
                          </a:solidFill>
                        </a:rPr>
                        <a:t>–or </a:t>
                      </a:r>
                      <a:r>
                        <a:rPr lang="en-CA" dirty="0"/>
                        <a:t>B</a:t>
                      </a:r>
                    </a:p>
                  </a:txBody>
                  <a:tcPr/>
                </a:tc>
                <a:tc>
                  <a:txBody>
                    <a:bodyPr/>
                    <a:lstStyle/>
                    <a:p>
                      <a:r>
                        <a:rPr lang="en-CA" dirty="0"/>
                        <a:t>If statement A is True </a:t>
                      </a:r>
                      <a:r>
                        <a:rPr lang="en-CA" b="1" dirty="0">
                          <a:solidFill>
                            <a:srgbClr val="FF0000"/>
                          </a:solidFill>
                        </a:rPr>
                        <a:t>Or </a:t>
                      </a:r>
                      <a:r>
                        <a:rPr lang="en-CA" b="0" dirty="0">
                          <a:solidFill>
                            <a:schemeClr val="tx1"/>
                          </a:solidFill>
                        </a:rPr>
                        <a:t>statement B is True</a:t>
                      </a:r>
                      <a:endParaRPr lang="en-CA" dirty="0">
                        <a:solidFill>
                          <a:srgbClr val="FF0000"/>
                        </a:solidFill>
                      </a:endParaRPr>
                    </a:p>
                  </a:txBody>
                  <a:tcPr/>
                </a:tc>
                <a:extLst>
                  <a:ext uri="{0D108BD9-81ED-4DB2-BD59-A6C34878D82A}">
                    <a16:rowId xmlns:a16="http://schemas.microsoft.com/office/drawing/2014/main" val="3739410755"/>
                  </a:ext>
                </a:extLst>
              </a:tr>
            </a:tbl>
          </a:graphicData>
        </a:graphic>
      </p:graphicFrame>
      <p:sp>
        <p:nvSpPr>
          <p:cNvPr id="8" name="TextBox 7">
            <a:extLst>
              <a:ext uri="{FF2B5EF4-FFF2-40B4-BE49-F238E27FC236}">
                <a16:creationId xmlns:a16="http://schemas.microsoft.com/office/drawing/2014/main" id="{B4E0525C-D7FE-4090-8383-E8B015D8C26C}"/>
              </a:ext>
            </a:extLst>
          </p:cNvPr>
          <p:cNvSpPr txBox="1"/>
          <p:nvPr/>
        </p:nvSpPr>
        <p:spPr>
          <a:xfrm>
            <a:off x="914399" y="1054466"/>
            <a:ext cx="10226180" cy="923330"/>
          </a:xfrm>
          <a:prstGeom prst="rect">
            <a:avLst/>
          </a:prstGeom>
          <a:noFill/>
        </p:spPr>
        <p:txBody>
          <a:bodyPr wrap="square" rtlCol="0">
            <a:spAutoFit/>
          </a:bodyPr>
          <a:lstStyle/>
          <a:p>
            <a:r>
              <a:rPr lang="en-CA" dirty="0"/>
              <a:t>If you need additional logical or comparison operators go to this </a:t>
            </a:r>
            <a:r>
              <a:rPr lang="en-CA" dirty="0">
                <a:hlinkClick r:id="rId2"/>
              </a:rPr>
              <a:t>site</a:t>
            </a:r>
            <a:endParaRPr lang="en-CA" dirty="0"/>
          </a:p>
          <a:p>
            <a:r>
              <a:rPr lang="en-CA" dirty="0"/>
              <a:t>These are things you can always look up, over time you will use them and remember them.</a:t>
            </a:r>
          </a:p>
          <a:p>
            <a:r>
              <a:rPr lang="en-CA" dirty="0"/>
              <a:t>I wouldn’t recommend spending too much trying to remember them.  </a:t>
            </a:r>
          </a:p>
        </p:txBody>
      </p:sp>
      <p:sp>
        <p:nvSpPr>
          <p:cNvPr id="9" name="TextBox 8">
            <a:extLst>
              <a:ext uri="{FF2B5EF4-FFF2-40B4-BE49-F238E27FC236}">
                <a16:creationId xmlns:a16="http://schemas.microsoft.com/office/drawing/2014/main" id="{6AF93E88-1C35-4EB5-80E8-90FC1929265E}"/>
              </a:ext>
            </a:extLst>
          </p:cNvPr>
          <p:cNvSpPr txBox="1"/>
          <p:nvPr/>
        </p:nvSpPr>
        <p:spPr>
          <a:xfrm>
            <a:off x="914399" y="6164808"/>
            <a:ext cx="10226180" cy="369332"/>
          </a:xfrm>
          <a:prstGeom prst="rect">
            <a:avLst/>
          </a:prstGeom>
          <a:noFill/>
        </p:spPr>
        <p:txBody>
          <a:bodyPr wrap="square" rtlCol="0">
            <a:spAutoFit/>
          </a:bodyPr>
          <a:lstStyle/>
          <a:p>
            <a:r>
              <a:rPr lang="en-CA" dirty="0"/>
              <a:t>*Normally used when comparing numbers </a:t>
            </a:r>
          </a:p>
        </p:txBody>
      </p:sp>
    </p:spTree>
    <p:extLst>
      <p:ext uri="{BB962C8B-B14F-4D97-AF65-F5344CB8AC3E}">
        <p14:creationId xmlns:p14="http://schemas.microsoft.com/office/powerpoint/2010/main" val="331475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0211-48FF-4FA7-B049-A7B579D06701}"/>
              </a:ext>
            </a:extLst>
          </p:cNvPr>
          <p:cNvSpPr>
            <a:spLocks noGrp="1"/>
          </p:cNvSpPr>
          <p:nvPr>
            <p:ph type="title"/>
          </p:nvPr>
        </p:nvSpPr>
        <p:spPr>
          <a:xfrm>
            <a:off x="344288" y="-60550"/>
            <a:ext cx="10515600" cy="1325563"/>
          </a:xfrm>
        </p:spPr>
        <p:txBody>
          <a:bodyPr/>
          <a:lstStyle/>
          <a:p>
            <a:r>
              <a:rPr lang="en-CA" dirty="0"/>
              <a:t>More Examples of If Statements</a:t>
            </a:r>
          </a:p>
        </p:txBody>
      </p:sp>
      <p:cxnSp>
        <p:nvCxnSpPr>
          <p:cNvPr id="7" name="Straight Connector 6">
            <a:extLst>
              <a:ext uri="{FF2B5EF4-FFF2-40B4-BE49-F238E27FC236}">
                <a16:creationId xmlns:a16="http://schemas.microsoft.com/office/drawing/2014/main" id="{886BF94A-9F5F-4ACB-87F1-ED997711F3B8}"/>
              </a:ext>
            </a:extLst>
          </p:cNvPr>
          <p:cNvCxnSpPr>
            <a:cxnSpLocks/>
          </p:cNvCxnSpPr>
          <p:nvPr/>
        </p:nvCxnSpPr>
        <p:spPr>
          <a:xfrm flipH="1">
            <a:off x="344288" y="2912231"/>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AC4F700-B870-46C5-BFA7-0916221181CD}"/>
              </a:ext>
            </a:extLst>
          </p:cNvPr>
          <p:cNvCxnSpPr>
            <a:cxnSpLocks/>
          </p:cNvCxnSpPr>
          <p:nvPr/>
        </p:nvCxnSpPr>
        <p:spPr>
          <a:xfrm flipH="1">
            <a:off x="3657600" y="1506130"/>
            <a:ext cx="6220" cy="4718501"/>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03710A8-60BB-4883-A503-4830002B4781}"/>
              </a:ext>
            </a:extLst>
          </p:cNvPr>
          <p:cNvSpPr txBox="1"/>
          <p:nvPr/>
        </p:nvSpPr>
        <p:spPr>
          <a:xfrm>
            <a:off x="503853" y="1968469"/>
            <a:ext cx="2699222" cy="369332"/>
          </a:xfrm>
          <a:prstGeom prst="rect">
            <a:avLst/>
          </a:prstGeom>
          <a:noFill/>
        </p:spPr>
        <p:txBody>
          <a:bodyPr wrap="square" rtlCol="0">
            <a:spAutoFit/>
          </a:bodyPr>
          <a:lstStyle/>
          <a:p>
            <a:r>
              <a:rPr lang="en-CA" dirty="0"/>
              <a:t>Consecutive If statements</a:t>
            </a:r>
          </a:p>
        </p:txBody>
      </p:sp>
      <p:cxnSp>
        <p:nvCxnSpPr>
          <p:cNvPr id="11" name="Straight Connector 10">
            <a:extLst>
              <a:ext uri="{FF2B5EF4-FFF2-40B4-BE49-F238E27FC236}">
                <a16:creationId xmlns:a16="http://schemas.microsoft.com/office/drawing/2014/main" id="{C8797D5E-5EB6-403A-9938-8DE88350CD27}"/>
              </a:ext>
            </a:extLst>
          </p:cNvPr>
          <p:cNvCxnSpPr>
            <a:cxnSpLocks/>
          </p:cNvCxnSpPr>
          <p:nvPr/>
        </p:nvCxnSpPr>
        <p:spPr>
          <a:xfrm flipH="1">
            <a:off x="344288" y="4677503"/>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1E0F1B6-9687-4648-BA91-F85B5591C08D}"/>
              </a:ext>
            </a:extLst>
          </p:cNvPr>
          <p:cNvSpPr txBox="1"/>
          <p:nvPr/>
        </p:nvSpPr>
        <p:spPr>
          <a:xfrm>
            <a:off x="503853" y="5324509"/>
            <a:ext cx="2699222" cy="646331"/>
          </a:xfrm>
          <a:prstGeom prst="rect">
            <a:avLst/>
          </a:prstGeom>
          <a:noFill/>
        </p:spPr>
        <p:txBody>
          <a:bodyPr wrap="square" rtlCol="0">
            <a:spAutoFit/>
          </a:bodyPr>
          <a:lstStyle/>
          <a:p>
            <a:r>
              <a:rPr lang="en-CA" dirty="0"/>
              <a:t>More than one statement in an if statement</a:t>
            </a:r>
          </a:p>
        </p:txBody>
      </p:sp>
      <p:sp>
        <p:nvSpPr>
          <p:cNvPr id="18" name="TextBox 17">
            <a:extLst>
              <a:ext uri="{FF2B5EF4-FFF2-40B4-BE49-F238E27FC236}">
                <a16:creationId xmlns:a16="http://schemas.microsoft.com/office/drawing/2014/main" id="{A02ECD6F-67C6-4207-8EE5-9512DCBDBFA0}"/>
              </a:ext>
            </a:extLst>
          </p:cNvPr>
          <p:cNvSpPr txBox="1"/>
          <p:nvPr/>
        </p:nvSpPr>
        <p:spPr>
          <a:xfrm>
            <a:off x="503853" y="5463009"/>
            <a:ext cx="2699222" cy="369332"/>
          </a:xfrm>
          <a:prstGeom prst="rect">
            <a:avLst/>
          </a:prstGeom>
          <a:noFill/>
        </p:spPr>
        <p:txBody>
          <a:bodyPr wrap="square" rtlCol="0">
            <a:spAutoFit/>
          </a:bodyPr>
          <a:lstStyle/>
          <a:p>
            <a:endParaRPr lang="en-CA" dirty="0"/>
          </a:p>
        </p:txBody>
      </p:sp>
      <p:sp>
        <p:nvSpPr>
          <p:cNvPr id="23" name="TextBox 22">
            <a:extLst>
              <a:ext uri="{FF2B5EF4-FFF2-40B4-BE49-F238E27FC236}">
                <a16:creationId xmlns:a16="http://schemas.microsoft.com/office/drawing/2014/main" id="{6F178E56-5CB4-4817-AD44-F1AB719A003A}"/>
              </a:ext>
            </a:extLst>
          </p:cNvPr>
          <p:cNvSpPr txBox="1"/>
          <p:nvPr/>
        </p:nvSpPr>
        <p:spPr>
          <a:xfrm>
            <a:off x="503853" y="3609968"/>
            <a:ext cx="2699222" cy="369332"/>
          </a:xfrm>
          <a:prstGeom prst="rect">
            <a:avLst/>
          </a:prstGeom>
          <a:noFill/>
        </p:spPr>
        <p:txBody>
          <a:bodyPr wrap="square" rtlCol="0">
            <a:spAutoFit/>
          </a:bodyPr>
          <a:lstStyle/>
          <a:p>
            <a:r>
              <a:rPr lang="en-CA" dirty="0"/>
              <a:t>Nested If statements</a:t>
            </a:r>
          </a:p>
        </p:txBody>
      </p:sp>
      <p:pic>
        <p:nvPicPr>
          <p:cNvPr id="26" name="Picture 25">
            <a:extLst>
              <a:ext uri="{FF2B5EF4-FFF2-40B4-BE49-F238E27FC236}">
                <a16:creationId xmlns:a16="http://schemas.microsoft.com/office/drawing/2014/main" id="{FC609D18-27FF-43AB-8BED-6629EF8BA9CD}"/>
              </a:ext>
            </a:extLst>
          </p:cNvPr>
          <p:cNvPicPr>
            <a:picLocks noChangeAspect="1"/>
          </p:cNvPicPr>
          <p:nvPr/>
        </p:nvPicPr>
        <p:blipFill>
          <a:blip r:embed="rId2"/>
          <a:stretch>
            <a:fillRect/>
          </a:stretch>
        </p:blipFill>
        <p:spPr>
          <a:xfrm>
            <a:off x="3941646" y="1097258"/>
            <a:ext cx="3035486" cy="1697113"/>
          </a:xfrm>
          <a:prstGeom prst="rect">
            <a:avLst/>
          </a:prstGeom>
        </p:spPr>
      </p:pic>
      <p:pic>
        <p:nvPicPr>
          <p:cNvPr id="27" name="Picture 26">
            <a:extLst>
              <a:ext uri="{FF2B5EF4-FFF2-40B4-BE49-F238E27FC236}">
                <a16:creationId xmlns:a16="http://schemas.microsoft.com/office/drawing/2014/main" id="{F415ED36-8BDC-449D-B5E9-715F618ED0C4}"/>
              </a:ext>
            </a:extLst>
          </p:cNvPr>
          <p:cNvPicPr>
            <a:picLocks noChangeAspect="1"/>
          </p:cNvPicPr>
          <p:nvPr/>
        </p:nvPicPr>
        <p:blipFill>
          <a:blip r:embed="rId3"/>
          <a:stretch>
            <a:fillRect/>
          </a:stretch>
        </p:blipFill>
        <p:spPr>
          <a:xfrm>
            <a:off x="3977648" y="3030284"/>
            <a:ext cx="5629275" cy="1524000"/>
          </a:xfrm>
          <a:prstGeom prst="rect">
            <a:avLst/>
          </a:prstGeom>
        </p:spPr>
      </p:pic>
      <p:pic>
        <p:nvPicPr>
          <p:cNvPr id="28" name="Picture 27">
            <a:extLst>
              <a:ext uri="{FF2B5EF4-FFF2-40B4-BE49-F238E27FC236}">
                <a16:creationId xmlns:a16="http://schemas.microsoft.com/office/drawing/2014/main" id="{85E2D60E-5EA4-41EE-BFE9-2890D29D02EF}"/>
              </a:ext>
            </a:extLst>
          </p:cNvPr>
          <p:cNvPicPr>
            <a:picLocks noChangeAspect="1"/>
          </p:cNvPicPr>
          <p:nvPr/>
        </p:nvPicPr>
        <p:blipFill>
          <a:blip r:embed="rId4"/>
          <a:stretch>
            <a:fillRect/>
          </a:stretch>
        </p:blipFill>
        <p:spPr>
          <a:xfrm>
            <a:off x="4009890" y="4920084"/>
            <a:ext cx="5324475" cy="1085850"/>
          </a:xfrm>
          <a:prstGeom prst="rect">
            <a:avLst/>
          </a:prstGeom>
        </p:spPr>
      </p:pic>
    </p:spTree>
    <p:extLst>
      <p:ext uri="{BB962C8B-B14F-4D97-AF65-F5344CB8AC3E}">
        <p14:creationId xmlns:p14="http://schemas.microsoft.com/office/powerpoint/2010/main" val="3114739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449B-EA7E-461B-89AD-A87791751490}"/>
              </a:ext>
            </a:extLst>
          </p:cNvPr>
          <p:cNvSpPr>
            <a:spLocks noGrp="1"/>
          </p:cNvSpPr>
          <p:nvPr>
            <p:ph type="title"/>
          </p:nvPr>
        </p:nvSpPr>
        <p:spPr>
          <a:xfrm>
            <a:off x="838200" y="18255"/>
            <a:ext cx="10515600" cy="1325563"/>
          </a:xfrm>
        </p:spPr>
        <p:txBody>
          <a:bodyPr/>
          <a:lstStyle/>
          <a:p>
            <a:r>
              <a:rPr lang="en-CA" dirty="0"/>
              <a:t>Scope</a:t>
            </a:r>
          </a:p>
        </p:txBody>
      </p:sp>
      <p:sp>
        <p:nvSpPr>
          <p:cNvPr id="3" name="Content Placeholder 2">
            <a:extLst>
              <a:ext uri="{FF2B5EF4-FFF2-40B4-BE49-F238E27FC236}">
                <a16:creationId xmlns:a16="http://schemas.microsoft.com/office/drawing/2014/main" id="{02DAC463-349F-4859-A1B1-F2F5FAA3C1FD}"/>
              </a:ext>
            </a:extLst>
          </p:cNvPr>
          <p:cNvSpPr>
            <a:spLocks noGrp="1"/>
          </p:cNvSpPr>
          <p:nvPr>
            <p:ph idx="1"/>
          </p:nvPr>
        </p:nvSpPr>
        <p:spPr>
          <a:xfrm>
            <a:off x="838200" y="1414564"/>
            <a:ext cx="10515600" cy="4351338"/>
          </a:xfrm>
        </p:spPr>
        <p:txBody>
          <a:bodyPr>
            <a:normAutofit/>
          </a:bodyPr>
          <a:lstStyle/>
          <a:p>
            <a:pPr marL="0" indent="0">
              <a:buNone/>
            </a:pPr>
            <a:r>
              <a:rPr lang="en-CA" sz="1800" b="1" dirty="0"/>
              <a:t>Scope </a:t>
            </a:r>
            <a:r>
              <a:rPr lang="en-CA" sz="1800" dirty="0"/>
              <a:t>is the limitation on visibility of code. The main culprit of </a:t>
            </a:r>
            <a:r>
              <a:rPr lang="en-CA" sz="1800" b="1" dirty="0"/>
              <a:t>Scope</a:t>
            </a:r>
            <a:r>
              <a:rPr lang="en-CA" sz="1800" dirty="0"/>
              <a:t> is the {} symbols. </a:t>
            </a:r>
          </a:p>
          <a:p>
            <a:pPr marL="0" indent="0">
              <a:buNone/>
            </a:pPr>
            <a:r>
              <a:rPr lang="en-CA" sz="1800" dirty="0"/>
              <a:t>We will look at this principle through an example:</a:t>
            </a:r>
          </a:p>
          <a:p>
            <a:pPr marL="0" indent="0">
              <a:buNone/>
            </a:pPr>
            <a:endParaRPr lang="en-CA" sz="1800" dirty="0"/>
          </a:p>
          <a:p>
            <a:pPr marL="0" indent="0">
              <a:buNone/>
            </a:pPr>
            <a:r>
              <a:rPr lang="en-CA" sz="1800" dirty="0"/>
              <a:t>In this example we will get an </a:t>
            </a:r>
            <a:r>
              <a:rPr lang="en-CA" sz="1800" dirty="0">
                <a:solidFill>
                  <a:srgbClr val="FF0000"/>
                </a:solidFill>
              </a:rPr>
              <a:t>ERROR</a:t>
            </a:r>
            <a:r>
              <a:rPr lang="en-CA" sz="1800" dirty="0"/>
              <a:t> because </a:t>
            </a:r>
          </a:p>
          <a:p>
            <a:pPr marL="0" indent="0">
              <a:buNone/>
            </a:pPr>
            <a:r>
              <a:rPr lang="en-CA" sz="1800" dirty="0"/>
              <a:t>the variable </a:t>
            </a:r>
            <a:r>
              <a:rPr lang="en-CA" sz="1800" dirty="0">
                <a:solidFill>
                  <a:srgbClr val="8B0505"/>
                </a:solidFill>
              </a:rPr>
              <a:t>$</a:t>
            </a:r>
            <a:r>
              <a:rPr lang="en-CA" sz="1800" dirty="0" err="1">
                <a:solidFill>
                  <a:srgbClr val="8B0505"/>
                </a:solidFill>
              </a:rPr>
              <a:t>printMessage</a:t>
            </a:r>
            <a:r>
              <a:rPr lang="en-CA" sz="1800" dirty="0">
                <a:solidFill>
                  <a:srgbClr val="8B0505"/>
                </a:solidFill>
              </a:rPr>
              <a:t> </a:t>
            </a:r>
            <a:r>
              <a:rPr lang="en-CA" sz="1800" dirty="0"/>
              <a:t>doesn’t exist outside of the</a:t>
            </a:r>
          </a:p>
          <a:p>
            <a:pPr marL="0" indent="0">
              <a:buNone/>
            </a:pPr>
            <a:r>
              <a:rPr lang="en-CA" sz="1800" dirty="0"/>
              <a:t>{} that surround it. </a:t>
            </a:r>
          </a:p>
          <a:p>
            <a:pPr marL="0" indent="0">
              <a:buNone/>
            </a:pPr>
            <a:endParaRPr lang="en-CA" sz="1800" dirty="0"/>
          </a:p>
          <a:p>
            <a:pPr marL="0" indent="0">
              <a:buNone/>
            </a:pPr>
            <a:r>
              <a:rPr lang="en-CA" sz="1800" dirty="0"/>
              <a:t>If you want values to change to be created in a set of {} then you need to initialise it outside of the {}. When it comes to </a:t>
            </a:r>
            <a:r>
              <a:rPr lang="en-CA" sz="1800" b="1" dirty="0"/>
              <a:t>Scope</a:t>
            </a:r>
            <a:r>
              <a:rPr lang="en-CA" sz="1800" dirty="0"/>
              <a:t>, values outside of the {} can be called from inside the {}, but not the other way around. </a:t>
            </a:r>
          </a:p>
          <a:p>
            <a:pPr marL="0" indent="0">
              <a:buNone/>
            </a:pPr>
            <a:endParaRPr lang="en-CA" sz="1800" dirty="0"/>
          </a:p>
          <a:p>
            <a:pPr marL="0" indent="0">
              <a:buNone/>
            </a:pPr>
            <a:r>
              <a:rPr lang="en-CA" sz="1800" dirty="0"/>
              <a:t>This becomes much more important when we introduce</a:t>
            </a:r>
          </a:p>
          <a:p>
            <a:pPr marL="0" indent="0">
              <a:buNone/>
            </a:pPr>
            <a:r>
              <a:rPr lang="en-CA" sz="1800" dirty="0"/>
              <a:t>methods in later lessons.</a:t>
            </a:r>
          </a:p>
        </p:txBody>
      </p:sp>
      <p:pic>
        <p:nvPicPr>
          <p:cNvPr id="4" name="Picture 3">
            <a:extLst>
              <a:ext uri="{FF2B5EF4-FFF2-40B4-BE49-F238E27FC236}">
                <a16:creationId xmlns:a16="http://schemas.microsoft.com/office/drawing/2014/main" id="{A0FB3B2D-E4F4-4893-8228-1F61F04841F1}"/>
              </a:ext>
            </a:extLst>
          </p:cNvPr>
          <p:cNvPicPr>
            <a:picLocks noChangeAspect="1"/>
          </p:cNvPicPr>
          <p:nvPr/>
        </p:nvPicPr>
        <p:blipFill>
          <a:blip r:embed="rId2"/>
          <a:stretch>
            <a:fillRect/>
          </a:stretch>
        </p:blipFill>
        <p:spPr>
          <a:xfrm>
            <a:off x="6240361" y="2151958"/>
            <a:ext cx="4191000" cy="1438275"/>
          </a:xfrm>
          <a:prstGeom prst="rect">
            <a:avLst/>
          </a:prstGeom>
          <a:ln w="25400">
            <a:solidFill>
              <a:srgbClr val="FF0000"/>
            </a:solidFill>
          </a:ln>
        </p:spPr>
      </p:pic>
      <p:sp>
        <p:nvSpPr>
          <p:cNvPr id="5" name="TextBox 4">
            <a:extLst>
              <a:ext uri="{FF2B5EF4-FFF2-40B4-BE49-F238E27FC236}">
                <a16:creationId xmlns:a16="http://schemas.microsoft.com/office/drawing/2014/main" id="{2DDBF132-8905-4063-B2F1-985A211755F3}"/>
              </a:ext>
            </a:extLst>
          </p:cNvPr>
          <p:cNvSpPr txBox="1"/>
          <p:nvPr/>
        </p:nvSpPr>
        <p:spPr>
          <a:xfrm>
            <a:off x="6698338" y="1782626"/>
            <a:ext cx="3275045" cy="369332"/>
          </a:xfrm>
          <a:prstGeom prst="rect">
            <a:avLst/>
          </a:prstGeom>
          <a:noFill/>
        </p:spPr>
        <p:txBody>
          <a:bodyPr wrap="square" rtlCol="0">
            <a:spAutoFit/>
          </a:bodyPr>
          <a:lstStyle/>
          <a:p>
            <a:pPr algn="ctr"/>
            <a:r>
              <a:rPr lang="en-CA" dirty="0">
                <a:solidFill>
                  <a:srgbClr val="FF0000"/>
                </a:solidFill>
              </a:rPr>
              <a:t>BAD CODE</a:t>
            </a:r>
          </a:p>
        </p:txBody>
      </p:sp>
      <p:sp>
        <p:nvSpPr>
          <p:cNvPr id="6" name="TextBox 5">
            <a:extLst>
              <a:ext uri="{FF2B5EF4-FFF2-40B4-BE49-F238E27FC236}">
                <a16:creationId xmlns:a16="http://schemas.microsoft.com/office/drawing/2014/main" id="{BC59F8E9-CF26-4090-9E5C-84B930EE11BA}"/>
              </a:ext>
            </a:extLst>
          </p:cNvPr>
          <p:cNvSpPr txBox="1"/>
          <p:nvPr/>
        </p:nvSpPr>
        <p:spPr>
          <a:xfrm>
            <a:off x="10562252" y="2060498"/>
            <a:ext cx="1404257" cy="1815882"/>
          </a:xfrm>
          <a:prstGeom prst="rect">
            <a:avLst/>
          </a:prstGeom>
          <a:noFill/>
        </p:spPr>
        <p:txBody>
          <a:bodyPr wrap="square" rtlCol="0">
            <a:spAutoFit/>
          </a:bodyPr>
          <a:lstStyle/>
          <a:p>
            <a:r>
              <a:rPr lang="en-CA" sz="1400" dirty="0">
                <a:solidFill>
                  <a:srgbClr val="FF0000"/>
                </a:solidFill>
              </a:rPr>
              <a:t>*PowerShell auto sets values in global scope, but this is bad coding practice as it will not work in most languages</a:t>
            </a:r>
          </a:p>
        </p:txBody>
      </p:sp>
      <p:sp>
        <p:nvSpPr>
          <p:cNvPr id="8" name="TextBox 7">
            <a:extLst>
              <a:ext uri="{FF2B5EF4-FFF2-40B4-BE49-F238E27FC236}">
                <a16:creationId xmlns:a16="http://schemas.microsoft.com/office/drawing/2014/main" id="{CD9CCEB0-F6E4-470A-8D5B-87E3CD99C833}"/>
              </a:ext>
            </a:extLst>
          </p:cNvPr>
          <p:cNvSpPr txBox="1"/>
          <p:nvPr/>
        </p:nvSpPr>
        <p:spPr>
          <a:xfrm>
            <a:off x="6698337" y="4598505"/>
            <a:ext cx="3275045" cy="369332"/>
          </a:xfrm>
          <a:prstGeom prst="rect">
            <a:avLst/>
          </a:prstGeom>
          <a:noFill/>
        </p:spPr>
        <p:txBody>
          <a:bodyPr wrap="square" rtlCol="0">
            <a:spAutoFit/>
          </a:bodyPr>
          <a:lstStyle/>
          <a:p>
            <a:pPr algn="ctr"/>
            <a:r>
              <a:rPr lang="en-CA" dirty="0">
                <a:solidFill>
                  <a:srgbClr val="00B050"/>
                </a:solidFill>
              </a:rPr>
              <a:t>GOOD CODE</a:t>
            </a:r>
          </a:p>
        </p:txBody>
      </p:sp>
      <p:pic>
        <p:nvPicPr>
          <p:cNvPr id="9" name="Picture 8">
            <a:extLst>
              <a:ext uri="{FF2B5EF4-FFF2-40B4-BE49-F238E27FC236}">
                <a16:creationId xmlns:a16="http://schemas.microsoft.com/office/drawing/2014/main" id="{8DAED536-70AC-4E2E-888F-575558C8CEA8}"/>
              </a:ext>
            </a:extLst>
          </p:cNvPr>
          <p:cNvPicPr>
            <a:picLocks noChangeAspect="1"/>
          </p:cNvPicPr>
          <p:nvPr/>
        </p:nvPicPr>
        <p:blipFill>
          <a:blip r:embed="rId3"/>
          <a:stretch>
            <a:fillRect/>
          </a:stretch>
        </p:blipFill>
        <p:spPr>
          <a:xfrm>
            <a:off x="6240360" y="5031785"/>
            <a:ext cx="4190999" cy="1639603"/>
          </a:xfrm>
          <a:prstGeom prst="rect">
            <a:avLst/>
          </a:prstGeom>
          <a:ln w="25400">
            <a:solidFill>
              <a:srgbClr val="00B050"/>
            </a:solidFill>
          </a:ln>
        </p:spPr>
      </p:pic>
    </p:spTree>
    <p:extLst>
      <p:ext uri="{BB962C8B-B14F-4D97-AF65-F5344CB8AC3E}">
        <p14:creationId xmlns:p14="http://schemas.microsoft.com/office/powerpoint/2010/main" val="92507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C55A51-D3E4-4F14-97E2-5E64B11CF674}"/>
              </a:ext>
            </a:extLst>
          </p:cNvPr>
          <p:cNvPicPr>
            <a:picLocks noChangeAspect="1"/>
          </p:cNvPicPr>
          <p:nvPr/>
        </p:nvPicPr>
        <p:blipFill>
          <a:blip r:embed="rId2"/>
          <a:stretch>
            <a:fillRect/>
          </a:stretch>
        </p:blipFill>
        <p:spPr>
          <a:xfrm>
            <a:off x="2387082" y="4044950"/>
            <a:ext cx="8096250" cy="2447925"/>
          </a:xfrm>
          <a:prstGeom prst="rect">
            <a:avLst/>
          </a:prstGeom>
        </p:spPr>
      </p:pic>
      <p:sp>
        <p:nvSpPr>
          <p:cNvPr id="7" name="Rectangle 6">
            <a:extLst>
              <a:ext uri="{FF2B5EF4-FFF2-40B4-BE49-F238E27FC236}">
                <a16:creationId xmlns:a16="http://schemas.microsoft.com/office/drawing/2014/main" id="{91C7DAFA-38D2-4EB1-BDC7-13B0C68AF4DE}"/>
              </a:ext>
            </a:extLst>
          </p:cNvPr>
          <p:cNvSpPr/>
          <p:nvPr/>
        </p:nvSpPr>
        <p:spPr>
          <a:xfrm>
            <a:off x="2306758" y="3991964"/>
            <a:ext cx="8176574" cy="2365973"/>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
        <p:nvSpPr>
          <p:cNvPr id="2" name="Title 1">
            <a:extLst>
              <a:ext uri="{FF2B5EF4-FFF2-40B4-BE49-F238E27FC236}">
                <a16:creationId xmlns:a16="http://schemas.microsoft.com/office/drawing/2014/main" id="{78229111-E269-427A-BFDB-26CD52A3F393}"/>
              </a:ext>
            </a:extLst>
          </p:cNvPr>
          <p:cNvSpPr>
            <a:spLocks noGrp="1"/>
          </p:cNvSpPr>
          <p:nvPr>
            <p:ph type="title"/>
          </p:nvPr>
        </p:nvSpPr>
        <p:spPr/>
        <p:txBody>
          <a:bodyPr/>
          <a:lstStyle/>
          <a:p>
            <a:r>
              <a:rPr lang="en-CA" dirty="0"/>
              <a:t>If Statement Exercise</a:t>
            </a:r>
          </a:p>
        </p:txBody>
      </p:sp>
      <p:sp>
        <p:nvSpPr>
          <p:cNvPr id="3" name="Content Placeholder 2">
            <a:extLst>
              <a:ext uri="{FF2B5EF4-FFF2-40B4-BE49-F238E27FC236}">
                <a16:creationId xmlns:a16="http://schemas.microsoft.com/office/drawing/2014/main" id="{91DE8CD4-0462-44F6-A65B-4A387FE47278}"/>
              </a:ext>
            </a:extLst>
          </p:cNvPr>
          <p:cNvSpPr>
            <a:spLocks noGrp="1"/>
          </p:cNvSpPr>
          <p:nvPr>
            <p:ph idx="1"/>
          </p:nvPr>
        </p:nvSpPr>
        <p:spPr>
          <a:xfrm>
            <a:off x="838200" y="1825625"/>
            <a:ext cx="10515600" cy="1850426"/>
          </a:xfrm>
        </p:spPr>
        <p:txBody>
          <a:bodyPr>
            <a:normAutofit fontScale="92500" lnSpcReduction="20000"/>
          </a:bodyPr>
          <a:lstStyle/>
          <a:p>
            <a:pPr marL="0" indent="0">
              <a:buNone/>
            </a:pPr>
            <a:r>
              <a:rPr lang="en-CA" dirty="0"/>
              <a:t>Make a script that takes in a </a:t>
            </a:r>
            <a:r>
              <a:rPr lang="en-CA" dirty="0">
                <a:solidFill>
                  <a:srgbClr val="8B0505"/>
                </a:solidFill>
              </a:rPr>
              <a:t>$number </a:t>
            </a:r>
            <a:r>
              <a:rPr lang="en-CA" dirty="0"/>
              <a:t>and prints values based on whether it can be divisible by another number. </a:t>
            </a:r>
          </a:p>
          <a:p>
            <a:pPr marL="0" indent="0">
              <a:buNone/>
            </a:pPr>
            <a:r>
              <a:rPr lang="en-CA" sz="1400" dirty="0"/>
              <a:t>If the number can be divided evenly by 2, 3, and 4 make the system print “You are”</a:t>
            </a:r>
          </a:p>
          <a:p>
            <a:pPr marL="0" indent="0">
              <a:buNone/>
            </a:pPr>
            <a:r>
              <a:rPr lang="en-CA" sz="1400" dirty="0"/>
              <a:t>If the number can be divided evenly be 5, 6, and 7 make the system print “the chosen”</a:t>
            </a:r>
          </a:p>
          <a:p>
            <a:pPr marL="0" indent="0">
              <a:buNone/>
            </a:pPr>
            <a:r>
              <a:rPr lang="en-CA" sz="1400" dirty="0"/>
              <a:t>If the number can be divided evenly by 8, 9, and 10 make the system print “one”</a:t>
            </a:r>
          </a:p>
          <a:p>
            <a:pPr marL="0" indent="0">
              <a:buNone/>
            </a:pPr>
            <a:r>
              <a:rPr lang="en-CA" sz="1400" dirty="0"/>
              <a:t>*</a:t>
            </a:r>
            <a:r>
              <a:rPr lang="en-CA" sz="1000" dirty="0"/>
              <a:t>These conditions are mutually exclusive, so you don’t need to make “Else” sections, just sequential IF statements will be enough</a:t>
            </a:r>
            <a:endParaRPr lang="en-CA" sz="1400" dirty="0"/>
          </a:p>
        </p:txBody>
      </p:sp>
      <p:sp>
        <p:nvSpPr>
          <p:cNvPr id="10" name="TextBox 9">
            <a:extLst>
              <a:ext uri="{FF2B5EF4-FFF2-40B4-BE49-F238E27FC236}">
                <a16:creationId xmlns:a16="http://schemas.microsoft.com/office/drawing/2014/main" id="{68C40FDA-C8D1-46B4-8455-E63A55AA1874}"/>
              </a:ext>
            </a:extLst>
          </p:cNvPr>
          <p:cNvSpPr txBox="1"/>
          <p:nvPr/>
        </p:nvSpPr>
        <p:spPr>
          <a:xfrm>
            <a:off x="8749717" y="500063"/>
            <a:ext cx="1543575" cy="372392"/>
          </a:xfrm>
          <a:prstGeom prst="rect">
            <a:avLst/>
          </a:prstGeom>
          <a:noFill/>
        </p:spPr>
        <p:txBody>
          <a:bodyPr wrap="square" rtlCol="0">
            <a:spAutoFit/>
          </a:bodyPr>
          <a:lstStyle/>
          <a:p>
            <a:endParaRPr lang="en-CA" dirty="0"/>
          </a:p>
        </p:txBody>
      </p:sp>
      <p:sp>
        <p:nvSpPr>
          <p:cNvPr id="11" name="TextBox 10">
            <a:extLst>
              <a:ext uri="{FF2B5EF4-FFF2-40B4-BE49-F238E27FC236}">
                <a16:creationId xmlns:a16="http://schemas.microsoft.com/office/drawing/2014/main" id="{1CD70163-20D8-4B4E-9AD2-DD04EF051A7E}"/>
              </a:ext>
            </a:extLst>
          </p:cNvPr>
          <p:cNvSpPr txBox="1"/>
          <p:nvPr/>
        </p:nvSpPr>
        <p:spPr>
          <a:xfrm>
            <a:off x="8379528" y="901721"/>
            <a:ext cx="2779884" cy="369332"/>
          </a:xfrm>
          <a:prstGeom prst="rect">
            <a:avLst/>
          </a:prstGeom>
          <a:noFill/>
        </p:spPr>
        <p:txBody>
          <a:bodyPr wrap="square" rtlCol="0">
            <a:spAutoFit/>
          </a:bodyPr>
          <a:lstStyle/>
          <a:p>
            <a:r>
              <a:rPr lang="en-CA" dirty="0"/>
              <a:t>The Chosen Number: 2520</a:t>
            </a:r>
          </a:p>
        </p:txBody>
      </p:sp>
      <p:sp>
        <p:nvSpPr>
          <p:cNvPr id="9" name="Rectangle 8">
            <a:extLst>
              <a:ext uri="{FF2B5EF4-FFF2-40B4-BE49-F238E27FC236}">
                <a16:creationId xmlns:a16="http://schemas.microsoft.com/office/drawing/2014/main" id="{A7176FCB-934E-4BB7-9AF9-EC8998E91813}"/>
              </a:ext>
            </a:extLst>
          </p:cNvPr>
          <p:cNvSpPr/>
          <p:nvPr/>
        </p:nvSpPr>
        <p:spPr>
          <a:xfrm>
            <a:off x="8235468" y="791887"/>
            <a:ext cx="2923944" cy="589000"/>
          </a:xfrm>
          <a:prstGeom prst="rect">
            <a:avLst/>
          </a:prstGeom>
          <a:gradFill flip="none" rotWithShape="1">
            <a:gsLst>
              <a:gs pos="0">
                <a:schemeClr val="accent4">
                  <a:lumMod val="75000"/>
                </a:schemeClr>
              </a:gs>
              <a:gs pos="56000">
                <a:schemeClr val="accent4">
                  <a:lumMod val="60000"/>
                  <a:lumOff val="40000"/>
                </a:schemeClr>
              </a:gs>
              <a:gs pos="100000">
                <a:schemeClr val="accent4">
                  <a:lumMod val="75000"/>
                </a:schemeClr>
              </a:gs>
            </a:gsLst>
            <a:lin ang="162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Hint</a:t>
            </a:r>
          </a:p>
        </p:txBody>
      </p:sp>
    </p:spTree>
    <p:extLst>
      <p:ext uri="{BB962C8B-B14F-4D97-AF65-F5344CB8AC3E}">
        <p14:creationId xmlns:p14="http://schemas.microsoft.com/office/powerpoint/2010/main" val="300358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00C5-9D7C-4DA8-A8A4-7E775F248679}"/>
              </a:ext>
            </a:extLst>
          </p:cNvPr>
          <p:cNvSpPr>
            <a:spLocks noGrp="1"/>
          </p:cNvSpPr>
          <p:nvPr>
            <p:ph type="title"/>
          </p:nvPr>
        </p:nvSpPr>
        <p:spPr/>
        <p:txBody>
          <a:bodyPr/>
          <a:lstStyle/>
          <a:p>
            <a:r>
              <a:rPr lang="en-CA" dirty="0"/>
              <a:t>Lesson Review</a:t>
            </a:r>
          </a:p>
        </p:txBody>
      </p:sp>
      <p:sp>
        <p:nvSpPr>
          <p:cNvPr id="3" name="Content Placeholder 2">
            <a:extLst>
              <a:ext uri="{FF2B5EF4-FFF2-40B4-BE49-F238E27FC236}">
                <a16:creationId xmlns:a16="http://schemas.microsoft.com/office/drawing/2014/main" id="{DB5930C9-4B2B-4DA3-84BF-E73B18BE824B}"/>
              </a:ext>
            </a:extLst>
          </p:cNvPr>
          <p:cNvSpPr>
            <a:spLocks noGrp="1"/>
          </p:cNvSpPr>
          <p:nvPr>
            <p:ph idx="1"/>
          </p:nvPr>
        </p:nvSpPr>
        <p:spPr/>
        <p:txBody>
          <a:bodyPr>
            <a:normAutofit/>
          </a:bodyPr>
          <a:lstStyle/>
          <a:p>
            <a:pPr marL="0" indent="0">
              <a:buNone/>
            </a:pPr>
            <a:r>
              <a:rPr lang="en-CA" sz="1800" dirty="0"/>
              <a:t>In this lesson you learned about Variables and If Statements. These two topics will be used in every topic going forward. So overtime you will get more familiar with them and how to use them optimally. </a:t>
            </a:r>
          </a:p>
          <a:p>
            <a:pPr marL="0" indent="0">
              <a:buNone/>
            </a:pPr>
            <a:endParaRPr lang="en-CA" sz="1800" dirty="0"/>
          </a:p>
          <a:p>
            <a:pPr marL="0" indent="0">
              <a:buNone/>
            </a:pPr>
            <a:r>
              <a:rPr lang="en-CA" sz="1800" dirty="0"/>
              <a:t>Variables are denoted with the $ symbol. They store values to be referred later in the code. These are also key to hold information like user input. </a:t>
            </a:r>
          </a:p>
          <a:p>
            <a:pPr marL="0" indent="0">
              <a:buNone/>
            </a:pPr>
            <a:endParaRPr lang="en-CA" sz="1800" dirty="0"/>
          </a:p>
          <a:p>
            <a:pPr marL="0" indent="0">
              <a:buNone/>
            </a:pPr>
            <a:r>
              <a:rPr lang="en-CA" sz="1800" dirty="0"/>
              <a:t>If statements are where computers gain the ability to make decisions. If statements use logic and comparators to determine which set of code to run. These are the basis for allowing code to do more than one action based on the context of the situation</a:t>
            </a:r>
          </a:p>
          <a:p>
            <a:pPr marL="0" indent="0">
              <a:buNone/>
            </a:pPr>
            <a:endParaRPr lang="en-CA" sz="1800" dirty="0"/>
          </a:p>
          <a:p>
            <a:pPr marL="0" indent="0">
              <a:buNone/>
            </a:pPr>
            <a:r>
              <a:rPr lang="en-CA" sz="1800" dirty="0"/>
              <a:t>Scope determines the visibility of information in code. Scope will be expanded on as we continue to move into future lessons. </a:t>
            </a:r>
          </a:p>
        </p:txBody>
      </p:sp>
    </p:spTree>
    <p:extLst>
      <p:ext uri="{BB962C8B-B14F-4D97-AF65-F5344CB8AC3E}">
        <p14:creationId xmlns:p14="http://schemas.microsoft.com/office/powerpoint/2010/main" val="65116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CD12-8EF4-4016-854C-FE997CC0BCC0}"/>
              </a:ext>
            </a:extLst>
          </p:cNvPr>
          <p:cNvSpPr>
            <a:spLocks noGrp="1"/>
          </p:cNvSpPr>
          <p:nvPr>
            <p:ph type="title"/>
          </p:nvPr>
        </p:nvSpPr>
        <p:spPr>
          <a:xfrm>
            <a:off x="838200" y="18255"/>
            <a:ext cx="4650369" cy="1325563"/>
          </a:xfrm>
        </p:spPr>
        <p:txBody>
          <a:bodyPr/>
          <a:lstStyle/>
          <a:p>
            <a:r>
              <a:rPr lang="en-CA" dirty="0"/>
              <a:t>Review Exercises I</a:t>
            </a:r>
          </a:p>
        </p:txBody>
      </p:sp>
      <p:cxnSp>
        <p:nvCxnSpPr>
          <p:cNvPr id="4" name="Straight Connector 3">
            <a:extLst>
              <a:ext uri="{FF2B5EF4-FFF2-40B4-BE49-F238E27FC236}">
                <a16:creationId xmlns:a16="http://schemas.microsoft.com/office/drawing/2014/main" id="{FFDE4239-9A8E-4F62-BE99-39FB866796E2}"/>
              </a:ext>
            </a:extLst>
          </p:cNvPr>
          <p:cNvCxnSpPr>
            <a:cxnSpLocks/>
          </p:cNvCxnSpPr>
          <p:nvPr/>
        </p:nvCxnSpPr>
        <p:spPr>
          <a:xfrm flipH="1">
            <a:off x="344288" y="3105178"/>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05769FD6-BB68-460A-A296-01D19271D593}"/>
              </a:ext>
            </a:extLst>
          </p:cNvPr>
          <p:cNvSpPr txBox="1"/>
          <p:nvPr/>
        </p:nvSpPr>
        <p:spPr>
          <a:xfrm>
            <a:off x="473358" y="1874839"/>
            <a:ext cx="4320452" cy="954107"/>
          </a:xfrm>
          <a:prstGeom prst="rect">
            <a:avLst/>
          </a:prstGeom>
          <a:noFill/>
        </p:spPr>
        <p:txBody>
          <a:bodyPr wrap="square" rtlCol="0">
            <a:spAutoFit/>
          </a:bodyPr>
          <a:lstStyle/>
          <a:p>
            <a:r>
              <a:rPr lang="en-CA" sz="1400" b="1" dirty="0"/>
              <a:t>Level 1:</a:t>
            </a:r>
          </a:p>
          <a:p>
            <a:r>
              <a:rPr lang="en-CA" sz="1400" dirty="0"/>
              <a:t>Takes a word as input. If the word is equal to “Password” then print “Access Granted”, otherwise print “Access Denied”</a:t>
            </a:r>
          </a:p>
        </p:txBody>
      </p:sp>
      <p:cxnSp>
        <p:nvCxnSpPr>
          <p:cNvPr id="6" name="Straight Connector 5">
            <a:extLst>
              <a:ext uri="{FF2B5EF4-FFF2-40B4-BE49-F238E27FC236}">
                <a16:creationId xmlns:a16="http://schemas.microsoft.com/office/drawing/2014/main" id="{C173B964-2866-4E86-A7FA-7F5D2CD06DC1}"/>
              </a:ext>
            </a:extLst>
          </p:cNvPr>
          <p:cNvCxnSpPr>
            <a:cxnSpLocks/>
          </p:cNvCxnSpPr>
          <p:nvPr/>
        </p:nvCxnSpPr>
        <p:spPr>
          <a:xfrm flipH="1">
            <a:off x="344288" y="5080174"/>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A47590D-968F-4392-93CD-F12B4A93B19B}"/>
              </a:ext>
            </a:extLst>
          </p:cNvPr>
          <p:cNvSpPr txBox="1"/>
          <p:nvPr/>
        </p:nvSpPr>
        <p:spPr>
          <a:xfrm>
            <a:off x="498400" y="5159768"/>
            <a:ext cx="4339050" cy="1600438"/>
          </a:xfrm>
          <a:prstGeom prst="rect">
            <a:avLst/>
          </a:prstGeom>
          <a:noFill/>
        </p:spPr>
        <p:txBody>
          <a:bodyPr wrap="square" rtlCol="0">
            <a:spAutoFit/>
          </a:bodyPr>
          <a:lstStyle/>
          <a:p>
            <a:r>
              <a:rPr lang="en-CA" sz="1400" b="1" dirty="0"/>
              <a:t>Level 3:</a:t>
            </a:r>
          </a:p>
          <a:p>
            <a:r>
              <a:rPr lang="en-CA" sz="1400" dirty="0"/>
              <a:t>Takes three numbers and prints them in ascending order. It doesn’t matter what order they print for numbers that are equal. </a:t>
            </a:r>
          </a:p>
          <a:p>
            <a:endParaRPr lang="en-CA" sz="1400" dirty="0"/>
          </a:p>
          <a:p>
            <a:r>
              <a:rPr lang="en-CA" sz="1400" dirty="0"/>
              <a:t>- If the first number isn’t the biggest, print “Make the first number bigger”</a:t>
            </a:r>
          </a:p>
        </p:txBody>
      </p:sp>
      <p:sp>
        <p:nvSpPr>
          <p:cNvPr id="9" name="TextBox 8">
            <a:extLst>
              <a:ext uri="{FF2B5EF4-FFF2-40B4-BE49-F238E27FC236}">
                <a16:creationId xmlns:a16="http://schemas.microsoft.com/office/drawing/2014/main" id="{99F1BB3D-6E60-4B31-B7CB-A2776B1B03FA}"/>
              </a:ext>
            </a:extLst>
          </p:cNvPr>
          <p:cNvSpPr txBox="1"/>
          <p:nvPr/>
        </p:nvSpPr>
        <p:spPr>
          <a:xfrm>
            <a:off x="486726" y="3277276"/>
            <a:ext cx="4362398" cy="738664"/>
          </a:xfrm>
          <a:prstGeom prst="rect">
            <a:avLst/>
          </a:prstGeom>
          <a:noFill/>
        </p:spPr>
        <p:txBody>
          <a:bodyPr wrap="square" rtlCol="0">
            <a:spAutoFit/>
          </a:bodyPr>
          <a:lstStyle/>
          <a:p>
            <a:r>
              <a:rPr lang="en-CA" sz="1400" b="1" dirty="0"/>
              <a:t>Level 2:</a:t>
            </a:r>
          </a:p>
          <a:p>
            <a:r>
              <a:rPr lang="en-CA" sz="1400" dirty="0"/>
              <a:t>Takes a number if it is an odd number between 0 and 6, spell the number using the alphabet</a:t>
            </a:r>
          </a:p>
        </p:txBody>
      </p:sp>
      <p:cxnSp>
        <p:nvCxnSpPr>
          <p:cNvPr id="13" name="Straight Connector 12">
            <a:extLst>
              <a:ext uri="{FF2B5EF4-FFF2-40B4-BE49-F238E27FC236}">
                <a16:creationId xmlns:a16="http://schemas.microsoft.com/office/drawing/2014/main" id="{3988111B-9490-4C34-82CC-A7A05AC6EC68}"/>
              </a:ext>
            </a:extLst>
          </p:cNvPr>
          <p:cNvCxnSpPr>
            <a:cxnSpLocks/>
          </p:cNvCxnSpPr>
          <p:nvPr/>
        </p:nvCxnSpPr>
        <p:spPr>
          <a:xfrm flipH="1">
            <a:off x="5083728" y="1620049"/>
            <a:ext cx="6220" cy="4718501"/>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FC65A60-8413-4D42-9654-04B8278DE182}"/>
              </a:ext>
            </a:extLst>
          </p:cNvPr>
          <p:cNvCxnSpPr>
            <a:cxnSpLocks/>
          </p:cNvCxnSpPr>
          <p:nvPr/>
        </p:nvCxnSpPr>
        <p:spPr>
          <a:xfrm flipH="1">
            <a:off x="344288" y="1620049"/>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494553D-8922-474E-BEFD-D2A5DD56A017}"/>
              </a:ext>
            </a:extLst>
          </p:cNvPr>
          <p:cNvSpPr txBox="1"/>
          <p:nvPr/>
        </p:nvSpPr>
        <p:spPr>
          <a:xfrm>
            <a:off x="838200" y="1224793"/>
            <a:ext cx="3087848" cy="369332"/>
          </a:xfrm>
          <a:prstGeom prst="rect">
            <a:avLst/>
          </a:prstGeom>
          <a:noFill/>
        </p:spPr>
        <p:txBody>
          <a:bodyPr wrap="square" rtlCol="0">
            <a:spAutoFit/>
          </a:bodyPr>
          <a:lstStyle/>
          <a:p>
            <a:r>
              <a:rPr lang="en-CA" dirty="0"/>
              <a:t>Prompt</a:t>
            </a:r>
          </a:p>
        </p:txBody>
      </p:sp>
      <p:sp>
        <p:nvSpPr>
          <p:cNvPr id="18" name="TextBox 17">
            <a:extLst>
              <a:ext uri="{FF2B5EF4-FFF2-40B4-BE49-F238E27FC236}">
                <a16:creationId xmlns:a16="http://schemas.microsoft.com/office/drawing/2014/main" id="{4A67BFB1-FD17-4098-B1FC-6DC40B0DE605}"/>
              </a:ext>
            </a:extLst>
          </p:cNvPr>
          <p:cNvSpPr txBox="1"/>
          <p:nvPr/>
        </p:nvSpPr>
        <p:spPr>
          <a:xfrm>
            <a:off x="6435055" y="1193926"/>
            <a:ext cx="3087848" cy="369332"/>
          </a:xfrm>
          <a:prstGeom prst="rect">
            <a:avLst/>
          </a:prstGeom>
          <a:noFill/>
        </p:spPr>
        <p:txBody>
          <a:bodyPr wrap="square" rtlCol="0">
            <a:spAutoFit/>
          </a:bodyPr>
          <a:lstStyle/>
          <a:p>
            <a:r>
              <a:rPr lang="en-CA" dirty="0"/>
              <a:t>Example Solution</a:t>
            </a:r>
          </a:p>
        </p:txBody>
      </p:sp>
      <p:pic>
        <p:nvPicPr>
          <p:cNvPr id="19" name="Picture 18">
            <a:extLst>
              <a:ext uri="{FF2B5EF4-FFF2-40B4-BE49-F238E27FC236}">
                <a16:creationId xmlns:a16="http://schemas.microsoft.com/office/drawing/2014/main" id="{C77AE2EC-A0B7-471E-A908-5831BE81C0C4}"/>
              </a:ext>
            </a:extLst>
          </p:cNvPr>
          <p:cNvPicPr>
            <a:picLocks noChangeAspect="1"/>
          </p:cNvPicPr>
          <p:nvPr/>
        </p:nvPicPr>
        <p:blipFill>
          <a:blip r:embed="rId2"/>
          <a:stretch>
            <a:fillRect/>
          </a:stretch>
        </p:blipFill>
        <p:spPr>
          <a:xfrm>
            <a:off x="6096000" y="1678069"/>
            <a:ext cx="3135476" cy="1238073"/>
          </a:xfrm>
          <a:prstGeom prst="rect">
            <a:avLst/>
          </a:prstGeom>
        </p:spPr>
      </p:pic>
      <p:sp>
        <p:nvSpPr>
          <p:cNvPr id="20" name="Rectangle 19">
            <a:extLst>
              <a:ext uri="{FF2B5EF4-FFF2-40B4-BE49-F238E27FC236}">
                <a16:creationId xmlns:a16="http://schemas.microsoft.com/office/drawing/2014/main" id="{9B085E30-B689-4E36-BF61-3F0E7F3C9C6A}"/>
              </a:ext>
            </a:extLst>
          </p:cNvPr>
          <p:cNvSpPr/>
          <p:nvPr/>
        </p:nvSpPr>
        <p:spPr>
          <a:xfrm>
            <a:off x="5931002" y="1708034"/>
            <a:ext cx="3300474" cy="129937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pic>
        <p:nvPicPr>
          <p:cNvPr id="21" name="Picture 20">
            <a:extLst>
              <a:ext uri="{FF2B5EF4-FFF2-40B4-BE49-F238E27FC236}">
                <a16:creationId xmlns:a16="http://schemas.microsoft.com/office/drawing/2014/main" id="{6868FA4C-17BD-4247-8456-B73F195AF23D}"/>
              </a:ext>
            </a:extLst>
          </p:cNvPr>
          <p:cNvPicPr>
            <a:picLocks noChangeAspect="1"/>
          </p:cNvPicPr>
          <p:nvPr/>
        </p:nvPicPr>
        <p:blipFill>
          <a:blip r:embed="rId3"/>
          <a:stretch>
            <a:fillRect/>
          </a:stretch>
        </p:blipFill>
        <p:spPr>
          <a:xfrm>
            <a:off x="5324552" y="3310424"/>
            <a:ext cx="5751511" cy="1604934"/>
          </a:xfrm>
          <a:prstGeom prst="rect">
            <a:avLst/>
          </a:prstGeom>
        </p:spPr>
      </p:pic>
      <p:sp>
        <p:nvSpPr>
          <p:cNvPr id="22" name="Rectangle 21">
            <a:extLst>
              <a:ext uri="{FF2B5EF4-FFF2-40B4-BE49-F238E27FC236}">
                <a16:creationId xmlns:a16="http://schemas.microsoft.com/office/drawing/2014/main" id="{CBF30FCD-2C54-4337-8014-A57572A3C699}"/>
              </a:ext>
            </a:extLst>
          </p:cNvPr>
          <p:cNvSpPr/>
          <p:nvPr/>
        </p:nvSpPr>
        <p:spPr>
          <a:xfrm>
            <a:off x="5252892" y="3225785"/>
            <a:ext cx="5959398" cy="1656919"/>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pic>
        <p:nvPicPr>
          <p:cNvPr id="23" name="Picture 22">
            <a:extLst>
              <a:ext uri="{FF2B5EF4-FFF2-40B4-BE49-F238E27FC236}">
                <a16:creationId xmlns:a16="http://schemas.microsoft.com/office/drawing/2014/main" id="{804F3907-FF25-420E-8B21-B171541A57CE}"/>
              </a:ext>
            </a:extLst>
          </p:cNvPr>
          <p:cNvPicPr>
            <a:picLocks noChangeAspect="1"/>
          </p:cNvPicPr>
          <p:nvPr/>
        </p:nvPicPr>
        <p:blipFill>
          <a:blip r:embed="rId4"/>
          <a:stretch>
            <a:fillRect/>
          </a:stretch>
        </p:blipFill>
        <p:spPr>
          <a:xfrm>
            <a:off x="5689189" y="5217454"/>
            <a:ext cx="3319819" cy="1426655"/>
          </a:xfrm>
          <a:prstGeom prst="rect">
            <a:avLst/>
          </a:prstGeom>
        </p:spPr>
      </p:pic>
      <p:sp>
        <p:nvSpPr>
          <p:cNvPr id="24" name="Rectangle 23">
            <a:extLst>
              <a:ext uri="{FF2B5EF4-FFF2-40B4-BE49-F238E27FC236}">
                <a16:creationId xmlns:a16="http://schemas.microsoft.com/office/drawing/2014/main" id="{1AD11BA0-F07A-41EC-BF2D-D94A522F1F93}"/>
              </a:ext>
            </a:extLst>
          </p:cNvPr>
          <p:cNvSpPr/>
          <p:nvPr/>
        </p:nvSpPr>
        <p:spPr>
          <a:xfrm>
            <a:off x="5689189" y="5159768"/>
            <a:ext cx="3517406" cy="15497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
        <p:nvSpPr>
          <p:cNvPr id="3" name="TextBox 2">
            <a:extLst>
              <a:ext uri="{FF2B5EF4-FFF2-40B4-BE49-F238E27FC236}">
                <a16:creationId xmlns:a16="http://schemas.microsoft.com/office/drawing/2014/main" id="{5D86F7FA-B4A9-4B71-8DDA-DDF1413B8665}"/>
              </a:ext>
            </a:extLst>
          </p:cNvPr>
          <p:cNvSpPr txBox="1"/>
          <p:nvPr/>
        </p:nvSpPr>
        <p:spPr>
          <a:xfrm>
            <a:off x="6298828" y="591043"/>
            <a:ext cx="4777235" cy="369332"/>
          </a:xfrm>
          <a:prstGeom prst="rect">
            <a:avLst/>
          </a:prstGeom>
          <a:noFill/>
        </p:spPr>
        <p:txBody>
          <a:bodyPr wrap="square" rtlCol="0">
            <a:spAutoFit/>
          </a:bodyPr>
          <a:lstStyle/>
          <a:p>
            <a:r>
              <a:rPr lang="en-CA" dirty="0"/>
              <a:t>Take the prompt and write a program for it</a:t>
            </a:r>
          </a:p>
        </p:txBody>
      </p:sp>
    </p:spTree>
    <p:extLst>
      <p:ext uri="{BB962C8B-B14F-4D97-AF65-F5344CB8AC3E}">
        <p14:creationId xmlns:p14="http://schemas.microsoft.com/office/powerpoint/2010/main" val="91508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CF0A-23E1-4894-B589-43CF4302C0A4}"/>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8F4796AF-222C-4C52-890D-3FAC3A9C9E57}"/>
              </a:ext>
            </a:extLst>
          </p:cNvPr>
          <p:cNvSpPr>
            <a:spLocks noGrp="1"/>
          </p:cNvSpPr>
          <p:nvPr>
            <p:ph idx="1"/>
          </p:nvPr>
        </p:nvSpPr>
        <p:spPr/>
        <p:txBody>
          <a:bodyPr>
            <a:normAutofit/>
          </a:bodyPr>
          <a:lstStyle/>
          <a:p>
            <a:r>
              <a:rPr lang="en-CA" sz="2000" dirty="0"/>
              <a:t>Now that you have completed Lesson 1, you should have a basic understanding of how to print to the console and numbers in code. You will be using both in every step of this lesson. </a:t>
            </a:r>
          </a:p>
          <a:p>
            <a:r>
              <a:rPr lang="en-CA" sz="2000" dirty="0"/>
              <a:t>The topics in this lesson are likely going to the foundation of anything you code for the rest of your life</a:t>
            </a:r>
          </a:p>
          <a:p>
            <a:r>
              <a:rPr lang="en-CA" sz="2000" dirty="0"/>
              <a:t>Variables are key to manipulating values for repeated use</a:t>
            </a:r>
          </a:p>
          <a:p>
            <a:r>
              <a:rPr lang="en-CA" sz="2000" dirty="0"/>
              <a:t>If Statements require you to have an understanding of basic logic</a:t>
            </a:r>
          </a:p>
          <a:p>
            <a:r>
              <a:rPr lang="en-CA" sz="2000" dirty="0"/>
              <a:t>These two features will be used in almost all of the future lessons so by the end of this you will have a fairly strong understanding of how they work</a:t>
            </a:r>
          </a:p>
        </p:txBody>
      </p:sp>
    </p:spTree>
    <p:extLst>
      <p:ext uri="{BB962C8B-B14F-4D97-AF65-F5344CB8AC3E}">
        <p14:creationId xmlns:p14="http://schemas.microsoft.com/office/powerpoint/2010/main" val="253050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7668BFA1-73D1-433C-AE27-1F08F10F25B0}"/>
              </a:ext>
            </a:extLst>
          </p:cNvPr>
          <p:cNvSpPr>
            <a:spLocks noGrp="1"/>
          </p:cNvSpPr>
          <p:nvPr>
            <p:ph type="title"/>
          </p:nvPr>
        </p:nvSpPr>
        <p:spPr>
          <a:xfrm>
            <a:off x="838200" y="18255"/>
            <a:ext cx="10515600" cy="1325563"/>
          </a:xfrm>
        </p:spPr>
        <p:txBody>
          <a:bodyPr/>
          <a:lstStyle/>
          <a:p>
            <a:r>
              <a:rPr lang="en-CA" dirty="0"/>
              <a:t>Review Exercises II</a:t>
            </a:r>
          </a:p>
        </p:txBody>
      </p:sp>
      <p:cxnSp>
        <p:nvCxnSpPr>
          <p:cNvPr id="37" name="Straight Connector 36">
            <a:extLst>
              <a:ext uri="{FF2B5EF4-FFF2-40B4-BE49-F238E27FC236}">
                <a16:creationId xmlns:a16="http://schemas.microsoft.com/office/drawing/2014/main" id="{9069ACD5-0686-4C6C-B1CB-CE3641B7978F}"/>
              </a:ext>
            </a:extLst>
          </p:cNvPr>
          <p:cNvCxnSpPr>
            <a:cxnSpLocks/>
          </p:cNvCxnSpPr>
          <p:nvPr/>
        </p:nvCxnSpPr>
        <p:spPr>
          <a:xfrm flipH="1">
            <a:off x="344288" y="3105178"/>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00DF9C7D-2D50-4E4A-A06A-D5C2C7B1D8CA}"/>
              </a:ext>
            </a:extLst>
          </p:cNvPr>
          <p:cNvSpPr txBox="1"/>
          <p:nvPr/>
        </p:nvSpPr>
        <p:spPr>
          <a:xfrm>
            <a:off x="121390" y="1645480"/>
            <a:ext cx="4320452" cy="307777"/>
          </a:xfrm>
          <a:prstGeom prst="rect">
            <a:avLst/>
          </a:prstGeom>
          <a:noFill/>
        </p:spPr>
        <p:txBody>
          <a:bodyPr wrap="square" rtlCol="0">
            <a:spAutoFit/>
          </a:bodyPr>
          <a:lstStyle/>
          <a:p>
            <a:r>
              <a:rPr lang="en-CA" sz="1400" b="1" dirty="0"/>
              <a:t>Level 1:</a:t>
            </a:r>
          </a:p>
        </p:txBody>
      </p:sp>
      <p:cxnSp>
        <p:nvCxnSpPr>
          <p:cNvPr id="39" name="Straight Connector 38">
            <a:extLst>
              <a:ext uri="{FF2B5EF4-FFF2-40B4-BE49-F238E27FC236}">
                <a16:creationId xmlns:a16="http://schemas.microsoft.com/office/drawing/2014/main" id="{A0C03BF9-5AC2-4241-A025-A3CFC97E3C27}"/>
              </a:ext>
            </a:extLst>
          </p:cNvPr>
          <p:cNvCxnSpPr>
            <a:cxnSpLocks/>
          </p:cNvCxnSpPr>
          <p:nvPr/>
        </p:nvCxnSpPr>
        <p:spPr>
          <a:xfrm flipH="1">
            <a:off x="344288" y="5071785"/>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C28582D4-E898-4DB1-9EAB-01B7D4BCB074}"/>
              </a:ext>
            </a:extLst>
          </p:cNvPr>
          <p:cNvSpPr txBox="1"/>
          <p:nvPr/>
        </p:nvSpPr>
        <p:spPr>
          <a:xfrm>
            <a:off x="122089" y="5123141"/>
            <a:ext cx="4339050" cy="307777"/>
          </a:xfrm>
          <a:prstGeom prst="rect">
            <a:avLst/>
          </a:prstGeom>
          <a:noFill/>
        </p:spPr>
        <p:txBody>
          <a:bodyPr wrap="square" rtlCol="0">
            <a:spAutoFit/>
          </a:bodyPr>
          <a:lstStyle/>
          <a:p>
            <a:r>
              <a:rPr lang="en-CA" sz="1400" b="1" dirty="0"/>
              <a:t>Level 3:</a:t>
            </a:r>
          </a:p>
        </p:txBody>
      </p:sp>
      <p:sp>
        <p:nvSpPr>
          <p:cNvPr id="41" name="TextBox 40">
            <a:extLst>
              <a:ext uri="{FF2B5EF4-FFF2-40B4-BE49-F238E27FC236}">
                <a16:creationId xmlns:a16="http://schemas.microsoft.com/office/drawing/2014/main" id="{E0CB9136-5ADD-4323-A08E-C309FFF3AE8B}"/>
              </a:ext>
            </a:extLst>
          </p:cNvPr>
          <p:cNvSpPr txBox="1"/>
          <p:nvPr/>
        </p:nvSpPr>
        <p:spPr>
          <a:xfrm>
            <a:off x="122089" y="3156535"/>
            <a:ext cx="4362398" cy="307777"/>
          </a:xfrm>
          <a:prstGeom prst="rect">
            <a:avLst/>
          </a:prstGeom>
          <a:noFill/>
        </p:spPr>
        <p:txBody>
          <a:bodyPr wrap="square" rtlCol="0">
            <a:spAutoFit/>
          </a:bodyPr>
          <a:lstStyle/>
          <a:p>
            <a:r>
              <a:rPr lang="en-CA" sz="1400" b="1" dirty="0"/>
              <a:t>Level 2:</a:t>
            </a:r>
          </a:p>
        </p:txBody>
      </p:sp>
      <p:cxnSp>
        <p:nvCxnSpPr>
          <p:cNvPr id="42" name="Straight Connector 41">
            <a:extLst>
              <a:ext uri="{FF2B5EF4-FFF2-40B4-BE49-F238E27FC236}">
                <a16:creationId xmlns:a16="http://schemas.microsoft.com/office/drawing/2014/main" id="{2B2B5A3A-8603-4715-871F-0DB15B8194C0}"/>
              </a:ext>
            </a:extLst>
          </p:cNvPr>
          <p:cNvCxnSpPr>
            <a:cxnSpLocks/>
          </p:cNvCxnSpPr>
          <p:nvPr/>
        </p:nvCxnSpPr>
        <p:spPr>
          <a:xfrm flipH="1">
            <a:off x="5083728" y="1620049"/>
            <a:ext cx="6220" cy="4718501"/>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D4102A16-7A31-4637-9F45-D4C60D2CFAC3}"/>
              </a:ext>
            </a:extLst>
          </p:cNvPr>
          <p:cNvCxnSpPr>
            <a:cxnSpLocks/>
          </p:cNvCxnSpPr>
          <p:nvPr/>
        </p:nvCxnSpPr>
        <p:spPr>
          <a:xfrm flipH="1">
            <a:off x="344288" y="1620049"/>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09CCAE0E-1BD9-461B-B619-FDF0432D7684}"/>
              </a:ext>
            </a:extLst>
          </p:cNvPr>
          <p:cNvSpPr txBox="1"/>
          <p:nvPr/>
        </p:nvSpPr>
        <p:spPr>
          <a:xfrm>
            <a:off x="838200" y="1224793"/>
            <a:ext cx="3087848" cy="369332"/>
          </a:xfrm>
          <a:prstGeom prst="rect">
            <a:avLst/>
          </a:prstGeom>
          <a:noFill/>
        </p:spPr>
        <p:txBody>
          <a:bodyPr wrap="square" rtlCol="0">
            <a:spAutoFit/>
          </a:bodyPr>
          <a:lstStyle/>
          <a:p>
            <a:r>
              <a:rPr lang="en-CA" dirty="0"/>
              <a:t>Example Code</a:t>
            </a:r>
          </a:p>
        </p:txBody>
      </p:sp>
      <p:sp>
        <p:nvSpPr>
          <p:cNvPr id="45" name="TextBox 44">
            <a:extLst>
              <a:ext uri="{FF2B5EF4-FFF2-40B4-BE49-F238E27FC236}">
                <a16:creationId xmlns:a16="http://schemas.microsoft.com/office/drawing/2014/main" id="{36A8317E-61C3-437E-BBD0-BD45AC768AC1}"/>
              </a:ext>
            </a:extLst>
          </p:cNvPr>
          <p:cNvSpPr txBox="1"/>
          <p:nvPr/>
        </p:nvSpPr>
        <p:spPr>
          <a:xfrm>
            <a:off x="6435055" y="1193926"/>
            <a:ext cx="3087848" cy="369332"/>
          </a:xfrm>
          <a:prstGeom prst="rect">
            <a:avLst/>
          </a:prstGeom>
          <a:noFill/>
        </p:spPr>
        <p:txBody>
          <a:bodyPr wrap="square" rtlCol="0">
            <a:spAutoFit/>
          </a:bodyPr>
          <a:lstStyle/>
          <a:p>
            <a:r>
              <a:rPr lang="en-CA" dirty="0"/>
              <a:t>Output</a:t>
            </a:r>
          </a:p>
        </p:txBody>
      </p:sp>
      <p:pic>
        <p:nvPicPr>
          <p:cNvPr id="54" name="Picture 53">
            <a:extLst>
              <a:ext uri="{FF2B5EF4-FFF2-40B4-BE49-F238E27FC236}">
                <a16:creationId xmlns:a16="http://schemas.microsoft.com/office/drawing/2014/main" id="{9D8ADAEA-1CF0-4232-9060-AB676E6A7932}"/>
              </a:ext>
            </a:extLst>
          </p:cNvPr>
          <p:cNvPicPr>
            <a:picLocks noChangeAspect="1"/>
          </p:cNvPicPr>
          <p:nvPr/>
        </p:nvPicPr>
        <p:blipFill>
          <a:blip r:embed="rId2"/>
          <a:stretch>
            <a:fillRect/>
          </a:stretch>
        </p:blipFill>
        <p:spPr>
          <a:xfrm>
            <a:off x="982873" y="3301170"/>
            <a:ext cx="2943164" cy="1479667"/>
          </a:xfrm>
          <a:prstGeom prst="rect">
            <a:avLst/>
          </a:prstGeom>
        </p:spPr>
      </p:pic>
      <p:pic>
        <p:nvPicPr>
          <p:cNvPr id="55" name="Picture 54">
            <a:extLst>
              <a:ext uri="{FF2B5EF4-FFF2-40B4-BE49-F238E27FC236}">
                <a16:creationId xmlns:a16="http://schemas.microsoft.com/office/drawing/2014/main" id="{B970BF22-97CF-4B0E-8D2D-720AF05C8B22}"/>
              </a:ext>
            </a:extLst>
          </p:cNvPr>
          <p:cNvPicPr>
            <a:picLocks noChangeAspect="1"/>
          </p:cNvPicPr>
          <p:nvPr/>
        </p:nvPicPr>
        <p:blipFill>
          <a:blip r:embed="rId3"/>
          <a:stretch>
            <a:fillRect/>
          </a:stretch>
        </p:blipFill>
        <p:spPr>
          <a:xfrm>
            <a:off x="6419928" y="3805615"/>
            <a:ext cx="1190625" cy="485775"/>
          </a:xfrm>
          <a:prstGeom prst="rect">
            <a:avLst/>
          </a:prstGeom>
        </p:spPr>
      </p:pic>
      <p:sp>
        <p:nvSpPr>
          <p:cNvPr id="56" name="Rectangle 55">
            <a:extLst>
              <a:ext uri="{FF2B5EF4-FFF2-40B4-BE49-F238E27FC236}">
                <a16:creationId xmlns:a16="http://schemas.microsoft.com/office/drawing/2014/main" id="{49C8316E-48B8-4D8A-A14E-2DA7A024B582}"/>
              </a:ext>
            </a:extLst>
          </p:cNvPr>
          <p:cNvSpPr/>
          <p:nvPr/>
        </p:nvSpPr>
        <p:spPr>
          <a:xfrm>
            <a:off x="5365003" y="3396127"/>
            <a:ext cx="3300474" cy="129937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pic>
        <p:nvPicPr>
          <p:cNvPr id="57" name="Picture 56">
            <a:extLst>
              <a:ext uri="{FF2B5EF4-FFF2-40B4-BE49-F238E27FC236}">
                <a16:creationId xmlns:a16="http://schemas.microsoft.com/office/drawing/2014/main" id="{D4FC7937-8E05-4CE6-949A-3F4AA9E9B545}"/>
              </a:ext>
            </a:extLst>
          </p:cNvPr>
          <p:cNvPicPr>
            <a:picLocks noChangeAspect="1"/>
          </p:cNvPicPr>
          <p:nvPr/>
        </p:nvPicPr>
        <p:blipFill>
          <a:blip r:embed="rId4"/>
          <a:stretch>
            <a:fillRect/>
          </a:stretch>
        </p:blipFill>
        <p:spPr>
          <a:xfrm>
            <a:off x="443926" y="2055664"/>
            <a:ext cx="4318859" cy="748935"/>
          </a:xfrm>
          <a:prstGeom prst="rect">
            <a:avLst/>
          </a:prstGeom>
        </p:spPr>
      </p:pic>
      <p:pic>
        <p:nvPicPr>
          <p:cNvPr id="58" name="Picture 57">
            <a:extLst>
              <a:ext uri="{FF2B5EF4-FFF2-40B4-BE49-F238E27FC236}">
                <a16:creationId xmlns:a16="http://schemas.microsoft.com/office/drawing/2014/main" id="{AB01A898-8A8F-4A27-A0B4-E77FDF33633C}"/>
              </a:ext>
            </a:extLst>
          </p:cNvPr>
          <p:cNvPicPr>
            <a:picLocks noChangeAspect="1"/>
          </p:cNvPicPr>
          <p:nvPr/>
        </p:nvPicPr>
        <p:blipFill>
          <a:blip r:embed="rId5"/>
          <a:stretch>
            <a:fillRect/>
          </a:stretch>
        </p:blipFill>
        <p:spPr>
          <a:xfrm>
            <a:off x="6247639" y="2055664"/>
            <a:ext cx="1066800" cy="523875"/>
          </a:xfrm>
          <a:prstGeom prst="rect">
            <a:avLst/>
          </a:prstGeom>
        </p:spPr>
      </p:pic>
      <p:sp>
        <p:nvSpPr>
          <p:cNvPr id="59" name="Rectangle 58">
            <a:extLst>
              <a:ext uri="{FF2B5EF4-FFF2-40B4-BE49-F238E27FC236}">
                <a16:creationId xmlns:a16="http://schemas.microsoft.com/office/drawing/2014/main" id="{F5CF5CC4-F78C-468D-BBAC-8E18838430C5}"/>
              </a:ext>
            </a:extLst>
          </p:cNvPr>
          <p:cNvSpPr/>
          <p:nvPr/>
        </p:nvSpPr>
        <p:spPr>
          <a:xfrm>
            <a:off x="5362026" y="1711080"/>
            <a:ext cx="3300474" cy="129937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pic>
        <p:nvPicPr>
          <p:cNvPr id="60" name="Picture 59">
            <a:extLst>
              <a:ext uri="{FF2B5EF4-FFF2-40B4-BE49-F238E27FC236}">
                <a16:creationId xmlns:a16="http://schemas.microsoft.com/office/drawing/2014/main" id="{EDAD64F0-F3E7-40F8-B2FF-706282EA2BE1}"/>
              </a:ext>
            </a:extLst>
          </p:cNvPr>
          <p:cNvPicPr>
            <a:picLocks noChangeAspect="1"/>
          </p:cNvPicPr>
          <p:nvPr/>
        </p:nvPicPr>
        <p:blipFill>
          <a:blip r:embed="rId6"/>
          <a:stretch>
            <a:fillRect/>
          </a:stretch>
        </p:blipFill>
        <p:spPr>
          <a:xfrm>
            <a:off x="342831" y="5482273"/>
            <a:ext cx="4419954" cy="773671"/>
          </a:xfrm>
          <a:prstGeom prst="rect">
            <a:avLst/>
          </a:prstGeom>
        </p:spPr>
      </p:pic>
      <p:pic>
        <p:nvPicPr>
          <p:cNvPr id="61" name="Picture 60">
            <a:extLst>
              <a:ext uri="{FF2B5EF4-FFF2-40B4-BE49-F238E27FC236}">
                <a16:creationId xmlns:a16="http://schemas.microsoft.com/office/drawing/2014/main" id="{D4955E52-F067-4E4A-896F-2529F2094AE2}"/>
              </a:ext>
            </a:extLst>
          </p:cNvPr>
          <p:cNvPicPr>
            <a:picLocks noChangeAspect="1"/>
          </p:cNvPicPr>
          <p:nvPr/>
        </p:nvPicPr>
        <p:blipFill>
          <a:blip r:embed="rId7"/>
          <a:stretch>
            <a:fillRect/>
          </a:stretch>
        </p:blipFill>
        <p:spPr>
          <a:xfrm>
            <a:off x="6610452" y="5444238"/>
            <a:ext cx="800100" cy="609600"/>
          </a:xfrm>
          <a:prstGeom prst="rect">
            <a:avLst/>
          </a:prstGeom>
        </p:spPr>
      </p:pic>
      <p:sp>
        <p:nvSpPr>
          <p:cNvPr id="62" name="Rectangle 61">
            <a:extLst>
              <a:ext uri="{FF2B5EF4-FFF2-40B4-BE49-F238E27FC236}">
                <a16:creationId xmlns:a16="http://schemas.microsoft.com/office/drawing/2014/main" id="{72C5F99F-AC1C-4114-A645-0B8D91C0DC27}"/>
              </a:ext>
            </a:extLst>
          </p:cNvPr>
          <p:cNvSpPr/>
          <p:nvPr/>
        </p:nvSpPr>
        <p:spPr>
          <a:xfrm>
            <a:off x="5360265" y="5219421"/>
            <a:ext cx="3300474" cy="129937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
        <p:nvSpPr>
          <p:cNvPr id="21" name="TextBox 20">
            <a:extLst>
              <a:ext uri="{FF2B5EF4-FFF2-40B4-BE49-F238E27FC236}">
                <a16:creationId xmlns:a16="http://schemas.microsoft.com/office/drawing/2014/main" id="{C789C2D1-828C-443B-A226-F9135AAE66E0}"/>
              </a:ext>
            </a:extLst>
          </p:cNvPr>
          <p:cNvSpPr txBox="1"/>
          <p:nvPr/>
        </p:nvSpPr>
        <p:spPr>
          <a:xfrm>
            <a:off x="5855516" y="435146"/>
            <a:ext cx="5315719" cy="369332"/>
          </a:xfrm>
          <a:prstGeom prst="rect">
            <a:avLst/>
          </a:prstGeom>
          <a:noFill/>
        </p:spPr>
        <p:txBody>
          <a:bodyPr wrap="square" rtlCol="0">
            <a:spAutoFit/>
          </a:bodyPr>
          <a:lstStyle/>
          <a:p>
            <a:r>
              <a:rPr lang="en-CA" dirty="0"/>
              <a:t>Read the code and determine what the output will be.</a:t>
            </a:r>
          </a:p>
        </p:txBody>
      </p:sp>
    </p:spTree>
    <p:extLst>
      <p:ext uri="{BB962C8B-B14F-4D97-AF65-F5344CB8AC3E}">
        <p14:creationId xmlns:p14="http://schemas.microsoft.com/office/powerpoint/2010/main" val="1291808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4D75-CE51-48D7-87E7-597BC8CCE35F}"/>
              </a:ext>
            </a:extLst>
          </p:cNvPr>
          <p:cNvSpPr>
            <a:spLocks noGrp="1"/>
          </p:cNvSpPr>
          <p:nvPr>
            <p:ph type="title"/>
          </p:nvPr>
        </p:nvSpPr>
        <p:spPr/>
        <p:txBody>
          <a:bodyPr/>
          <a:lstStyle/>
          <a:p>
            <a:r>
              <a:rPr lang="en-CA" dirty="0"/>
              <a:t>Variables</a:t>
            </a:r>
          </a:p>
        </p:txBody>
      </p:sp>
      <p:sp>
        <p:nvSpPr>
          <p:cNvPr id="3" name="Content Placeholder 2">
            <a:extLst>
              <a:ext uri="{FF2B5EF4-FFF2-40B4-BE49-F238E27FC236}">
                <a16:creationId xmlns:a16="http://schemas.microsoft.com/office/drawing/2014/main" id="{0A6AAF5C-AD4A-4E12-A5A0-D749A4F53140}"/>
              </a:ext>
            </a:extLst>
          </p:cNvPr>
          <p:cNvSpPr>
            <a:spLocks noGrp="1"/>
          </p:cNvSpPr>
          <p:nvPr>
            <p:ph idx="1"/>
          </p:nvPr>
        </p:nvSpPr>
        <p:spPr/>
        <p:txBody>
          <a:bodyPr>
            <a:normAutofit lnSpcReduction="10000"/>
          </a:bodyPr>
          <a:lstStyle/>
          <a:p>
            <a:pPr marL="0" indent="0">
              <a:buNone/>
            </a:pPr>
            <a:r>
              <a:rPr lang="en-CA" sz="2400" dirty="0"/>
              <a:t>Variables are how we store information in code to be called later on. These values are stored with a name to be called by and can be manipulated. </a:t>
            </a:r>
          </a:p>
          <a:p>
            <a:pPr marL="0" indent="0">
              <a:buNone/>
            </a:pPr>
            <a:endParaRPr lang="en-CA" sz="2000" dirty="0"/>
          </a:p>
          <a:p>
            <a:pPr marL="0" indent="0">
              <a:buNone/>
            </a:pPr>
            <a:r>
              <a:rPr lang="en-CA" sz="1800" dirty="0"/>
              <a:t>In PowerShell, variables are denoted with the $ symbol. </a:t>
            </a:r>
          </a:p>
          <a:p>
            <a:pPr marL="0" indent="0">
              <a:buNone/>
            </a:pPr>
            <a:r>
              <a:rPr lang="en-CA" sz="1800" dirty="0"/>
              <a:t>	</a:t>
            </a:r>
            <a:r>
              <a:rPr lang="en-CA" sz="1800" dirty="0" err="1"/>
              <a:t>eg.</a:t>
            </a:r>
            <a:r>
              <a:rPr lang="en-CA" sz="1800" dirty="0"/>
              <a:t> $name = “Tariq”</a:t>
            </a:r>
          </a:p>
          <a:p>
            <a:pPr marL="0" indent="0">
              <a:buNone/>
            </a:pPr>
            <a:endParaRPr lang="en-CA" sz="1800" dirty="0"/>
          </a:p>
          <a:p>
            <a:pPr marL="0" indent="0">
              <a:buNone/>
            </a:pPr>
            <a:r>
              <a:rPr lang="en-CA" sz="1600" dirty="0">
                <a:solidFill>
                  <a:srgbClr val="FF0000"/>
                </a:solidFill>
              </a:rPr>
              <a:t>*Standard Name Conventions start variables with lowercase letters and use Uppercase letters to symbolise spaces. </a:t>
            </a:r>
          </a:p>
          <a:p>
            <a:pPr marL="0" indent="0">
              <a:buNone/>
            </a:pPr>
            <a:r>
              <a:rPr lang="en-CA" sz="1600" dirty="0">
                <a:solidFill>
                  <a:srgbClr val="FF0000"/>
                </a:solidFill>
              </a:rPr>
              <a:t>	</a:t>
            </a:r>
            <a:r>
              <a:rPr lang="en-CA" sz="1600" dirty="0" err="1">
                <a:solidFill>
                  <a:srgbClr val="FF0000"/>
                </a:solidFill>
              </a:rPr>
              <a:t>eg.</a:t>
            </a:r>
            <a:r>
              <a:rPr lang="en-CA" sz="1600" dirty="0">
                <a:solidFill>
                  <a:srgbClr val="FF0000"/>
                </a:solidFill>
              </a:rPr>
              <a:t> $</a:t>
            </a:r>
            <a:r>
              <a:rPr lang="en-CA" sz="1600" dirty="0" err="1">
                <a:solidFill>
                  <a:srgbClr val="FF0000"/>
                </a:solidFill>
              </a:rPr>
              <a:t>numberOfEggs</a:t>
            </a:r>
            <a:r>
              <a:rPr lang="en-CA" sz="1600" dirty="0">
                <a:solidFill>
                  <a:srgbClr val="FF0000"/>
                </a:solidFill>
              </a:rPr>
              <a:t> = 3</a:t>
            </a:r>
          </a:p>
          <a:p>
            <a:pPr marL="0" indent="0">
              <a:buNone/>
            </a:pPr>
            <a:r>
              <a:rPr lang="en-CA" sz="1600" dirty="0">
                <a:solidFill>
                  <a:srgbClr val="FF0000"/>
                </a:solidFill>
              </a:rPr>
              <a:t>**For the sake of other programmers please use names that describe the use of the variable. </a:t>
            </a:r>
          </a:p>
          <a:p>
            <a:pPr marL="0" indent="0">
              <a:buNone/>
            </a:pPr>
            <a:r>
              <a:rPr lang="en-CA" sz="1600" dirty="0">
                <a:solidFill>
                  <a:srgbClr val="FF0000"/>
                </a:solidFill>
              </a:rPr>
              <a:t>	</a:t>
            </a:r>
            <a:r>
              <a:rPr lang="en-CA" sz="1600" dirty="0" err="1">
                <a:solidFill>
                  <a:srgbClr val="FF0000"/>
                </a:solidFill>
              </a:rPr>
              <a:t>eg.</a:t>
            </a:r>
            <a:r>
              <a:rPr lang="en-CA" sz="1600" dirty="0">
                <a:solidFill>
                  <a:srgbClr val="FF0000"/>
                </a:solidFill>
              </a:rPr>
              <a:t> </a:t>
            </a:r>
            <a:r>
              <a:rPr lang="en-CA" sz="1600" b="1" dirty="0">
                <a:solidFill>
                  <a:srgbClr val="FF0000"/>
                </a:solidFill>
              </a:rPr>
              <a:t>Do Not Do This</a:t>
            </a:r>
            <a:endParaRPr lang="en-CA" sz="1600" dirty="0">
              <a:solidFill>
                <a:srgbClr val="FF0000"/>
              </a:solidFill>
            </a:endParaRPr>
          </a:p>
          <a:p>
            <a:pPr marL="0" indent="0">
              <a:buNone/>
            </a:pPr>
            <a:r>
              <a:rPr lang="en-CA" sz="1600" dirty="0">
                <a:solidFill>
                  <a:srgbClr val="FF0000"/>
                </a:solidFill>
              </a:rPr>
              <a:t>		$a = 2</a:t>
            </a:r>
          </a:p>
          <a:p>
            <a:pPr marL="0" indent="0">
              <a:buNone/>
            </a:pPr>
            <a:r>
              <a:rPr lang="en-CA" sz="1600" dirty="0">
                <a:solidFill>
                  <a:srgbClr val="FF0000"/>
                </a:solidFill>
              </a:rPr>
              <a:t>		$b = 1</a:t>
            </a:r>
          </a:p>
          <a:p>
            <a:pPr marL="0" indent="0">
              <a:buNone/>
            </a:pPr>
            <a:r>
              <a:rPr lang="en-CA" sz="1600" dirty="0">
                <a:solidFill>
                  <a:srgbClr val="FF0000"/>
                </a:solidFill>
              </a:rPr>
              <a:t>		$c = “Wednesday”	</a:t>
            </a:r>
          </a:p>
        </p:txBody>
      </p:sp>
    </p:spTree>
    <p:extLst>
      <p:ext uri="{BB962C8B-B14F-4D97-AF65-F5344CB8AC3E}">
        <p14:creationId xmlns:p14="http://schemas.microsoft.com/office/powerpoint/2010/main" val="113442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10567-9EC6-4106-AA3C-45745115D871}"/>
              </a:ext>
            </a:extLst>
          </p:cNvPr>
          <p:cNvSpPr>
            <a:spLocks noGrp="1"/>
          </p:cNvSpPr>
          <p:nvPr>
            <p:ph type="title"/>
          </p:nvPr>
        </p:nvSpPr>
        <p:spPr/>
        <p:txBody>
          <a:bodyPr/>
          <a:lstStyle/>
          <a:p>
            <a:r>
              <a:rPr lang="en-CA" dirty="0"/>
              <a:t>Hello World - Variable Version</a:t>
            </a:r>
          </a:p>
        </p:txBody>
      </p:sp>
      <p:sp>
        <p:nvSpPr>
          <p:cNvPr id="4" name="Content Placeholder 2">
            <a:extLst>
              <a:ext uri="{FF2B5EF4-FFF2-40B4-BE49-F238E27FC236}">
                <a16:creationId xmlns:a16="http://schemas.microsoft.com/office/drawing/2014/main" id="{ADD117DB-A4D0-404C-8026-4EE50D5F173F}"/>
              </a:ext>
            </a:extLst>
          </p:cNvPr>
          <p:cNvSpPr>
            <a:spLocks noGrp="1"/>
          </p:cNvSpPr>
          <p:nvPr>
            <p:ph idx="1"/>
          </p:nvPr>
        </p:nvSpPr>
        <p:spPr>
          <a:xfrm>
            <a:off x="838200" y="1825625"/>
            <a:ext cx="10515600" cy="2100423"/>
          </a:xfrm>
        </p:spPr>
        <p:txBody>
          <a:bodyPr>
            <a:normAutofit/>
          </a:bodyPr>
          <a:lstStyle/>
          <a:p>
            <a:pPr marL="0" indent="0">
              <a:buNone/>
            </a:pPr>
            <a:r>
              <a:rPr lang="en-CA" sz="1800" dirty="0"/>
              <a:t>Now we will create a script that will use a variable. </a:t>
            </a:r>
          </a:p>
          <a:p>
            <a:pPr marL="0" indent="0">
              <a:buNone/>
            </a:pPr>
            <a:r>
              <a:rPr lang="en-CA" sz="1800" dirty="0"/>
              <a:t>This will be a version of Hello World, which means that we will just print out the words Hello World.</a:t>
            </a:r>
          </a:p>
          <a:p>
            <a:pPr marL="0" indent="0">
              <a:buNone/>
            </a:pPr>
            <a:endParaRPr lang="en-CA" sz="1800" dirty="0"/>
          </a:p>
          <a:p>
            <a:pPr marL="0" indent="0">
              <a:buNone/>
            </a:pPr>
            <a:r>
              <a:rPr lang="en-CA" sz="1800" dirty="0"/>
              <a:t>We will save the </a:t>
            </a:r>
            <a:r>
              <a:rPr lang="en-CA" sz="1800" dirty="0">
                <a:solidFill>
                  <a:srgbClr val="8B0505"/>
                </a:solidFill>
              </a:rPr>
              <a:t>“Hello World” String </a:t>
            </a:r>
            <a:r>
              <a:rPr lang="en-CA" sz="1800" dirty="0"/>
              <a:t>in a variable and call that variable in the </a:t>
            </a:r>
            <a:r>
              <a:rPr lang="en-CA" sz="1800" dirty="0">
                <a:solidFill>
                  <a:srgbClr val="0800FF"/>
                </a:solidFill>
              </a:rPr>
              <a:t>Write-Host</a:t>
            </a:r>
            <a:r>
              <a:rPr lang="en-CA" sz="1800" dirty="0"/>
              <a:t> call.</a:t>
            </a:r>
            <a:endParaRPr lang="en-CA" sz="1800" dirty="0">
              <a:solidFill>
                <a:srgbClr val="8B0505"/>
              </a:solidFill>
            </a:endParaRPr>
          </a:p>
          <a:p>
            <a:pPr marL="0" indent="0">
              <a:buNone/>
            </a:pPr>
            <a:r>
              <a:rPr lang="en-CA" sz="1600" dirty="0"/>
              <a:t>Please copy this code and run it to see if you get the same output. </a:t>
            </a:r>
          </a:p>
        </p:txBody>
      </p:sp>
      <p:pic>
        <p:nvPicPr>
          <p:cNvPr id="5" name="Picture 4">
            <a:extLst>
              <a:ext uri="{FF2B5EF4-FFF2-40B4-BE49-F238E27FC236}">
                <a16:creationId xmlns:a16="http://schemas.microsoft.com/office/drawing/2014/main" id="{FE774B05-A873-41C8-98F0-D3771B37AE29}"/>
              </a:ext>
            </a:extLst>
          </p:cNvPr>
          <p:cNvPicPr>
            <a:picLocks noChangeAspect="1"/>
          </p:cNvPicPr>
          <p:nvPr/>
        </p:nvPicPr>
        <p:blipFill>
          <a:blip r:embed="rId2"/>
          <a:stretch>
            <a:fillRect/>
          </a:stretch>
        </p:blipFill>
        <p:spPr>
          <a:xfrm>
            <a:off x="838200" y="4158456"/>
            <a:ext cx="3962400" cy="495300"/>
          </a:xfrm>
          <a:prstGeom prst="rect">
            <a:avLst/>
          </a:prstGeom>
        </p:spPr>
      </p:pic>
      <p:sp>
        <p:nvSpPr>
          <p:cNvPr id="6" name="Arrow: Right 5">
            <a:extLst>
              <a:ext uri="{FF2B5EF4-FFF2-40B4-BE49-F238E27FC236}">
                <a16:creationId xmlns:a16="http://schemas.microsoft.com/office/drawing/2014/main" id="{A572B102-B18D-4442-BE02-2510F4C9198F}"/>
              </a:ext>
            </a:extLst>
          </p:cNvPr>
          <p:cNvSpPr/>
          <p:nvPr/>
        </p:nvSpPr>
        <p:spPr>
          <a:xfrm>
            <a:off x="5317571" y="4197835"/>
            <a:ext cx="1434518" cy="411061"/>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4041654D-3D5A-4718-BA00-0E110303B34E}"/>
              </a:ext>
            </a:extLst>
          </p:cNvPr>
          <p:cNvPicPr>
            <a:picLocks noChangeAspect="1"/>
          </p:cNvPicPr>
          <p:nvPr/>
        </p:nvPicPr>
        <p:blipFill>
          <a:blip r:embed="rId3"/>
          <a:stretch>
            <a:fillRect/>
          </a:stretch>
        </p:blipFill>
        <p:spPr>
          <a:xfrm>
            <a:off x="7269060" y="4001294"/>
            <a:ext cx="4343400" cy="809625"/>
          </a:xfrm>
          <a:prstGeom prst="rect">
            <a:avLst/>
          </a:prstGeom>
        </p:spPr>
      </p:pic>
    </p:spTree>
    <p:extLst>
      <p:ext uri="{BB962C8B-B14F-4D97-AF65-F5344CB8AC3E}">
        <p14:creationId xmlns:p14="http://schemas.microsoft.com/office/powerpoint/2010/main" val="162442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3BB7-6426-4A50-8677-081B648F1D25}"/>
              </a:ext>
            </a:extLst>
          </p:cNvPr>
          <p:cNvSpPr>
            <a:spLocks noGrp="1"/>
          </p:cNvSpPr>
          <p:nvPr>
            <p:ph type="title"/>
          </p:nvPr>
        </p:nvSpPr>
        <p:spPr/>
        <p:txBody>
          <a:bodyPr/>
          <a:lstStyle/>
          <a:p>
            <a:r>
              <a:rPr lang="en-CA" dirty="0"/>
              <a:t>Review of Hello World Example</a:t>
            </a:r>
          </a:p>
        </p:txBody>
      </p:sp>
      <p:pic>
        <p:nvPicPr>
          <p:cNvPr id="4" name="Picture 3">
            <a:extLst>
              <a:ext uri="{FF2B5EF4-FFF2-40B4-BE49-F238E27FC236}">
                <a16:creationId xmlns:a16="http://schemas.microsoft.com/office/drawing/2014/main" id="{322DC0DB-F365-40DE-B5A2-66A33ADDB19D}"/>
              </a:ext>
            </a:extLst>
          </p:cNvPr>
          <p:cNvPicPr>
            <a:picLocks noChangeAspect="1"/>
          </p:cNvPicPr>
          <p:nvPr/>
        </p:nvPicPr>
        <p:blipFill>
          <a:blip r:embed="rId2"/>
          <a:stretch>
            <a:fillRect/>
          </a:stretch>
        </p:blipFill>
        <p:spPr>
          <a:xfrm>
            <a:off x="3261748" y="1571298"/>
            <a:ext cx="5668504" cy="708563"/>
          </a:xfrm>
          <a:prstGeom prst="rect">
            <a:avLst/>
          </a:prstGeom>
        </p:spPr>
      </p:pic>
      <p:sp>
        <p:nvSpPr>
          <p:cNvPr id="5" name="Content Placeholder 2">
            <a:extLst>
              <a:ext uri="{FF2B5EF4-FFF2-40B4-BE49-F238E27FC236}">
                <a16:creationId xmlns:a16="http://schemas.microsoft.com/office/drawing/2014/main" id="{F991F940-A593-4C5E-A4E7-E240E35611D3}"/>
              </a:ext>
            </a:extLst>
          </p:cNvPr>
          <p:cNvSpPr>
            <a:spLocks noGrp="1"/>
          </p:cNvSpPr>
          <p:nvPr>
            <p:ph idx="1"/>
          </p:nvPr>
        </p:nvSpPr>
        <p:spPr>
          <a:xfrm>
            <a:off x="838200" y="2457974"/>
            <a:ext cx="10515600" cy="3718989"/>
          </a:xfrm>
        </p:spPr>
        <p:txBody>
          <a:bodyPr/>
          <a:lstStyle/>
          <a:p>
            <a:pPr marL="0" indent="0">
              <a:buNone/>
            </a:pPr>
            <a:r>
              <a:rPr lang="en-CA" sz="2000" dirty="0">
                <a:solidFill>
                  <a:srgbClr val="8B0505"/>
                </a:solidFill>
              </a:rPr>
              <a:t>$Name </a:t>
            </a:r>
            <a:r>
              <a:rPr lang="en-CA" sz="2000" dirty="0"/>
              <a:t>: Saves the value of whatever is assigned to it regardless of type for later use. This is called a </a:t>
            </a:r>
            <a:r>
              <a:rPr lang="en-CA" sz="2000" dirty="0">
                <a:solidFill>
                  <a:srgbClr val="8B0505"/>
                </a:solidFill>
              </a:rPr>
              <a:t>Variable</a:t>
            </a:r>
            <a:r>
              <a:rPr lang="en-CA" sz="2000" dirty="0"/>
              <a:t>. </a:t>
            </a:r>
          </a:p>
          <a:p>
            <a:pPr marL="0" indent="0">
              <a:buNone/>
            </a:pPr>
            <a:r>
              <a:rPr lang="en-CA" sz="1200" dirty="0">
                <a:solidFill>
                  <a:srgbClr val="FF0000"/>
                </a:solidFill>
              </a:rPr>
              <a:t>*PowerShell will automatically determine the type of the variable, but in many other languages, the type needs to be defined in the initialisation of the variable</a:t>
            </a:r>
          </a:p>
          <a:p>
            <a:pPr marL="0" indent="0">
              <a:buNone/>
            </a:pPr>
            <a:endParaRPr lang="en-CA" sz="2000" dirty="0"/>
          </a:p>
          <a:p>
            <a:pPr marL="0" indent="0">
              <a:buNone/>
            </a:pPr>
            <a:r>
              <a:rPr lang="en-CA" sz="2000" dirty="0"/>
              <a:t>This is important because, we can save important or dynamic information into variables to save time with coding, pass values between methods, or reference values that are constantly changing.</a:t>
            </a:r>
          </a:p>
          <a:p>
            <a:pPr marL="0" indent="0">
              <a:buNone/>
            </a:pPr>
            <a:endParaRPr lang="en-CA" sz="2000" dirty="0"/>
          </a:p>
          <a:p>
            <a:pPr marL="0" indent="0">
              <a:buNone/>
            </a:pPr>
            <a:r>
              <a:rPr lang="en-CA" sz="2000" dirty="0"/>
              <a:t>More cases of using Variables are on the next slide</a:t>
            </a:r>
          </a:p>
          <a:p>
            <a:pPr marL="0" indent="0">
              <a:buNone/>
            </a:pPr>
            <a:endParaRPr lang="en-CA" sz="1400" dirty="0"/>
          </a:p>
          <a:p>
            <a:pPr marL="0" indent="0">
              <a:buNone/>
            </a:pPr>
            <a:endParaRPr lang="en-CA" dirty="0"/>
          </a:p>
        </p:txBody>
      </p:sp>
    </p:spTree>
    <p:extLst>
      <p:ext uri="{BB962C8B-B14F-4D97-AF65-F5344CB8AC3E}">
        <p14:creationId xmlns:p14="http://schemas.microsoft.com/office/powerpoint/2010/main" val="408851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05D8-6C26-4447-B73E-1EF3C5775409}"/>
              </a:ext>
            </a:extLst>
          </p:cNvPr>
          <p:cNvSpPr>
            <a:spLocks noGrp="1"/>
          </p:cNvSpPr>
          <p:nvPr>
            <p:ph type="title"/>
          </p:nvPr>
        </p:nvSpPr>
        <p:spPr/>
        <p:txBody>
          <a:bodyPr/>
          <a:lstStyle/>
          <a:p>
            <a:r>
              <a:rPr lang="en-CA" dirty="0"/>
              <a:t>More Examples of Variables</a:t>
            </a:r>
          </a:p>
        </p:txBody>
      </p:sp>
      <p:cxnSp>
        <p:nvCxnSpPr>
          <p:cNvPr id="5" name="Straight Connector 4">
            <a:extLst>
              <a:ext uri="{FF2B5EF4-FFF2-40B4-BE49-F238E27FC236}">
                <a16:creationId xmlns:a16="http://schemas.microsoft.com/office/drawing/2014/main" id="{74A367C6-44CF-42C6-90BA-E4F902FD961B}"/>
              </a:ext>
            </a:extLst>
          </p:cNvPr>
          <p:cNvCxnSpPr>
            <a:cxnSpLocks/>
          </p:cNvCxnSpPr>
          <p:nvPr/>
        </p:nvCxnSpPr>
        <p:spPr>
          <a:xfrm>
            <a:off x="7504922" y="1690687"/>
            <a:ext cx="0" cy="4533943"/>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4AB2D6BF-7904-4B7F-87FC-892D3DCB2F33}"/>
              </a:ext>
            </a:extLst>
          </p:cNvPr>
          <p:cNvPicPr>
            <a:picLocks noChangeAspect="1"/>
          </p:cNvPicPr>
          <p:nvPr/>
        </p:nvPicPr>
        <p:blipFill>
          <a:blip r:embed="rId2"/>
          <a:stretch>
            <a:fillRect/>
          </a:stretch>
        </p:blipFill>
        <p:spPr>
          <a:xfrm>
            <a:off x="7861365" y="1655146"/>
            <a:ext cx="2268910" cy="828578"/>
          </a:xfrm>
          <a:prstGeom prst="rect">
            <a:avLst/>
          </a:prstGeom>
        </p:spPr>
      </p:pic>
      <p:pic>
        <p:nvPicPr>
          <p:cNvPr id="7" name="Picture 6">
            <a:extLst>
              <a:ext uri="{FF2B5EF4-FFF2-40B4-BE49-F238E27FC236}">
                <a16:creationId xmlns:a16="http://schemas.microsoft.com/office/drawing/2014/main" id="{EB2FB879-A3DE-4E9D-B61C-71D892127309}"/>
              </a:ext>
            </a:extLst>
          </p:cNvPr>
          <p:cNvPicPr>
            <a:picLocks noChangeAspect="1"/>
          </p:cNvPicPr>
          <p:nvPr/>
        </p:nvPicPr>
        <p:blipFill rotWithShape="1">
          <a:blip r:embed="rId3"/>
          <a:srcRect t="6143"/>
          <a:stretch/>
        </p:blipFill>
        <p:spPr>
          <a:xfrm>
            <a:off x="4083483" y="1815490"/>
            <a:ext cx="2541035" cy="769570"/>
          </a:xfrm>
          <a:prstGeom prst="rect">
            <a:avLst/>
          </a:prstGeom>
        </p:spPr>
      </p:pic>
      <p:cxnSp>
        <p:nvCxnSpPr>
          <p:cNvPr id="8" name="Straight Connector 7">
            <a:extLst>
              <a:ext uri="{FF2B5EF4-FFF2-40B4-BE49-F238E27FC236}">
                <a16:creationId xmlns:a16="http://schemas.microsoft.com/office/drawing/2014/main" id="{03D2AEDA-813A-438F-A6AE-E1D4B75C8E99}"/>
              </a:ext>
            </a:extLst>
          </p:cNvPr>
          <p:cNvCxnSpPr>
            <a:cxnSpLocks/>
          </p:cNvCxnSpPr>
          <p:nvPr/>
        </p:nvCxnSpPr>
        <p:spPr>
          <a:xfrm flipH="1">
            <a:off x="344288" y="2585060"/>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2937BCA-642D-40D6-B2EC-322A490ABDBF}"/>
              </a:ext>
            </a:extLst>
          </p:cNvPr>
          <p:cNvCxnSpPr>
            <a:cxnSpLocks/>
          </p:cNvCxnSpPr>
          <p:nvPr/>
        </p:nvCxnSpPr>
        <p:spPr>
          <a:xfrm>
            <a:off x="3663820" y="1690686"/>
            <a:ext cx="0" cy="4533943"/>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84F105F-F581-47D3-B44E-657AB948DA9E}"/>
              </a:ext>
            </a:extLst>
          </p:cNvPr>
          <p:cNvSpPr txBox="1"/>
          <p:nvPr/>
        </p:nvSpPr>
        <p:spPr>
          <a:xfrm>
            <a:off x="503853" y="1815490"/>
            <a:ext cx="2699222" cy="646331"/>
          </a:xfrm>
          <a:prstGeom prst="rect">
            <a:avLst/>
          </a:prstGeom>
          <a:noFill/>
        </p:spPr>
        <p:txBody>
          <a:bodyPr wrap="square" rtlCol="0">
            <a:spAutoFit/>
          </a:bodyPr>
          <a:lstStyle/>
          <a:p>
            <a:r>
              <a:rPr lang="en-CA" dirty="0"/>
              <a:t>Using more than one Variable</a:t>
            </a:r>
          </a:p>
        </p:txBody>
      </p:sp>
      <p:sp>
        <p:nvSpPr>
          <p:cNvPr id="12" name="TextBox 11">
            <a:extLst>
              <a:ext uri="{FF2B5EF4-FFF2-40B4-BE49-F238E27FC236}">
                <a16:creationId xmlns:a16="http://schemas.microsoft.com/office/drawing/2014/main" id="{463F2B3F-B28C-4DDC-9043-11E28CF6BA12}"/>
              </a:ext>
            </a:extLst>
          </p:cNvPr>
          <p:cNvSpPr txBox="1"/>
          <p:nvPr/>
        </p:nvSpPr>
        <p:spPr>
          <a:xfrm>
            <a:off x="503853" y="2719399"/>
            <a:ext cx="2699222" cy="646331"/>
          </a:xfrm>
          <a:prstGeom prst="rect">
            <a:avLst/>
          </a:prstGeom>
          <a:noFill/>
        </p:spPr>
        <p:txBody>
          <a:bodyPr wrap="square" rtlCol="0">
            <a:spAutoFit/>
          </a:bodyPr>
          <a:lstStyle/>
          <a:p>
            <a:r>
              <a:rPr lang="en-CA" dirty="0"/>
              <a:t>Overwriting a variable with new values</a:t>
            </a:r>
          </a:p>
        </p:txBody>
      </p:sp>
      <p:cxnSp>
        <p:nvCxnSpPr>
          <p:cNvPr id="13" name="Straight Connector 12">
            <a:extLst>
              <a:ext uri="{FF2B5EF4-FFF2-40B4-BE49-F238E27FC236}">
                <a16:creationId xmlns:a16="http://schemas.microsoft.com/office/drawing/2014/main" id="{0D830244-243D-425E-864F-2EA10F3B00A8}"/>
              </a:ext>
            </a:extLst>
          </p:cNvPr>
          <p:cNvCxnSpPr>
            <a:cxnSpLocks/>
          </p:cNvCxnSpPr>
          <p:nvPr/>
        </p:nvCxnSpPr>
        <p:spPr>
          <a:xfrm flipH="1">
            <a:off x="344288" y="3563713"/>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5A6DD329-622B-4B39-AEC6-3C78AA3F9522}"/>
              </a:ext>
            </a:extLst>
          </p:cNvPr>
          <p:cNvPicPr>
            <a:picLocks noChangeAspect="1"/>
          </p:cNvPicPr>
          <p:nvPr/>
        </p:nvPicPr>
        <p:blipFill>
          <a:blip r:embed="rId4"/>
          <a:stretch>
            <a:fillRect/>
          </a:stretch>
        </p:blipFill>
        <p:spPr>
          <a:xfrm>
            <a:off x="3915400" y="2690521"/>
            <a:ext cx="2352675" cy="819150"/>
          </a:xfrm>
          <a:prstGeom prst="rect">
            <a:avLst/>
          </a:prstGeom>
        </p:spPr>
      </p:pic>
      <p:pic>
        <p:nvPicPr>
          <p:cNvPr id="15" name="Picture 14">
            <a:extLst>
              <a:ext uri="{FF2B5EF4-FFF2-40B4-BE49-F238E27FC236}">
                <a16:creationId xmlns:a16="http://schemas.microsoft.com/office/drawing/2014/main" id="{357454D8-B88E-4E8C-A101-79B4D2CA3DCA}"/>
              </a:ext>
            </a:extLst>
          </p:cNvPr>
          <p:cNvPicPr>
            <a:picLocks noChangeAspect="1"/>
          </p:cNvPicPr>
          <p:nvPr/>
        </p:nvPicPr>
        <p:blipFill>
          <a:blip r:embed="rId5"/>
          <a:stretch>
            <a:fillRect/>
          </a:stretch>
        </p:blipFill>
        <p:spPr>
          <a:xfrm>
            <a:off x="7861365" y="2790043"/>
            <a:ext cx="1171575" cy="657225"/>
          </a:xfrm>
          <a:prstGeom prst="rect">
            <a:avLst/>
          </a:prstGeom>
        </p:spPr>
      </p:pic>
      <p:sp>
        <p:nvSpPr>
          <p:cNvPr id="16" name="TextBox 15">
            <a:extLst>
              <a:ext uri="{FF2B5EF4-FFF2-40B4-BE49-F238E27FC236}">
                <a16:creationId xmlns:a16="http://schemas.microsoft.com/office/drawing/2014/main" id="{C52AA955-8D8B-4824-8EAF-2AE556BF5CC5}"/>
              </a:ext>
            </a:extLst>
          </p:cNvPr>
          <p:cNvSpPr txBox="1"/>
          <p:nvPr/>
        </p:nvSpPr>
        <p:spPr>
          <a:xfrm>
            <a:off x="478683" y="3698051"/>
            <a:ext cx="2699222" cy="646331"/>
          </a:xfrm>
          <a:prstGeom prst="rect">
            <a:avLst/>
          </a:prstGeom>
          <a:noFill/>
        </p:spPr>
        <p:txBody>
          <a:bodyPr wrap="square" rtlCol="0">
            <a:spAutoFit/>
          </a:bodyPr>
          <a:lstStyle/>
          <a:p>
            <a:r>
              <a:rPr lang="en-CA" dirty="0"/>
              <a:t>Using the same variable more than once</a:t>
            </a:r>
          </a:p>
        </p:txBody>
      </p:sp>
      <p:pic>
        <p:nvPicPr>
          <p:cNvPr id="17" name="Picture 16">
            <a:extLst>
              <a:ext uri="{FF2B5EF4-FFF2-40B4-BE49-F238E27FC236}">
                <a16:creationId xmlns:a16="http://schemas.microsoft.com/office/drawing/2014/main" id="{EED4E1FE-D298-49E2-8BD3-2C2C68713BB5}"/>
              </a:ext>
            </a:extLst>
          </p:cNvPr>
          <p:cNvPicPr>
            <a:picLocks noChangeAspect="1"/>
          </p:cNvPicPr>
          <p:nvPr/>
        </p:nvPicPr>
        <p:blipFill>
          <a:blip r:embed="rId6"/>
          <a:stretch>
            <a:fillRect/>
          </a:stretch>
        </p:blipFill>
        <p:spPr>
          <a:xfrm>
            <a:off x="3785115" y="3738959"/>
            <a:ext cx="3614489" cy="523807"/>
          </a:xfrm>
          <a:prstGeom prst="rect">
            <a:avLst/>
          </a:prstGeom>
        </p:spPr>
      </p:pic>
      <p:pic>
        <p:nvPicPr>
          <p:cNvPr id="18" name="Picture 17">
            <a:extLst>
              <a:ext uri="{FF2B5EF4-FFF2-40B4-BE49-F238E27FC236}">
                <a16:creationId xmlns:a16="http://schemas.microsoft.com/office/drawing/2014/main" id="{BF40985F-C9C0-4504-8B9C-7A922848813E}"/>
              </a:ext>
            </a:extLst>
          </p:cNvPr>
          <p:cNvPicPr>
            <a:picLocks noChangeAspect="1"/>
          </p:cNvPicPr>
          <p:nvPr/>
        </p:nvPicPr>
        <p:blipFill>
          <a:blip r:embed="rId7"/>
          <a:stretch>
            <a:fillRect/>
          </a:stretch>
        </p:blipFill>
        <p:spPr>
          <a:xfrm>
            <a:off x="7862405" y="3763052"/>
            <a:ext cx="3362325" cy="523875"/>
          </a:xfrm>
          <a:prstGeom prst="rect">
            <a:avLst/>
          </a:prstGeom>
        </p:spPr>
      </p:pic>
      <p:cxnSp>
        <p:nvCxnSpPr>
          <p:cNvPr id="19" name="Straight Connector 18">
            <a:extLst>
              <a:ext uri="{FF2B5EF4-FFF2-40B4-BE49-F238E27FC236}">
                <a16:creationId xmlns:a16="http://schemas.microsoft.com/office/drawing/2014/main" id="{8FBD3082-625C-4655-8D4C-BB3DD6C160DA}"/>
              </a:ext>
            </a:extLst>
          </p:cNvPr>
          <p:cNvCxnSpPr>
            <a:cxnSpLocks/>
          </p:cNvCxnSpPr>
          <p:nvPr/>
        </p:nvCxnSpPr>
        <p:spPr>
          <a:xfrm flipH="1">
            <a:off x="344288" y="4490554"/>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3735C4D-8E17-4CCE-BC47-FFF43ECD6AEA}"/>
              </a:ext>
            </a:extLst>
          </p:cNvPr>
          <p:cNvSpPr txBox="1"/>
          <p:nvPr/>
        </p:nvSpPr>
        <p:spPr>
          <a:xfrm>
            <a:off x="503853" y="4639257"/>
            <a:ext cx="2699222" cy="646331"/>
          </a:xfrm>
          <a:prstGeom prst="rect">
            <a:avLst/>
          </a:prstGeom>
          <a:noFill/>
        </p:spPr>
        <p:txBody>
          <a:bodyPr wrap="square" rtlCol="0">
            <a:spAutoFit/>
          </a:bodyPr>
          <a:lstStyle/>
          <a:p>
            <a:r>
              <a:rPr lang="en-CA" dirty="0"/>
              <a:t>Using Variables to make Variables</a:t>
            </a:r>
          </a:p>
        </p:txBody>
      </p:sp>
      <p:pic>
        <p:nvPicPr>
          <p:cNvPr id="21" name="Picture 20">
            <a:extLst>
              <a:ext uri="{FF2B5EF4-FFF2-40B4-BE49-F238E27FC236}">
                <a16:creationId xmlns:a16="http://schemas.microsoft.com/office/drawing/2014/main" id="{7037094B-7F72-4853-AE4E-FF2B1ABA7FC9}"/>
              </a:ext>
            </a:extLst>
          </p:cNvPr>
          <p:cNvPicPr>
            <a:picLocks noChangeAspect="1"/>
          </p:cNvPicPr>
          <p:nvPr/>
        </p:nvPicPr>
        <p:blipFill>
          <a:blip r:embed="rId8"/>
          <a:stretch>
            <a:fillRect/>
          </a:stretch>
        </p:blipFill>
        <p:spPr>
          <a:xfrm>
            <a:off x="4311012" y="4632062"/>
            <a:ext cx="2085975" cy="847725"/>
          </a:xfrm>
          <a:prstGeom prst="rect">
            <a:avLst/>
          </a:prstGeom>
        </p:spPr>
      </p:pic>
      <p:pic>
        <p:nvPicPr>
          <p:cNvPr id="22" name="Picture 21">
            <a:extLst>
              <a:ext uri="{FF2B5EF4-FFF2-40B4-BE49-F238E27FC236}">
                <a16:creationId xmlns:a16="http://schemas.microsoft.com/office/drawing/2014/main" id="{F48403DB-2115-4417-91D2-19E63847CB83}"/>
              </a:ext>
            </a:extLst>
          </p:cNvPr>
          <p:cNvPicPr>
            <a:picLocks noChangeAspect="1"/>
          </p:cNvPicPr>
          <p:nvPr/>
        </p:nvPicPr>
        <p:blipFill>
          <a:blip r:embed="rId9"/>
          <a:stretch>
            <a:fillRect/>
          </a:stretch>
        </p:blipFill>
        <p:spPr>
          <a:xfrm>
            <a:off x="7860663" y="4749144"/>
            <a:ext cx="1123950" cy="504825"/>
          </a:xfrm>
          <a:prstGeom prst="rect">
            <a:avLst/>
          </a:prstGeom>
        </p:spPr>
      </p:pic>
      <p:cxnSp>
        <p:nvCxnSpPr>
          <p:cNvPr id="23" name="Straight Connector 22">
            <a:extLst>
              <a:ext uri="{FF2B5EF4-FFF2-40B4-BE49-F238E27FC236}">
                <a16:creationId xmlns:a16="http://schemas.microsoft.com/office/drawing/2014/main" id="{ADA10717-5CBF-4B99-BDE2-FB9800B5ABD3}"/>
              </a:ext>
            </a:extLst>
          </p:cNvPr>
          <p:cNvCxnSpPr>
            <a:cxnSpLocks/>
          </p:cNvCxnSpPr>
          <p:nvPr/>
        </p:nvCxnSpPr>
        <p:spPr>
          <a:xfrm flipH="1">
            <a:off x="344288" y="5504088"/>
            <a:ext cx="10880442"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708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0503-4B80-45E1-885F-CF4AA6233022}"/>
              </a:ext>
            </a:extLst>
          </p:cNvPr>
          <p:cNvSpPr>
            <a:spLocks noGrp="1"/>
          </p:cNvSpPr>
          <p:nvPr>
            <p:ph type="title"/>
          </p:nvPr>
        </p:nvSpPr>
        <p:spPr/>
        <p:txBody>
          <a:bodyPr/>
          <a:lstStyle/>
          <a:p>
            <a:r>
              <a:rPr lang="en-CA" dirty="0"/>
              <a:t>Variable Exercise</a:t>
            </a:r>
          </a:p>
        </p:txBody>
      </p:sp>
      <p:sp>
        <p:nvSpPr>
          <p:cNvPr id="3" name="Content Placeholder 2">
            <a:extLst>
              <a:ext uri="{FF2B5EF4-FFF2-40B4-BE49-F238E27FC236}">
                <a16:creationId xmlns:a16="http://schemas.microsoft.com/office/drawing/2014/main" id="{149E5BE2-5557-4AC7-9839-D97736EA9F53}"/>
              </a:ext>
            </a:extLst>
          </p:cNvPr>
          <p:cNvSpPr>
            <a:spLocks noGrp="1"/>
          </p:cNvSpPr>
          <p:nvPr>
            <p:ph idx="1"/>
          </p:nvPr>
        </p:nvSpPr>
        <p:spPr>
          <a:xfrm>
            <a:off x="838200" y="1611349"/>
            <a:ext cx="10515600" cy="2331474"/>
          </a:xfrm>
        </p:spPr>
        <p:txBody>
          <a:bodyPr/>
          <a:lstStyle/>
          <a:p>
            <a:pPr marL="0" indent="0">
              <a:buNone/>
            </a:pPr>
            <a:r>
              <a:rPr lang="en-CA" dirty="0"/>
              <a:t>Make a script that prints a sentence of your choice (minimum 3 words). </a:t>
            </a:r>
          </a:p>
          <a:p>
            <a:pPr marL="0" indent="0">
              <a:buNone/>
            </a:pPr>
            <a:r>
              <a:rPr lang="en-CA" sz="1800" dirty="0"/>
              <a:t>Restrictions: </a:t>
            </a:r>
          </a:p>
          <a:p>
            <a:pPr marL="0" indent="0">
              <a:buNone/>
            </a:pPr>
            <a:r>
              <a:rPr lang="en-CA" sz="1200" dirty="0"/>
              <a:t>- You can only have one Write-Host command which is:</a:t>
            </a:r>
          </a:p>
          <a:p>
            <a:pPr marL="0" indent="0">
              <a:buNone/>
            </a:pPr>
            <a:r>
              <a:rPr lang="en-CA" sz="1200" dirty="0"/>
              <a:t>	 Write-Host($message)</a:t>
            </a:r>
          </a:p>
          <a:p>
            <a:pPr>
              <a:buFontTx/>
              <a:buChar char="-"/>
            </a:pPr>
            <a:r>
              <a:rPr lang="en-CA" sz="1200" dirty="0"/>
              <a:t>You can only store maximum one word per variable</a:t>
            </a:r>
          </a:p>
          <a:p>
            <a:pPr>
              <a:buFontTx/>
              <a:buChar char="-"/>
            </a:pPr>
            <a:r>
              <a:rPr lang="en-CA" sz="1200" dirty="0"/>
              <a:t>$message can only be constructed from other variables</a:t>
            </a:r>
          </a:p>
        </p:txBody>
      </p:sp>
      <p:sp>
        <p:nvSpPr>
          <p:cNvPr id="6" name="Rectangle 5">
            <a:extLst>
              <a:ext uri="{FF2B5EF4-FFF2-40B4-BE49-F238E27FC236}">
                <a16:creationId xmlns:a16="http://schemas.microsoft.com/office/drawing/2014/main" id="{6B5FE35F-72FF-4173-881E-39C2A29E1995}"/>
              </a:ext>
            </a:extLst>
          </p:cNvPr>
          <p:cNvSpPr/>
          <p:nvPr/>
        </p:nvSpPr>
        <p:spPr>
          <a:xfrm>
            <a:off x="6977871" y="4583249"/>
            <a:ext cx="4375929" cy="1379437"/>
          </a:xfrm>
          <a:prstGeom prst="rect">
            <a:avLst/>
          </a:prstGeom>
          <a:solidFill>
            <a:schemeClr val="bg2"/>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CA" dirty="0"/>
              <a:t>Drag Answer Box Here to see Answer</a:t>
            </a:r>
          </a:p>
        </p:txBody>
      </p:sp>
      <p:cxnSp>
        <p:nvCxnSpPr>
          <p:cNvPr id="7" name="Straight Arrow Connector 6">
            <a:extLst>
              <a:ext uri="{FF2B5EF4-FFF2-40B4-BE49-F238E27FC236}">
                <a16:creationId xmlns:a16="http://schemas.microsoft.com/office/drawing/2014/main" id="{AE698FED-DE17-4FE1-9286-993DF4F918A1}"/>
              </a:ext>
            </a:extLst>
          </p:cNvPr>
          <p:cNvCxnSpPr>
            <a:cxnSpLocks/>
          </p:cNvCxnSpPr>
          <p:nvPr/>
        </p:nvCxnSpPr>
        <p:spPr>
          <a:xfrm>
            <a:off x="5634606" y="5257622"/>
            <a:ext cx="1126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B565F97-8F04-48A2-B229-A8EEEFE5CF84}"/>
              </a:ext>
            </a:extLst>
          </p:cNvPr>
          <p:cNvPicPr>
            <a:picLocks noChangeAspect="1"/>
          </p:cNvPicPr>
          <p:nvPr/>
        </p:nvPicPr>
        <p:blipFill>
          <a:blip r:embed="rId2"/>
          <a:stretch>
            <a:fillRect/>
          </a:stretch>
        </p:blipFill>
        <p:spPr>
          <a:xfrm>
            <a:off x="1110142" y="4752079"/>
            <a:ext cx="4178376" cy="1060542"/>
          </a:xfrm>
          <a:prstGeom prst="rect">
            <a:avLst/>
          </a:prstGeom>
        </p:spPr>
      </p:pic>
      <p:sp>
        <p:nvSpPr>
          <p:cNvPr id="5" name="Rectangle 4">
            <a:extLst>
              <a:ext uri="{FF2B5EF4-FFF2-40B4-BE49-F238E27FC236}">
                <a16:creationId xmlns:a16="http://schemas.microsoft.com/office/drawing/2014/main" id="{970446A6-DC7B-4BA7-9AE7-4B2C4CF85C75}"/>
              </a:ext>
            </a:extLst>
          </p:cNvPr>
          <p:cNvSpPr/>
          <p:nvPr/>
        </p:nvSpPr>
        <p:spPr>
          <a:xfrm>
            <a:off x="1009803" y="4583249"/>
            <a:ext cx="4375929" cy="137943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CA" dirty="0"/>
              <a:t>Answer</a:t>
            </a:r>
          </a:p>
        </p:txBody>
      </p:sp>
    </p:spTree>
    <p:extLst>
      <p:ext uri="{BB962C8B-B14F-4D97-AF65-F5344CB8AC3E}">
        <p14:creationId xmlns:p14="http://schemas.microsoft.com/office/powerpoint/2010/main" val="373986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D15D88-2FBA-4367-86B9-69B9B7A0B013}"/>
              </a:ext>
            </a:extLst>
          </p:cNvPr>
          <p:cNvSpPr/>
          <p:nvPr/>
        </p:nvSpPr>
        <p:spPr>
          <a:xfrm>
            <a:off x="226503" y="4115493"/>
            <a:ext cx="11350297" cy="124507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2CD5F775-9A29-4958-9867-2AB26449ACBE}"/>
              </a:ext>
            </a:extLst>
          </p:cNvPr>
          <p:cNvSpPr>
            <a:spLocks noGrp="1"/>
          </p:cNvSpPr>
          <p:nvPr>
            <p:ph type="title"/>
          </p:nvPr>
        </p:nvSpPr>
        <p:spPr>
          <a:xfrm>
            <a:off x="838200" y="246644"/>
            <a:ext cx="10515600" cy="1325563"/>
          </a:xfrm>
        </p:spPr>
        <p:txBody>
          <a:bodyPr/>
          <a:lstStyle/>
          <a:p>
            <a:r>
              <a:rPr lang="en-CA" dirty="0"/>
              <a:t>Value Comparison Quick Review I</a:t>
            </a:r>
          </a:p>
        </p:txBody>
      </p:sp>
      <p:sp>
        <p:nvSpPr>
          <p:cNvPr id="3" name="Content Placeholder 2">
            <a:extLst>
              <a:ext uri="{FF2B5EF4-FFF2-40B4-BE49-F238E27FC236}">
                <a16:creationId xmlns:a16="http://schemas.microsoft.com/office/drawing/2014/main" id="{0C0F67EE-33E3-410F-BABD-A78B05743F02}"/>
              </a:ext>
            </a:extLst>
          </p:cNvPr>
          <p:cNvSpPr>
            <a:spLocks noGrp="1"/>
          </p:cNvSpPr>
          <p:nvPr>
            <p:ph idx="1"/>
          </p:nvPr>
        </p:nvSpPr>
        <p:spPr>
          <a:xfrm>
            <a:off x="838200" y="1377508"/>
            <a:ext cx="10515600" cy="2737986"/>
          </a:xfrm>
        </p:spPr>
        <p:txBody>
          <a:bodyPr>
            <a:normAutofit lnSpcReduction="10000"/>
          </a:bodyPr>
          <a:lstStyle/>
          <a:p>
            <a:pPr marL="0" indent="0">
              <a:buNone/>
            </a:pPr>
            <a:r>
              <a:rPr lang="en-CA" sz="1800" dirty="0"/>
              <a:t>When writing programs, a great deal of decisions depend of the comparison of values. </a:t>
            </a:r>
          </a:p>
          <a:p>
            <a:pPr marL="0" indent="0">
              <a:buNone/>
            </a:pPr>
            <a:r>
              <a:rPr lang="en-CA" sz="1400" dirty="0">
                <a:solidFill>
                  <a:srgbClr val="FF0000"/>
                </a:solidFill>
              </a:rPr>
              <a:t>The values to learn if you are not familiar are: True, False, Equal, Greater, Less, And, Or, and Not</a:t>
            </a:r>
          </a:p>
          <a:p>
            <a:pPr marL="0" indent="0">
              <a:buNone/>
            </a:pPr>
            <a:endParaRPr lang="en-CA" sz="1400" dirty="0">
              <a:solidFill>
                <a:srgbClr val="FF0000"/>
              </a:solidFill>
            </a:endParaRPr>
          </a:p>
          <a:p>
            <a:pPr marL="0" indent="0">
              <a:buNone/>
            </a:pPr>
            <a:r>
              <a:rPr lang="en-CA" sz="1400" dirty="0"/>
              <a:t>When comparing values we are looking to see if the left hand side of a statement is equal to the right hand side. The left being the current value and the right being a condition. </a:t>
            </a:r>
          </a:p>
          <a:p>
            <a:pPr marL="0" indent="0">
              <a:buNone/>
            </a:pPr>
            <a:r>
              <a:rPr lang="en-CA" sz="1400" dirty="0"/>
              <a:t>Example:</a:t>
            </a:r>
          </a:p>
          <a:p>
            <a:pPr marL="0" indent="0">
              <a:buNone/>
            </a:pPr>
            <a:r>
              <a:rPr lang="en-CA" sz="1800" dirty="0"/>
              <a:t>If the oven preheat light is off, put the cake in the oven. </a:t>
            </a:r>
          </a:p>
          <a:p>
            <a:pPr marL="0" indent="0">
              <a:buNone/>
            </a:pPr>
            <a:endParaRPr lang="en-CA" sz="1400" dirty="0"/>
          </a:p>
          <a:p>
            <a:pPr marL="0" indent="0">
              <a:buNone/>
            </a:pPr>
            <a:r>
              <a:rPr lang="en-CA" sz="1400" dirty="0"/>
              <a:t>In this example we want to break it into the current state, the condition of this statement, and the resulting action. </a:t>
            </a:r>
          </a:p>
          <a:p>
            <a:pPr marL="0" indent="0">
              <a:buNone/>
            </a:pPr>
            <a:endParaRPr lang="en-CA" sz="1400" dirty="0"/>
          </a:p>
          <a:p>
            <a:pPr marL="0" indent="0">
              <a:buNone/>
            </a:pPr>
            <a:endParaRPr lang="en-CA" sz="1400" dirty="0"/>
          </a:p>
          <a:p>
            <a:pPr marL="0" indent="0">
              <a:buNone/>
            </a:pPr>
            <a:endParaRPr lang="en-CA" sz="1800" dirty="0"/>
          </a:p>
        </p:txBody>
      </p:sp>
      <p:cxnSp>
        <p:nvCxnSpPr>
          <p:cNvPr id="5" name="Straight Connector 4">
            <a:extLst>
              <a:ext uri="{FF2B5EF4-FFF2-40B4-BE49-F238E27FC236}">
                <a16:creationId xmlns:a16="http://schemas.microsoft.com/office/drawing/2014/main" id="{D98AD5B5-F952-4E1D-9C70-9A2B7EB21A42}"/>
              </a:ext>
            </a:extLst>
          </p:cNvPr>
          <p:cNvCxnSpPr>
            <a:cxnSpLocks/>
          </p:cNvCxnSpPr>
          <p:nvPr/>
        </p:nvCxnSpPr>
        <p:spPr>
          <a:xfrm flipH="1">
            <a:off x="226503" y="4668790"/>
            <a:ext cx="11350297"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F85D9543-E037-426E-ADCF-DF6A3E35BE91}"/>
              </a:ext>
            </a:extLst>
          </p:cNvPr>
          <p:cNvCxnSpPr>
            <a:cxnSpLocks/>
          </p:cNvCxnSpPr>
          <p:nvPr/>
        </p:nvCxnSpPr>
        <p:spPr>
          <a:xfrm>
            <a:off x="3921084" y="4121062"/>
            <a:ext cx="0" cy="1239503"/>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D68E22C-4A1A-4BD2-9544-662839880C66}"/>
              </a:ext>
            </a:extLst>
          </p:cNvPr>
          <p:cNvSpPr txBox="1"/>
          <p:nvPr/>
        </p:nvSpPr>
        <p:spPr>
          <a:xfrm>
            <a:off x="310347" y="4207476"/>
            <a:ext cx="2902100" cy="369332"/>
          </a:xfrm>
          <a:prstGeom prst="rect">
            <a:avLst/>
          </a:prstGeom>
          <a:noFill/>
        </p:spPr>
        <p:txBody>
          <a:bodyPr wrap="square" rtlCol="0">
            <a:spAutoFit/>
          </a:bodyPr>
          <a:lstStyle/>
          <a:p>
            <a:r>
              <a:rPr lang="en-CA" dirty="0"/>
              <a:t>Left Side – The Current State</a:t>
            </a:r>
          </a:p>
        </p:txBody>
      </p:sp>
      <p:sp>
        <p:nvSpPr>
          <p:cNvPr id="9" name="TextBox 8">
            <a:extLst>
              <a:ext uri="{FF2B5EF4-FFF2-40B4-BE49-F238E27FC236}">
                <a16:creationId xmlns:a16="http://schemas.microsoft.com/office/drawing/2014/main" id="{D68049D6-E858-42E7-BBBD-CE1CBC934B9E}"/>
              </a:ext>
            </a:extLst>
          </p:cNvPr>
          <p:cNvSpPr txBox="1"/>
          <p:nvPr/>
        </p:nvSpPr>
        <p:spPr>
          <a:xfrm>
            <a:off x="3992321" y="4207476"/>
            <a:ext cx="2757250" cy="369332"/>
          </a:xfrm>
          <a:prstGeom prst="rect">
            <a:avLst/>
          </a:prstGeom>
          <a:noFill/>
        </p:spPr>
        <p:txBody>
          <a:bodyPr wrap="square" rtlCol="0">
            <a:spAutoFit/>
          </a:bodyPr>
          <a:lstStyle/>
          <a:p>
            <a:r>
              <a:rPr lang="en-CA" dirty="0"/>
              <a:t>Right Side – The Condition</a:t>
            </a:r>
          </a:p>
        </p:txBody>
      </p:sp>
      <p:sp>
        <p:nvSpPr>
          <p:cNvPr id="10" name="TextBox 9">
            <a:extLst>
              <a:ext uri="{FF2B5EF4-FFF2-40B4-BE49-F238E27FC236}">
                <a16:creationId xmlns:a16="http://schemas.microsoft.com/office/drawing/2014/main" id="{12CB886E-0F59-418E-A294-5A403694EE3C}"/>
              </a:ext>
            </a:extLst>
          </p:cNvPr>
          <p:cNvSpPr txBox="1"/>
          <p:nvPr/>
        </p:nvSpPr>
        <p:spPr>
          <a:xfrm>
            <a:off x="226503" y="4832012"/>
            <a:ext cx="3934813" cy="369332"/>
          </a:xfrm>
          <a:prstGeom prst="rect">
            <a:avLst/>
          </a:prstGeom>
          <a:noFill/>
        </p:spPr>
        <p:txBody>
          <a:bodyPr wrap="square" rtlCol="0">
            <a:spAutoFit/>
          </a:bodyPr>
          <a:lstStyle/>
          <a:p>
            <a:r>
              <a:rPr lang="en-CA" dirty="0"/>
              <a:t>The current state of the preheat light</a:t>
            </a:r>
          </a:p>
        </p:txBody>
      </p:sp>
      <p:sp>
        <p:nvSpPr>
          <p:cNvPr id="11" name="TextBox 10">
            <a:extLst>
              <a:ext uri="{FF2B5EF4-FFF2-40B4-BE49-F238E27FC236}">
                <a16:creationId xmlns:a16="http://schemas.microsoft.com/office/drawing/2014/main" id="{E86AD6AD-CC50-432C-9EB5-18B1F51FECB3}"/>
              </a:ext>
            </a:extLst>
          </p:cNvPr>
          <p:cNvSpPr txBox="1"/>
          <p:nvPr/>
        </p:nvSpPr>
        <p:spPr>
          <a:xfrm>
            <a:off x="4083122" y="4825180"/>
            <a:ext cx="2504412" cy="369332"/>
          </a:xfrm>
          <a:prstGeom prst="rect">
            <a:avLst/>
          </a:prstGeom>
          <a:noFill/>
        </p:spPr>
        <p:txBody>
          <a:bodyPr wrap="square" rtlCol="0">
            <a:spAutoFit/>
          </a:bodyPr>
          <a:lstStyle/>
          <a:p>
            <a:r>
              <a:rPr lang="en-CA" dirty="0"/>
              <a:t>The preheat light is off</a:t>
            </a:r>
          </a:p>
        </p:txBody>
      </p:sp>
      <p:sp>
        <p:nvSpPr>
          <p:cNvPr id="13" name="TextBox 12">
            <a:extLst>
              <a:ext uri="{FF2B5EF4-FFF2-40B4-BE49-F238E27FC236}">
                <a16:creationId xmlns:a16="http://schemas.microsoft.com/office/drawing/2014/main" id="{4778C60E-2A88-4293-BC8E-F48C3F726D79}"/>
              </a:ext>
            </a:extLst>
          </p:cNvPr>
          <p:cNvSpPr txBox="1"/>
          <p:nvPr/>
        </p:nvSpPr>
        <p:spPr>
          <a:xfrm>
            <a:off x="620785" y="5771626"/>
            <a:ext cx="10595295" cy="646331"/>
          </a:xfrm>
          <a:prstGeom prst="rect">
            <a:avLst/>
          </a:prstGeom>
          <a:noFill/>
        </p:spPr>
        <p:txBody>
          <a:bodyPr wrap="square" rtlCol="0">
            <a:spAutoFit/>
          </a:bodyPr>
          <a:lstStyle/>
          <a:p>
            <a:r>
              <a:rPr lang="en-CA" dirty="0"/>
              <a:t>In programming we need to convert this logical statement into our language so we can make different choices based on the context of the comparison.</a:t>
            </a:r>
          </a:p>
        </p:txBody>
      </p:sp>
      <p:cxnSp>
        <p:nvCxnSpPr>
          <p:cNvPr id="19" name="Straight Connector 18">
            <a:extLst>
              <a:ext uri="{FF2B5EF4-FFF2-40B4-BE49-F238E27FC236}">
                <a16:creationId xmlns:a16="http://schemas.microsoft.com/office/drawing/2014/main" id="{33116ED7-5545-4298-AEE1-D5DBFE10FCAE}"/>
              </a:ext>
            </a:extLst>
          </p:cNvPr>
          <p:cNvCxnSpPr>
            <a:cxnSpLocks/>
          </p:cNvCxnSpPr>
          <p:nvPr/>
        </p:nvCxnSpPr>
        <p:spPr>
          <a:xfrm>
            <a:off x="6749572" y="4115493"/>
            <a:ext cx="0" cy="1239503"/>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028B3BBC-66B5-48EE-9D4C-FE11C1500A02}"/>
              </a:ext>
            </a:extLst>
          </p:cNvPr>
          <p:cNvSpPr txBox="1"/>
          <p:nvPr/>
        </p:nvSpPr>
        <p:spPr>
          <a:xfrm>
            <a:off x="6820807" y="4183586"/>
            <a:ext cx="3552109" cy="369332"/>
          </a:xfrm>
          <a:prstGeom prst="rect">
            <a:avLst/>
          </a:prstGeom>
          <a:noFill/>
        </p:spPr>
        <p:txBody>
          <a:bodyPr wrap="square" rtlCol="0">
            <a:spAutoFit/>
          </a:bodyPr>
          <a:lstStyle/>
          <a:p>
            <a:r>
              <a:rPr lang="en-CA" dirty="0"/>
              <a:t>Resulting Action – The Condition</a:t>
            </a:r>
          </a:p>
        </p:txBody>
      </p:sp>
      <p:sp>
        <p:nvSpPr>
          <p:cNvPr id="21" name="TextBox 20">
            <a:extLst>
              <a:ext uri="{FF2B5EF4-FFF2-40B4-BE49-F238E27FC236}">
                <a16:creationId xmlns:a16="http://schemas.microsoft.com/office/drawing/2014/main" id="{B3408A69-A2BF-48A0-B22D-56DF7258C783}"/>
              </a:ext>
            </a:extLst>
          </p:cNvPr>
          <p:cNvSpPr txBox="1"/>
          <p:nvPr/>
        </p:nvSpPr>
        <p:spPr>
          <a:xfrm>
            <a:off x="7244200" y="4825180"/>
            <a:ext cx="2504412" cy="369332"/>
          </a:xfrm>
          <a:prstGeom prst="rect">
            <a:avLst/>
          </a:prstGeom>
          <a:noFill/>
        </p:spPr>
        <p:txBody>
          <a:bodyPr wrap="square" rtlCol="0">
            <a:spAutoFit/>
          </a:bodyPr>
          <a:lstStyle/>
          <a:p>
            <a:r>
              <a:rPr lang="en-CA" dirty="0"/>
              <a:t>Put the Cake in the Oven</a:t>
            </a:r>
          </a:p>
        </p:txBody>
      </p:sp>
    </p:spTree>
    <p:extLst>
      <p:ext uri="{BB962C8B-B14F-4D97-AF65-F5344CB8AC3E}">
        <p14:creationId xmlns:p14="http://schemas.microsoft.com/office/powerpoint/2010/main" val="5606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75C4-B693-4323-AD25-7F4EFA92A2F7}"/>
              </a:ext>
            </a:extLst>
          </p:cNvPr>
          <p:cNvSpPr>
            <a:spLocks noGrp="1"/>
          </p:cNvSpPr>
          <p:nvPr>
            <p:ph type="title"/>
          </p:nvPr>
        </p:nvSpPr>
        <p:spPr>
          <a:xfrm>
            <a:off x="838200" y="365125"/>
            <a:ext cx="10515600" cy="1002281"/>
          </a:xfrm>
        </p:spPr>
        <p:txBody>
          <a:bodyPr/>
          <a:lstStyle/>
          <a:p>
            <a:r>
              <a:rPr lang="en-CA" dirty="0"/>
              <a:t>Value Comparison Quick Review II</a:t>
            </a:r>
          </a:p>
        </p:txBody>
      </p:sp>
      <p:sp>
        <p:nvSpPr>
          <p:cNvPr id="4" name="Rectangle 3">
            <a:extLst>
              <a:ext uri="{FF2B5EF4-FFF2-40B4-BE49-F238E27FC236}">
                <a16:creationId xmlns:a16="http://schemas.microsoft.com/office/drawing/2014/main" id="{2E48F98B-E48C-4739-AC50-00CC58FFE44D}"/>
              </a:ext>
            </a:extLst>
          </p:cNvPr>
          <p:cNvSpPr/>
          <p:nvPr/>
        </p:nvSpPr>
        <p:spPr>
          <a:xfrm>
            <a:off x="268448" y="1445553"/>
            <a:ext cx="11350297" cy="124507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 name="Straight Connector 4">
            <a:extLst>
              <a:ext uri="{FF2B5EF4-FFF2-40B4-BE49-F238E27FC236}">
                <a16:creationId xmlns:a16="http://schemas.microsoft.com/office/drawing/2014/main" id="{BCF396BD-7B68-4F4D-ABF5-3547B708A635}"/>
              </a:ext>
            </a:extLst>
          </p:cNvPr>
          <p:cNvCxnSpPr>
            <a:cxnSpLocks/>
          </p:cNvCxnSpPr>
          <p:nvPr/>
        </p:nvCxnSpPr>
        <p:spPr>
          <a:xfrm flipH="1">
            <a:off x="268448" y="1998850"/>
            <a:ext cx="11350297" cy="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6E278572-6D66-4D23-AB44-313DF6A4ACE0}"/>
              </a:ext>
            </a:extLst>
          </p:cNvPr>
          <p:cNvCxnSpPr>
            <a:cxnSpLocks/>
          </p:cNvCxnSpPr>
          <p:nvPr/>
        </p:nvCxnSpPr>
        <p:spPr>
          <a:xfrm>
            <a:off x="3963029" y="1451122"/>
            <a:ext cx="0" cy="1239503"/>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9051B6C-B46B-47D3-B1C7-ED8BD654ACDC}"/>
              </a:ext>
            </a:extLst>
          </p:cNvPr>
          <p:cNvSpPr txBox="1"/>
          <p:nvPr/>
        </p:nvSpPr>
        <p:spPr>
          <a:xfrm>
            <a:off x="352292" y="1537536"/>
            <a:ext cx="2902100" cy="369332"/>
          </a:xfrm>
          <a:prstGeom prst="rect">
            <a:avLst/>
          </a:prstGeom>
          <a:noFill/>
        </p:spPr>
        <p:txBody>
          <a:bodyPr wrap="square" rtlCol="0">
            <a:spAutoFit/>
          </a:bodyPr>
          <a:lstStyle/>
          <a:p>
            <a:r>
              <a:rPr lang="en-CA" dirty="0"/>
              <a:t>Left Side – The Current State</a:t>
            </a:r>
          </a:p>
        </p:txBody>
      </p:sp>
      <p:sp>
        <p:nvSpPr>
          <p:cNvPr id="8" name="TextBox 7">
            <a:extLst>
              <a:ext uri="{FF2B5EF4-FFF2-40B4-BE49-F238E27FC236}">
                <a16:creationId xmlns:a16="http://schemas.microsoft.com/office/drawing/2014/main" id="{E35B0737-965A-4544-AD6E-C76DF2202E06}"/>
              </a:ext>
            </a:extLst>
          </p:cNvPr>
          <p:cNvSpPr txBox="1"/>
          <p:nvPr/>
        </p:nvSpPr>
        <p:spPr>
          <a:xfrm>
            <a:off x="4034266" y="1537536"/>
            <a:ext cx="2757250" cy="369332"/>
          </a:xfrm>
          <a:prstGeom prst="rect">
            <a:avLst/>
          </a:prstGeom>
          <a:noFill/>
        </p:spPr>
        <p:txBody>
          <a:bodyPr wrap="square" rtlCol="0">
            <a:spAutoFit/>
          </a:bodyPr>
          <a:lstStyle/>
          <a:p>
            <a:r>
              <a:rPr lang="en-CA" dirty="0"/>
              <a:t>Right Side – The Condition</a:t>
            </a:r>
          </a:p>
        </p:txBody>
      </p:sp>
      <p:sp>
        <p:nvSpPr>
          <p:cNvPr id="9" name="TextBox 8">
            <a:extLst>
              <a:ext uri="{FF2B5EF4-FFF2-40B4-BE49-F238E27FC236}">
                <a16:creationId xmlns:a16="http://schemas.microsoft.com/office/drawing/2014/main" id="{2DC7E689-EC2F-4356-9A84-DEAF2FE58081}"/>
              </a:ext>
            </a:extLst>
          </p:cNvPr>
          <p:cNvSpPr txBox="1"/>
          <p:nvPr/>
        </p:nvSpPr>
        <p:spPr>
          <a:xfrm>
            <a:off x="268448" y="2162072"/>
            <a:ext cx="3934813" cy="369332"/>
          </a:xfrm>
          <a:prstGeom prst="rect">
            <a:avLst/>
          </a:prstGeom>
          <a:noFill/>
        </p:spPr>
        <p:txBody>
          <a:bodyPr wrap="square" rtlCol="0">
            <a:spAutoFit/>
          </a:bodyPr>
          <a:lstStyle/>
          <a:p>
            <a:r>
              <a:rPr lang="en-CA" dirty="0"/>
              <a:t>The current state of the preheat light</a:t>
            </a:r>
          </a:p>
        </p:txBody>
      </p:sp>
      <p:sp>
        <p:nvSpPr>
          <p:cNvPr id="10" name="TextBox 9">
            <a:extLst>
              <a:ext uri="{FF2B5EF4-FFF2-40B4-BE49-F238E27FC236}">
                <a16:creationId xmlns:a16="http://schemas.microsoft.com/office/drawing/2014/main" id="{724A8F5E-6980-4B2F-A80D-014509F6F9E5}"/>
              </a:ext>
            </a:extLst>
          </p:cNvPr>
          <p:cNvSpPr txBox="1"/>
          <p:nvPr/>
        </p:nvSpPr>
        <p:spPr>
          <a:xfrm>
            <a:off x="4125067" y="2155240"/>
            <a:ext cx="2504412" cy="369332"/>
          </a:xfrm>
          <a:prstGeom prst="rect">
            <a:avLst/>
          </a:prstGeom>
          <a:noFill/>
        </p:spPr>
        <p:txBody>
          <a:bodyPr wrap="square" rtlCol="0">
            <a:spAutoFit/>
          </a:bodyPr>
          <a:lstStyle/>
          <a:p>
            <a:r>
              <a:rPr lang="en-CA" dirty="0"/>
              <a:t>The preheat light is off</a:t>
            </a:r>
          </a:p>
        </p:txBody>
      </p:sp>
      <p:cxnSp>
        <p:nvCxnSpPr>
          <p:cNvPr id="11" name="Straight Connector 10">
            <a:extLst>
              <a:ext uri="{FF2B5EF4-FFF2-40B4-BE49-F238E27FC236}">
                <a16:creationId xmlns:a16="http://schemas.microsoft.com/office/drawing/2014/main" id="{E54FAE49-A4BE-488D-8F8A-A2BC29A5C9D4}"/>
              </a:ext>
            </a:extLst>
          </p:cNvPr>
          <p:cNvCxnSpPr>
            <a:cxnSpLocks/>
          </p:cNvCxnSpPr>
          <p:nvPr/>
        </p:nvCxnSpPr>
        <p:spPr>
          <a:xfrm>
            <a:off x="6791517" y="1445553"/>
            <a:ext cx="0" cy="1239503"/>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734C01D-F738-4181-AE79-3F1E53504968}"/>
              </a:ext>
            </a:extLst>
          </p:cNvPr>
          <p:cNvSpPr txBox="1"/>
          <p:nvPr/>
        </p:nvSpPr>
        <p:spPr>
          <a:xfrm>
            <a:off x="6862752" y="1513646"/>
            <a:ext cx="3552109" cy="369332"/>
          </a:xfrm>
          <a:prstGeom prst="rect">
            <a:avLst/>
          </a:prstGeom>
          <a:noFill/>
        </p:spPr>
        <p:txBody>
          <a:bodyPr wrap="square" rtlCol="0">
            <a:spAutoFit/>
          </a:bodyPr>
          <a:lstStyle/>
          <a:p>
            <a:r>
              <a:rPr lang="en-CA" dirty="0"/>
              <a:t>Resulting Action – The Condition</a:t>
            </a:r>
          </a:p>
        </p:txBody>
      </p:sp>
      <p:sp>
        <p:nvSpPr>
          <p:cNvPr id="13" name="TextBox 12">
            <a:extLst>
              <a:ext uri="{FF2B5EF4-FFF2-40B4-BE49-F238E27FC236}">
                <a16:creationId xmlns:a16="http://schemas.microsoft.com/office/drawing/2014/main" id="{04A25A09-70AC-4525-BE32-716E855067FC}"/>
              </a:ext>
            </a:extLst>
          </p:cNvPr>
          <p:cNvSpPr txBox="1"/>
          <p:nvPr/>
        </p:nvSpPr>
        <p:spPr>
          <a:xfrm>
            <a:off x="7286145" y="2155240"/>
            <a:ext cx="2504412" cy="369332"/>
          </a:xfrm>
          <a:prstGeom prst="rect">
            <a:avLst/>
          </a:prstGeom>
          <a:noFill/>
        </p:spPr>
        <p:txBody>
          <a:bodyPr wrap="square" rtlCol="0">
            <a:spAutoFit/>
          </a:bodyPr>
          <a:lstStyle/>
          <a:p>
            <a:r>
              <a:rPr lang="en-CA" dirty="0"/>
              <a:t>Put the Cake in the Oven</a:t>
            </a:r>
          </a:p>
        </p:txBody>
      </p:sp>
      <p:sp>
        <p:nvSpPr>
          <p:cNvPr id="14" name="Content Placeholder 2">
            <a:extLst>
              <a:ext uri="{FF2B5EF4-FFF2-40B4-BE49-F238E27FC236}">
                <a16:creationId xmlns:a16="http://schemas.microsoft.com/office/drawing/2014/main" id="{FB167C00-5690-436C-879E-5B6C287A6EF9}"/>
              </a:ext>
            </a:extLst>
          </p:cNvPr>
          <p:cNvSpPr>
            <a:spLocks noGrp="1"/>
          </p:cNvSpPr>
          <p:nvPr>
            <p:ph idx="1"/>
          </p:nvPr>
        </p:nvSpPr>
        <p:spPr>
          <a:xfrm>
            <a:off x="685796" y="2957604"/>
            <a:ext cx="10515600" cy="3157970"/>
          </a:xfrm>
        </p:spPr>
        <p:txBody>
          <a:bodyPr>
            <a:normAutofit/>
          </a:bodyPr>
          <a:lstStyle/>
          <a:p>
            <a:pPr marL="0" indent="0">
              <a:buNone/>
            </a:pPr>
            <a:r>
              <a:rPr lang="en-CA" sz="1400" dirty="0"/>
              <a:t>Now we make the logical statement that will connect these states. </a:t>
            </a:r>
          </a:p>
          <a:p>
            <a:pPr marL="0" indent="0">
              <a:buNone/>
            </a:pPr>
            <a:endParaRPr lang="en-CA" sz="1400" dirty="0"/>
          </a:p>
          <a:p>
            <a:pPr marL="0" indent="0">
              <a:buNone/>
            </a:pPr>
            <a:r>
              <a:rPr lang="en-CA" sz="1400" dirty="0"/>
              <a:t>As per the example:</a:t>
            </a:r>
          </a:p>
          <a:p>
            <a:pPr marL="0" indent="0">
              <a:buNone/>
            </a:pPr>
            <a:r>
              <a:rPr lang="en-CA" sz="1400" dirty="0"/>
              <a:t>If the oven preheat light is off, put the cake in the oven. </a:t>
            </a:r>
          </a:p>
          <a:p>
            <a:pPr marL="0" indent="0">
              <a:buNone/>
            </a:pPr>
            <a:endParaRPr lang="en-CA" sz="1400" dirty="0"/>
          </a:p>
          <a:p>
            <a:pPr marL="0" indent="0">
              <a:buNone/>
            </a:pPr>
            <a:r>
              <a:rPr lang="en-CA" sz="1400" dirty="0"/>
              <a:t>Therefore:</a:t>
            </a:r>
          </a:p>
          <a:p>
            <a:pPr marL="0" indent="0">
              <a:buNone/>
            </a:pPr>
            <a:r>
              <a:rPr lang="en-CA" sz="1400" dirty="0">
                <a:solidFill>
                  <a:schemeClr val="accent6">
                    <a:lumMod val="75000"/>
                  </a:schemeClr>
                </a:solidFill>
              </a:rPr>
              <a:t>If the Left side is Equal to the Right side we want to do the action. </a:t>
            </a:r>
          </a:p>
          <a:p>
            <a:pPr marL="0" indent="0">
              <a:buNone/>
            </a:pPr>
            <a:r>
              <a:rPr lang="en-CA" sz="1400" dirty="0"/>
              <a:t>and</a:t>
            </a:r>
          </a:p>
          <a:p>
            <a:pPr marL="0" indent="0">
              <a:buNone/>
            </a:pPr>
            <a:r>
              <a:rPr lang="en-CA" sz="1400" dirty="0">
                <a:solidFill>
                  <a:schemeClr val="accent5">
                    <a:lumMod val="75000"/>
                  </a:schemeClr>
                </a:solidFill>
              </a:rPr>
              <a:t>If the Left side doesn’t equal the right side we want to do nothing, or maybe wait and check again. (Depends on the context of the statement)</a:t>
            </a:r>
          </a:p>
          <a:p>
            <a:pPr marL="0" indent="0">
              <a:buNone/>
            </a:pPr>
            <a:r>
              <a:rPr lang="en-CA" sz="1400" dirty="0"/>
              <a:t>Usually the conditions aren’t this straight forward but this is the basis of all IF statements. </a:t>
            </a:r>
          </a:p>
        </p:txBody>
      </p:sp>
    </p:spTree>
    <p:extLst>
      <p:ext uri="{BB962C8B-B14F-4D97-AF65-F5344CB8AC3E}">
        <p14:creationId xmlns:p14="http://schemas.microsoft.com/office/powerpoint/2010/main" val="3410634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1948</Words>
  <Application>Microsoft Office PowerPoint</Application>
  <PresentationFormat>Widescreen</PresentationFormat>
  <Paragraphs>203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vt:lpstr>
      <vt:lpstr>Office Theme</vt:lpstr>
      <vt:lpstr>The Basics to Programming 2</vt:lpstr>
      <vt:lpstr>Introduction</vt:lpstr>
      <vt:lpstr>Variables</vt:lpstr>
      <vt:lpstr>Hello World - Variable Version</vt:lpstr>
      <vt:lpstr>Review of Hello World Example</vt:lpstr>
      <vt:lpstr>More Examples of Variables</vt:lpstr>
      <vt:lpstr>Variable Exercise</vt:lpstr>
      <vt:lpstr>Value Comparison Quick Review I</vt:lpstr>
      <vt:lpstr>Value Comparison Quick Review II</vt:lpstr>
      <vt:lpstr>Value Comparison Quick Review III</vt:lpstr>
      <vt:lpstr>If Statements</vt:lpstr>
      <vt:lpstr>If statement example</vt:lpstr>
      <vt:lpstr>Review of If Statement Example</vt:lpstr>
      <vt:lpstr>Logical Operators</vt:lpstr>
      <vt:lpstr>More Examples of If Statements</vt:lpstr>
      <vt:lpstr>Scope</vt:lpstr>
      <vt:lpstr>If Statement Exercise</vt:lpstr>
      <vt:lpstr>Lesson Review</vt:lpstr>
      <vt:lpstr>Review Exercises I</vt:lpstr>
      <vt:lpstr>Review Exercises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to Programming 2</dc:title>
  <dc:creator>Chatur, Tariq CITZ:EX</dc:creator>
  <cp:lastModifiedBy>Chatur, Tariq CITZ:EX</cp:lastModifiedBy>
  <cp:revision>48</cp:revision>
  <dcterms:created xsi:type="dcterms:W3CDTF">2020-10-02T23:52:30Z</dcterms:created>
  <dcterms:modified xsi:type="dcterms:W3CDTF">2020-10-09T00:00:48Z</dcterms:modified>
</cp:coreProperties>
</file>