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71" r:id="rId14"/>
    <p:sldId id="268"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260E"/>
    <a:srgbClr val="990033"/>
    <a:srgbClr val="292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30B8-7B1F-4517-B109-98DF35BF70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63C7910-2D3B-4B01-9FAA-389E4D672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AA61543-AAC5-4ECC-B06E-9A173D69FC48}"/>
              </a:ext>
            </a:extLst>
          </p:cNvPr>
          <p:cNvSpPr>
            <a:spLocks noGrp="1"/>
          </p:cNvSpPr>
          <p:nvPr>
            <p:ph type="dt" sz="half" idx="10"/>
          </p:nvPr>
        </p:nvSpPr>
        <p:spPr/>
        <p:txBody>
          <a:bodyPr/>
          <a:lstStyle/>
          <a:p>
            <a:fld id="{3C74A4E1-1FE0-4DC9-AFEA-232EF9238DBF}" type="datetimeFigureOut">
              <a:rPr lang="en-CA" smtClean="0"/>
              <a:t>2020-10-09</a:t>
            </a:fld>
            <a:endParaRPr lang="en-CA"/>
          </a:p>
        </p:txBody>
      </p:sp>
      <p:sp>
        <p:nvSpPr>
          <p:cNvPr id="5" name="Footer Placeholder 4">
            <a:extLst>
              <a:ext uri="{FF2B5EF4-FFF2-40B4-BE49-F238E27FC236}">
                <a16:creationId xmlns:a16="http://schemas.microsoft.com/office/drawing/2014/main" id="{7243AE3F-82BD-4736-B64B-23109AD4B6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E157CFE-5778-4E66-8EA2-CEF88D65A176}"/>
              </a:ext>
            </a:extLst>
          </p:cNvPr>
          <p:cNvSpPr>
            <a:spLocks noGrp="1"/>
          </p:cNvSpPr>
          <p:nvPr>
            <p:ph type="sldNum" sz="quarter" idx="12"/>
          </p:nvPr>
        </p:nvSpPr>
        <p:spPr/>
        <p:txBody>
          <a:bodyPr/>
          <a:lstStyle/>
          <a:p>
            <a:fld id="{F6B8292B-AF05-45C1-8EEE-EBD79F6C4C01}" type="slidenum">
              <a:rPr lang="en-CA" smtClean="0"/>
              <a:t>‹#›</a:t>
            </a:fld>
            <a:endParaRPr lang="en-CA"/>
          </a:p>
        </p:txBody>
      </p:sp>
    </p:spTree>
    <p:extLst>
      <p:ext uri="{BB962C8B-B14F-4D97-AF65-F5344CB8AC3E}">
        <p14:creationId xmlns:p14="http://schemas.microsoft.com/office/powerpoint/2010/main" val="200802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91A2-1BD2-4BAC-9B05-0A374809A9D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BBD9EF6-051A-4417-A786-EC8756602D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2FBED55-0481-4531-A722-0CC33DAE3651}"/>
              </a:ext>
            </a:extLst>
          </p:cNvPr>
          <p:cNvSpPr>
            <a:spLocks noGrp="1"/>
          </p:cNvSpPr>
          <p:nvPr>
            <p:ph type="dt" sz="half" idx="10"/>
          </p:nvPr>
        </p:nvSpPr>
        <p:spPr/>
        <p:txBody>
          <a:bodyPr/>
          <a:lstStyle/>
          <a:p>
            <a:fld id="{3C74A4E1-1FE0-4DC9-AFEA-232EF9238DBF}" type="datetimeFigureOut">
              <a:rPr lang="en-CA" smtClean="0"/>
              <a:t>2020-10-09</a:t>
            </a:fld>
            <a:endParaRPr lang="en-CA"/>
          </a:p>
        </p:txBody>
      </p:sp>
      <p:sp>
        <p:nvSpPr>
          <p:cNvPr id="5" name="Footer Placeholder 4">
            <a:extLst>
              <a:ext uri="{FF2B5EF4-FFF2-40B4-BE49-F238E27FC236}">
                <a16:creationId xmlns:a16="http://schemas.microsoft.com/office/drawing/2014/main" id="{8EEE6524-8171-454F-B159-D7579A7592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E53B27E-6C79-4001-B9F3-7B44820CA903}"/>
              </a:ext>
            </a:extLst>
          </p:cNvPr>
          <p:cNvSpPr>
            <a:spLocks noGrp="1"/>
          </p:cNvSpPr>
          <p:nvPr>
            <p:ph type="sldNum" sz="quarter" idx="12"/>
          </p:nvPr>
        </p:nvSpPr>
        <p:spPr/>
        <p:txBody>
          <a:bodyPr/>
          <a:lstStyle/>
          <a:p>
            <a:fld id="{F6B8292B-AF05-45C1-8EEE-EBD79F6C4C01}" type="slidenum">
              <a:rPr lang="en-CA" smtClean="0"/>
              <a:t>‹#›</a:t>
            </a:fld>
            <a:endParaRPr lang="en-CA"/>
          </a:p>
        </p:txBody>
      </p:sp>
    </p:spTree>
    <p:extLst>
      <p:ext uri="{BB962C8B-B14F-4D97-AF65-F5344CB8AC3E}">
        <p14:creationId xmlns:p14="http://schemas.microsoft.com/office/powerpoint/2010/main" val="347303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AF72BF-FDA7-44ED-B70D-734BA113B5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1CA91AC-893F-41BA-A697-A6ADE1C638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E3C1C3-3C33-4C0C-9CD0-4177DC90CB25}"/>
              </a:ext>
            </a:extLst>
          </p:cNvPr>
          <p:cNvSpPr>
            <a:spLocks noGrp="1"/>
          </p:cNvSpPr>
          <p:nvPr>
            <p:ph type="dt" sz="half" idx="10"/>
          </p:nvPr>
        </p:nvSpPr>
        <p:spPr/>
        <p:txBody>
          <a:bodyPr/>
          <a:lstStyle/>
          <a:p>
            <a:fld id="{3C74A4E1-1FE0-4DC9-AFEA-232EF9238DBF}" type="datetimeFigureOut">
              <a:rPr lang="en-CA" smtClean="0"/>
              <a:t>2020-10-09</a:t>
            </a:fld>
            <a:endParaRPr lang="en-CA"/>
          </a:p>
        </p:txBody>
      </p:sp>
      <p:sp>
        <p:nvSpPr>
          <p:cNvPr id="5" name="Footer Placeholder 4">
            <a:extLst>
              <a:ext uri="{FF2B5EF4-FFF2-40B4-BE49-F238E27FC236}">
                <a16:creationId xmlns:a16="http://schemas.microsoft.com/office/drawing/2014/main" id="{31B04A80-23D2-4DC2-BBF9-CEE8B4350EB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7F98ED-4628-42EA-A2E4-FB2F8CDA6ACC}"/>
              </a:ext>
            </a:extLst>
          </p:cNvPr>
          <p:cNvSpPr>
            <a:spLocks noGrp="1"/>
          </p:cNvSpPr>
          <p:nvPr>
            <p:ph type="sldNum" sz="quarter" idx="12"/>
          </p:nvPr>
        </p:nvSpPr>
        <p:spPr/>
        <p:txBody>
          <a:bodyPr/>
          <a:lstStyle/>
          <a:p>
            <a:fld id="{F6B8292B-AF05-45C1-8EEE-EBD79F6C4C01}" type="slidenum">
              <a:rPr lang="en-CA" smtClean="0"/>
              <a:t>‹#›</a:t>
            </a:fld>
            <a:endParaRPr lang="en-CA"/>
          </a:p>
        </p:txBody>
      </p:sp>
    </p:spTree>
    <p:extLst>
      <p:ext uri="{BB962C8B-B14F-4D97-AF65-F5344CB8AC3E}">
        <p14:creationId xmlns:p14="http://schemas.microsoft.com/office/powerpoint/2010/main" val="1043635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7D4F-A524-4F08-A1CC-4C55CC1F88D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319A6DD-D0AA-4A16-BCB4-50D46136F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306D564-6684-4D05-B4F8-35A0B4EABEAD}"/>
              </a:ext>
            </a:extLst>
          </p:cNvPr>
          <p:cNvSpPr>
            <a:spLocks noGrp="1"/>
          </p:cNvSpPr>
          <p:nvPr>
            <p:ph type="dt" sz="half" idx="10"/>
          </p:nvPr>
        </p:nvSpPr>
        <p:spPr/>
        <p:txBody>
          <a:bodyPr/>
          <a:lstStyle/>
          <a:p>
            <a:fld id="{3C74A4E1-1FE0-4DC9-AFEA-232EF9238DBF}" type="datetimeFigureOut">
              <a:rPr lang="en-CA" smtClean="0"/>
              <a:t>2020-10-09</a:t>
            </a:fld>
            <a:endParaRPr lang="en-CA"/>
          </a:p>
        </p:txBody>
      </p:sp>
      <p:sp>
        <p:nvSpPr>
          <p:cNvPr id="5" name="Footer Placeholder 4">
            <a:extLst>
              <a:ext uri="{FF2B5EF4-FFF2-40B4-BE49-F238E27FC236}">
                <a16:creationId xmlns:a16="http://schemas.microsoft.com/office/drawing/2014/main" id="{73C96303-4B37-4B9B-8E41-F2991927E8E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0E7840-097F-4006-90D4-6E686540AEA7}"/>
              </a:ext>
            </a:extLst>
          </p:cNvPr>
          <p:cNvSpPr>
            <a:spLocks noGrp="1"/>
          </p:cNvSpPr>
          <p:nvPr>
            <p:ph type="sldNum" sz="quarter" idx="12"/>
          </p:nvPr>
        </p:nvSpPr>
        <p:spPr/>
        <p:txBody>
          <a:bodyPr/>
          <a:lstStyle/>
          <a:p>
            <a:fld id="{F6B8292B-AF05-45C1-8EEE-EBD79F6C4C01}" type="slidenum">
              <a:rPr lang="en-CA" smtClean="0"/>
              <a:t>‹#›</a:t>
            </a:fld>
            <a:endParaRPr lang="en-CA"/>
          </a:p>
        </p:txBody>
      </p:sp>
    </p:spTree>
    <p:extLst>
      <p:ext uri="{BB962C8B-B14F-4D97-AF65-F5344CB8AC3E}">
        <p14:creationId xmlns:p14="http://schemas.microsoft.com/office/powerpoint/2010/main" val="8609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0D8D-121A-4320-9231-EA837EBA9C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9C70A25-D3BD-4130-A413-CA327A654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2D28A4-7C12-4751-8C22-FEF3489B3873}"/>
              </a:ext>
            </a:extLst>
          </p:cNvPr>
          <p:cNvSpPr>
            <a:spLocks noGrp="1"/>
          </p:cNvSpPr>
          <p:nvPr>
            <p:ph type="dt" sz="half" idx="10"/>
          </p:nvPr>
        </p:nvSpPr>
        <p:spPr/>
        <p:txBody>
          <a:bodyPr/>
          <a:lstStyle/>
          <a:p>
            <a:fld id="{3C74A4E1-1FE0-4DC9-AFEA-232EF9238DBF}" type="datetimeFigureOut">
              <a:rPr lang="en-CA" smtClean="0"/>
              <a:t>2020-10-09</a:t>
            </a:fld>
            <a:endParaRPr lang="en-CA"/>
          </a:p>
        </p:txBody>
      </p:sp>
      <p:sp>
        <p:nvSpPr>
          <p:cNvPr id="5" name="Footer Placeholder 4">
            <a:extLst>
              <a:ext uri="{FF2B5EF4-FFF2-40B4-BE49-F238E27FC236}">
                <a16:creationId xmlns:a16="http://schemas.microsoft.com/office/drawing/2014/main" id="{483B3B02-1835-4E44-9DFD-66C207C30D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592D41-00D7-40E9-99AC-E8E9802D8904}"/>
              </a:ext>
            </a:extLst>
          </p:cNvPr>
          <p:cNvSpPr>
            <a:spLocks noGrp="1"/>
          </p:cNvSpPr>
          <p:nvPr>
            <p:ph type="sldNum" sz="quarter" idx="12"/>
          </p:nvPr>
        </p:nvSpPr>
        <p:spPr/>
        <p:txBody>
          <a:bodyPr/>
          <a:lstStyle/>
          <a:p>
            <a:fld id="{F6B8292B-AF05-45C1-8EEE-EBD79F6C4C01}" type="slidenum">
              <a:rPr lang="en-CA" smtClean="0"/>
              <a:t>‹#›</a:t>
            </a:fld>
            <a:endParaRPr lang="en-CA"/>
          </a:p>
        </p:txBody>
      </p:sp>
    </p:spTree>
    <p:extLst>
      <p:ext uri="{BB962C8B-B14F-4D97-AF65-F5344CB8AC3E}">
        <p14:creationId xmlns:p14="http://schemas.microsoft.com/office/powerpoint/2010/main" val="154745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F055-28AE-4DE1-9033-69C8A111E7B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9D26E35-8F98-4763-BB09-ABA409BFE4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529DB51-433A-4371-8A21-D05D0F537C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950C6C3-5F10-40E0-A4B2-1913CC6BD30B}"/>
              </a:ext>
            </a:extLst>
          </p:cNvPr>
          <p:cNvSpPr>
            <a:spLocks noGrp="1"/>
          </p:cNvSpPr>
          <p:nvPr>
            <p:ph type="dt" sz="half" idx="10"/>
          </p:nvPr>
        </p:nvSpPr>
        <p:spPr/>
        <p:txBody>
          <a:bodyPr/>
          <a:lstStyle/>
          <a:p>
            <a:fld id="{3C74A4E1-1FE0-4DC9-AFEA-232EF9238DBF}" type="datetimeFigureOut">
              <a:rPr lang="en-CA" smtClean="0"/>
              <a:t>2020-10-09</a:t>
            </a:fld>
            <a:endParaRPr lang="en-CA"/>
          </a:p>
        </p:txBody>
      </p:sp>
      <p:sp>
        <p:nvSpPr>
          <p:cNvPr id="6" name="Footer Placeholder 5">
            <a:extLst>
              <a:ext uri="{FF2B5EF4-FFF2-40B4-BE49-F238E27FC236}">
                <a16:creationId xmlns:a16="http://schemas.microsoft.com/office/drawing/2014/main" id="{6743C7C9-5BD2-4E3D-912C-7CDC346271B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389DE18-996B-4756-9CAA-10EA1800AAF4}"/>
              </a:ext>
            </a:extLst>
          </p:cNvPr>
          <p:cNvSpPr>
            <a:spLocks noGrp="1"/>
          </p:cNvSpPr>
          <p:nvPr>
            <p:ph type="sldNum" sz="quarter" idx="12"/>
          </p:nvPr>
        </p:nvSpPr>
        <p:spPr/>
        <p:txBody>
          <a:bodyPr/>
          <a:lstStyle/>
          <a:p>
            <a:fld id="{F6B8292B-AF05-45C1-8EEE-EBD79F6C4C01}" type="slidenum">
              <a:rPr lang="en-CA" smtClean="0"/>
              <a:t>‹#›</a:t>
            </a:fld>
            <a:endParaRPr lang="en-CA"/>
          </a:p>
        </p:txBody>
      </p:sp>
    </p:spTree>
    <p:extLst>
      <p:ext uri="{BB962C8B-B14F-4D97-AF65-F5344CB8AC3E}">
        <p14:creationId xmlns:p14="http://schemas.microsoft.com/office/powerpoint/2010/main" val="762815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1F51-97C0-413C-95EB-DFC9CE676BA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EE52340-6E3B-40C0-8D3E-9A681FBC16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F3BA4E-4340-4F81-BED5-FF1BC961D9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16AD77-82A6-410F-875F-20B4D56801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74F3AB-1BCE-4BB5-B723-AF95ED8AFC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D3757D3-B519-4ADA-8F87-591047607F9C}"/>
              </a:ext>
            </a:extLst>
          </p:cNvPr>
          <p:cNvSpPr>
            <a:spLocks noGrp="1"/>
          </p:cNvSpPr>
          <p:nvPr>
            <p:ph type="dt" sz="half" idx="10"/>
          </p:nvPr>
        </p:nvSpPr>
        <p:spPr/>
        <p:txBody>
          <a:bodyPr/>
          <a:lstStyle/>
          <a:p>
            <a:fld id="{3C74A4E1-1FE0-4DC9-AFEA-232EF9238DBF}" type="datetimeFigureOut">
              <a:rPr lang="en-CA" smtClean="0"/>
              <a:t>2020-10-09</a:t>
            </a:fld>
            <a:endParaRPr lang="en-CA"/>
          </a:p>
        </p:txBody>
      </p:sp>
      <p:sp>
        <p:nvSpPr>
          <p:cNvPr id="8" name="Footer Placeholder 7">
            <a:extLst>
              <a:ext uri="{FF2B5EF4-FFF2-40B4-BE49-F238E27FC236}">
                <a16:creationId xmlns:a16="http://schemas.microsoft.com/office/drawing/2014/main" id="{13D88C7C-80CC-4B9D-8847-52CE4A72E1F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BAADBE3-AD20-4AF5-B9EE-147788190AB5}"/>
              </a:ext>
            </a:extLst>
          </p:cNvPr>
          <p:cNvSpPr>
            <a:spLocks noGrp="1"/>
          </p:cNvSpPr>
          <p:nvPr>
            <p:ph type="sldNum" sz="quarter" idx="12"/>
          </p:nvPr>
        </p:nvSpPr>
        <p:spPr/>
        <p:txBody>
          <a:bodyPr/>
          <a:lstStyle/>
          <a:p>
            <a:fld id="{F6B8292B-AF05-45C1-8EEE-EBD79F6C4C01}" type="slidenum">
              <a:rPr lang="en-CA" smtClean="0"/>
              <a:t>‹#›</a:t>
            </a:fld>
            <a:endParaRPr lang="en-CA"/>
          </a:p>
        </p:txBody>
      </p:sp>
    </p:spTree>
    <p:extLst>
      <p:ext uri="{BB962C8B-B14F-4D97-AF65-F5344CB8AC3E}">
        <p14:creationId xmlns:p14="http://schemas.microsoft.com/office/powerpoint/2010/main" val="218077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8BEE-4368-4B2E-907A-B2DEB2DFF92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1B44B2C-7318-4C0C-BAA4-EF79129DD041}"/>
              </a:ext>
            </a:extLst>
          </p:cNvPr>
          <p:cNvSpPr>
            <a:spLocks noGrp="1"/>
          </p:cNvSpPr>
          <p:nvPr>
            <p:ph type="dt" sz="half" idx="10"/>
          </p:nvPr>
        </p:nvSpPr>
        <p:spPr/>
        <p:txBody>
          <a:bodyPr/>
          <a:lstStyle/>
          <a:p>
            <a:fld id="{3C74A4E1-1FE0-4DC9-AFEA-232EF9238DBF}" type="datetimeFigureOut">
              <a:rPr lang="en-CA" smtClean="0"/>
              <a:t>2020-10-09</a:t>
            </a:fld>
            <a:endParaRPr lang="en-CA"/>
          </a:p>
        </p:txBody>
      </p:sp>
      <p:sp>
        <p:nvSpPr>
          <p:cNvPr id="4" name="Footer Placeholder 3">
            <a:extLst>
              <a:ext uri="{FF2B5EF4-FFF2-40B4-BE49-F238E27FC236}">
                <a16:creationId xmlns:a16="http://schemas.microsoft.com/office/drawing/2014/main" id="{4449743E-CCCF-4FB7-AB7D-0E69F61605D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0B4A5E2-2BAC-4CB6-B8F0-71B244885D93}"/>
              </a:ext>
            </a:extLst>
          </p:cNvPr>
          <p:cNvSpPr>
            <a:spLocks noGrp="1"/>
          </p:cNvSpPr>
          <p:nvPr>
            <p:ph type="sldNum" sz="quarter" idx="12"/>
          </p:nvPr>
        </p:nvSpPr>
        <p:spPr/>
        <p:txBody>
          <a:bodyPr/>
          <a:lstStyle/>
          <a:p>
            <a:fld id="{F6B8292B-AF05-45C1-8EEE-EBD79F6C4C01}" type="slidenum">
              <a:rPr lang="en-CA" smtClean="0"/>
              <a:t>‹#›</a:t>
            </a:fld>
            <a:endParaRPr lang="en-CA"/>
          </a:p>
        </p:txBody>
      </p:sp>
    </p:spTree>
    <p:extLst>
      <p:ext uri="{BB962C8B-B14F-4D97-AF65-F5344CB8AC3E}">
        <p14:creationId xmlns:p14="http://schemas.microsoft.com/office/powerpoint/2010/main" val="28138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7231F-4217-42B7-B12E-0D2F55CA526A}"/>
              </a:ext>
            </a:extLst>
          </p:cNvPr>
          <p:cNvSpPr>
            <a:spLocks noGrp="1"/>
          </p:cNvSpPr>
          <p:nvPr>
            <p:ph type="dt" sz="half" idx="10"/>
          </p:nvPr>
        </p:nvSpPr>
        <p:spPr/>
        <p:txBody>
          <a:bodyPr/>
          <a:lstStyle/>
          <a:p>
            <a:fld id="{3C74A4E1-1FE0-4DC9-AFEA-232EF9238DBF}" type="datetimeFigureOut">
              <a:rPr lang="en-CA" smtClean="0"/>
              <a:t>2020-10-09</a:t>
            </a:fld>
            <a:endParaRPr lang="en-CA"/>
          </a:p>
        </p:txBody>
      </p:sp>
      <p:sp>
        <p:nvSpPr>
          <p:cNvPr id="3" name="Footer Placeholder 2">
            <a:extLst>
              <a:ext uri="{FF2B5EF4-FFF2-40B4-BE49-F238E27FC236}">
                <a16:creationId xmlns:a16="http://schemas.microsoft.com/office/drawing/2014/main" id="{D21014EA-D0E6-4B1B-87C9-B8A6DAA70D4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69D3AAD-F058-443A-9AFE-D0D12A886433}"/>
              </a:ext>
            </a:extLst>
          </p:cNvPr>
          <p:cNvSpPr>
            <a:spLocks noGrp="1"/>
          </p:cNvSpPr>
          <p:nvPr>
            <p:ph type="sldNum" sz="quarter" idx="12"/>
          </p:nvPr>
        </p:nvSpPr>
        <p:spPr/>
        <p:txBody>
          <a:bodyPr/>
          <a:lstStyle/>
          <a:p>
            <a:fld id="{F6B8292B-AF05-45C1-8EEE-EBD79F6C4C01}" type="slidenum">
              <a:rPr lang="en-CA" smtClean="0"/>
              <a:t>‹#›</a:t>
            </a:fld>
            <a:endParaRPr lang="en-CA"/>
          </a:p>
        </p:txBody>
      </p:sp>
    </p:spTree>
    <p:extLst>
      <p:ext uri="{BB962C8B-B14F-4D97-AF65-F5344CB8AC3E}">
        <p14:creationId xmlns:p14="http://schemas.microsoft.com/office/powerpoint/2010/main" val="348852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8DD8-7B34-4B0C-86D7-5308D286B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4792E45-8940-4A9D-AB81-C739B5CC72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32CFC61-3746-4992-80E9-A69A33F7C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EA395-AA90-4B82-B83E-8055DDDF69F9}"/>
              </a:ext>
            </a:extLst>
          </p:cNvPr>
          <p:cNvSpPr>
            <a:spLocks noGrp="1"/>
          </p:cNvSpPr>
          <p:nvPr>
            <p:ph type="dt" sz="half" idx="10"/>
          </p:nvPr>
        </p:nvSpPr>
        <p:spPr/>
        <p:txBody>
          <a:bodyPr/>
          <a:lstStyle/>
          <a:p>
            <a:fld id="{3C74A4E1-1FE0-4DC9-AFEA-232EF9238DBF}" type="datetimeFigureOut">
              <a:rPr lang="en-CA" smtClean="0"/>
              <a:t>2020-10-09</a:t>
            </a:fld>
            <a:endParaRPr lang="en-CA"/>
          </a:p>
        </p:txBody>
      </p:sp>
      <p:sp>
        <p:nvSpPr>
          <p:cNvPr id="6" name="Footer Placeholder 5">
            <a:extLst>
              <a:ext uri="{FF2B5EF4-FFF2-40B4-BE49-F238E27FC236}">
                <a16:creationId xmlns:a16="http://schemas.microsoft.com/office/drawing/2014/main" id="{7BD44929-E354-4264-802B-1390C351B93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508B9B-3D70-4AC0-A8F9-A6E2E03DA1E8}"/>
              </a:ext>
            </a:extLst>
          </p:cNvPr>
          <p:cNvSpPr>
            <a:spLocks noGrp="1"/>
          </p:cNvSpPr>
          <p:nvPr>
            <p:ph type="sldNum" sz="quarter" idx="12"/>
          </p:nvPr>
        </p:nvSpPr>
        <p:spPr/>
        <p:txBody>
          <a:bodyPr/>
          <a:lstStyle/>
          <a:p>
            <a:fld id="{F6B8292B-AF05-45C1-8EEE-EBD79F6C4C01}" type="slidenum">
              <a:rPr lang="en-CA" smtClean="0"/>
              <a:t>‹#›</a:t>
            </a:fld>
            <a:endParaRPr lang="en-CA"/>
          </a:p>
        </p:txBody>
      </p:sp>
    </p:spTree>
    <p:extLst>
      <p:ext uri="{BB962C8B-B14F-4D97-AF65-F5344CB8AC3E}">
        <p14:creationId xmlns:p14="http://schemas.microsoft.com/office/powerpoint/2010/main" val="198203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2594-03F4-47F8-98BD-7E57012887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3E2D332-3A34-4470-B28E-5546A4B977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37A8FF4-4218-4612-BB57-CF17414DF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E5A1B-20A0-4194-B90D-AC8C75880E86}"/>
              </a:ext>
            </a:extLst>
          </p:cNvPr>
          <p:cNvSpPr>
            <a:spLocks noGrp="1"/>
          </p:cNvSpPr>
          <p:nvPr>
            <p:ph type="dt" sz="half" idx="10"/>
          </p:nvPr>
        </p:nvSpPr>
        <p:spPr/>
        <p:txBody>
          <a:bodyPr/>
          <a:lstStyle/>
          <a:p>
            <a:fld id="{3C74A4E1-1FE0-4DC9-AFEA-232EF9238DBF}" type="datetimeFigureOut">
              <a:rPr lang="en-CA" smtClean="0"/>
              <a:t>2020-10-09</a:t>
            </a:fld>
            <a:endParaRPr lang="en-CA"/>
          </a:p>
        </p:txBody>
      </p:sp>
      <p:sp>
        <p:nvSpPr>
          <p:cNvPr id="6" name="Footer Placeholder 5">
            <a:extLst>
              <a:ext uri="{FF2B5EF4-FFF2-40B4-BE49-F238E27FC236}">
                <a16:creationId xmlns:a16="http://schemas.microsoft.com/office/drawing/2014/main" id="{B5A6BB2F-F68F-4FDC-9ED2-D66B60E0D63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F56C21-A5B2-4A09-96C0-039D55C0D3B1}"/>
              </a:ext>
            </a:extLst>
          </p:cNvPr>
          <p:cNvSpPr>
            <a:spLocks noGrp="1"/>
          </p:cNvSpPr>
          <p:nvPr>
            <p:ph type="sldNum" sz="quarter" idx="12"/>
          </p:nvPr>
        </p:nvSpPr>
        <p:spPr/>
        <p:txBody>
          <a:bodyPr/>
          <a:lstStyle/>
          <a:p>
            <a:fld id="{F6B8292B-AF05-45C1-8EEE-EBD79F6C4C01}" type="slidenum">
              <a:rPr lang="en-CA" smtClean="0"/>
              <a:t>‹#›</a:t>
            </a:fld>
            <a:endParaRPr lang="en-CA"/>
          </a:p>
        </p:txBody>
      </p:sp>
    </p:spTree>
    <p:extLst>
      <p:ext uri="{BB962C8B-B14F-4D97-AF65-F5344CB8AC3E}">
        <p14:creationId xmlns:p14="http://schemas.microsoft.com/office/powerpoint/2010/main" val="48228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B6860C-8E96-413A-9858-AA5C43D30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52E5A69-6456-4492-A765-93262F03D6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0FAF1D0-4AF8-4FA3-8D79-F64431C7FC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4A4E1-1FE0-4DC9-AFEA-232EF9238DBF}" type="datetimeFigureOut">
              <a:rPr lang="en-CA" smtClean="0"/>
              <a:t>2020-10-09</a:t>
            </a:fld>
            <a:endParaRPr lang="en-CA"/>
          </a:p>
        </p:txBody>
      </p:sp>
      <p:sp>
        <p:nvSpPr>
          <p:cNvPr id="5" name="Footer Placeholder 4">
            <a:extLst>
              <a:ext uri="{FF2B5EF4-FFF2-40B4-BE49-F238E27FC236}">
                <a16:creationId xmlns:a16="http://schemas.microsoft.com/office/drawing/2014/main" id="{1F3BCCA3-2D57-417E-8785-2CD47AB9A0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C07C17F-6AD3-4666-A277-5C59BABA0C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8292B-AF05-45C1-8EEE-EBD79F6C4C01}" type="slidenum">
              <a:rPr lang="en-CA" smtClean="0"/>
              <a:t>‹#›</a:t>
            </a:fld>
            <a:endParaRPr lang="en-CA"/>
          </a:p>
        </p:txBody>
      </p:sp>
    </p:spTree>
    <p:extLst>
      <p:ext uri="{BB962C8B-B14F-4D97-AF65-F5344CB8AC3E}">
        <p14:creationId xmlns:p14="http://schemas.microsoft.com/office/powerpoint/2010/main" val="2483321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63D47B-2E7F-4870-A459-6809482B2B4F}"/>
              </a:ext>
            </a:extLst>
          </p:cNvPr>
          <p:cNvSpPr>
            <a:spLocks noGrp="1"/>
          </p:cNvSpPr>
          <p:nvPr>
            <p:ph type="ctrTitle"/>
          </p:nvPr>
        </p:nvSpPr>
        <p:spPr>
          <a:xfrm>
            <a:off x="1524000" y="1122363"/>
            <a:ext cx="9144000" cy="2387600"/>
          </a:xfrm>
        </p:spPr>
        <p:txBody>
          <a:bodyPr/>
          <a:lstStyle/>
          <a:p>
            <a:r>
              <a:rPr lang="en-CA" dirty="0"/>
              <a:t>The Basics to Programming 3</a:t>
            </a:r>
          </a:p>
        </p:txBody>
      </p:sp>
      <p:sp>
        <p:nvSpPr>
          <p:cNvPr id="5" name="Subtitle 2">
            <a:extLst>
              <a:ext uri="{FF2B5EF4-FFF2-40B4-BE49-F238E27FC236}">
                <a16:creationId xmlns:a16="http://schemas.microsoft.com/office/drawing/2014/main" id="{2F4E002F-FD88-45B5-B48C-43CF82FA9D79}"/>
              </a:ext>
            </a:extLst>
          </p:cNvPr>
          <p:cNvSpPr>
            <a:spLocks noGrp="1"/>
          </p:cNvSpPr>
          <p:nvPr>
            <p:ph type="subTitle" idx="1"/>
          </p:nvPr>
        </p:nvSpPr>
        <p:spPr>
          <a:xfrm>
            <a:off x="1524000" y="3602038"/>
            <a:ext cx="9144000" cy="1655762"/>
          </a:xfrm>
        </p:spPr>
        <p:txBody>
          <a:bodyPr>
            <a:normAutofit lnSpcReduction="10000"/>
          </a:bodyPr>
          <a:lstStyle/>
          <a:p>
            <a:endParaRPr lang="en-CA" dirty="0"/>
          </a:p>
          <a:p>
            <a:r>
              <a:rPr lang="en-CA" dirty="0"/>
              <a:t>A Series of Bite Size Lessons for Programming</a:t>
            </a:r>
          </a:p>
          <a:p>
            <a:r>
              <a:rPr lang="en-CA" sz="1600" dirty="0"/>
              <a:t>Loops</a:t>
            </a:r>
          </a:p>
          <a:p>
            <a:r>
              <a:rPr lang="en-CA" dirty="0"/>
              <a:t>By Tariq Chatur</a:t>
            </a:r>
          </a:p>
        </p:txBody>
      </p:sp>
    </p:spTree>
    <p:extLst>
      <p:ext uri="{BB962C8B-B14F-4D97-AF65-F5344CB8AC3E}">
        <p14:creationId xmlns:p14="http://schemas.microsoft.com/office/powerpoint/2010/main" val="397216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CE40-825E-4628-B930-BFCD86D1D653}"/>
              </a:ext>
            </a:extLst>
          </p:cNvPr>
          <p:cNvSpPr>
            <a:spLocks noGrp="1"/>
          </p:cNvSpPr>
          <p:nvPr>
            <p:ph type="title"/>
          </p:nvPr>
        </p:nvSpPr>
        <p:spPr/>
        <p:txBody>
          <a:bodyPr/>
          <a:lstStyle/>
          <a:p>
            <a:r>
              <a:rPr lang="en-CA" dirty="0"/>
              <a:t>Review of While Loop Example</a:t>
            </a:r>
          </a:p>
        </p:txBody>
      </p:sp>
      <p:pic>
        <p:nvPicPr>
          <p:cNvPr id="4" name="Picture 3">
            <a:extLst>
              <a:ext uri="{FF2B5EF4-FFF2-40B4-BE49-F238E27FC236}">
                <a16:creationId xmlns:a16="http://schemas.microsoft.com/office/drawing/2014/main" id="{26991C1D-F024-46D8-94B9-5671B558E309}"/>
              </a:ext>
            </a:extLst>
          </p:cNvPr>
          <p:cNvPicPr>
            <a:picLocks noChangeAspect="1"/>
          </p:cNvPicPr>
          <p:nvPr/>
        </p:nvPicPr>
        <p:blipFill>
          <a:blip r:embed="rId2"/>
          <a:stretch>
            <a:fillRect/>
          </a:stretch>
        </p:blipFill>
        <p:spPr>
          <a:xfrm>
            <a:off x="964158" y="1535185"/>
            <a:ext cx="4726950" cy="1457561"/>
          </a:xfrm>
          <a:prstGeom prst="rect">
            <a:avLst/>
          </a:prstGeom>
        </p:spPr>
      </p:pic>
      <p:sp>
        <p:nvSpPr>
          <p:cNvPr id="5" name="TextBox 4">
            <a:extLst>
              <a:ext uri="{FF2B5EF4-FFF2-40B4-BE49-F238E27FC236}">
                <a16:creationId xmlns:a16="http://schemas.microsoft.com/office/drawing/2014/main" id="{0446AFC8-45AC-4E79-830A-0615BBC59435}"/>
              </a:ext>
            </a:extLst>
          </p:cNvPr>
          <p:cNvSpPr txBox="1"/>
          <p:nvPr/>
        </p:nvSpPr>
        <p:spPr>
          <a:xfrm>
            <a:off x="578840" y="3429000"/>
            <a:ext cx="10863743" cy="2031325"/>
          </a:xfrm>
          <a:prstGeom prst="rect">
            <a:avLst/>
          </a:prstGeom>
          <a:noFill/>
        </p:spPr>
        <p:txBody>
          <a:bodyPr wrap="square" rtlCol="0">
            <a:spAutoFit/>
          </a:bodyPr>
          <a:lstStyle/>
          <a:p>
            <a:r>
              <a:rPr lang="en-CA" dirty="0"/>
              <a:t>You can see that before the while loop begins, we initialise all of our variables, this is because if we initialise them inside the loop, we wouldn’t have access to them once the loop ends.  </a:t>
            </a:r>
          </a:p>
          <a:p>
            <a:endParaRPr lang="en-CA" dirty="0"/>
          </a:p>
          <a:p>
            <a:r>
              <a:rPr lang="en-CA" dirty="0"/>
              <a:t>While loops really shine, when you need to do something but are not sure for how long. </a:t>
            </a:r>
          </a:p>
          <a:p>
            <a:endParaRPr lang="en-CA" dirty="0"/>
          </a:p>
          <a:p>
            <a:r>
              <a:rPr lang="en-CA" dirty="0">
                <a:solidFill>
                  <a:srgbClr val="A5260E"/>
                </a:solidFill>
              </a:rPr>
              <a:t>$original </a:t>
            </a:r>
            <a:r>
              <a:rPr lang="en-CA" dirty="0"/>
              <a:t>is used to keep track of the number since we are changing the value through the code. We generally like to keep original values and manipulate copies so we don’t lose any important information.</a:t>
            </a:r>
            <a:endParaRPr lang="en-CA" dirty="0">
              <a:solidFill>
                <a:srgbClr val="990033"/>
              </a:solidFill>
            </a:endParaRPr>
          </a:p>
        </p:txBody>
      </p:sp>
      <p:sp>
        <p:nvSpPr>
          <p:cNvPr id="6" name="TextBox 5">
            <a:extLst>
              <a:ext uri="{FF2B5EF4-FFF2-40B4-BE49-F238E27FC236}">
                <a16:creationId xmlns:a16="http://schemas.microsoft.com/office/drawing/2014/main" id="{53ABD8BE-BBF3-4BCC-AAD7-C4F719825BFE}"/>
              </a:ext>
            </a:extLst>
          </p:cNvPr>
          <p:cNvSpPr txBox="1"/>
          <p:nvPr/>
        </p:nvSpPr>
        <p:spPr>
          <a:xfrm>
            <a:off x="6096000" y="1535185"/>
            <a:ext cx="4726950" cy="1384995"/>
          </a:xfrm>
          <a:prstGeom prst="rect">
            <a:avLst/>
          </a:prstGeom>
          <a:noFill/>
        </p:spPr>
        <p:txBody>
          <a:bodyPr wrap="square" rtlCol="0">
            <a:spAutoFit/>
          </a:bodyPr>
          <a:lstStyle/>
          <a:p>
            <a:r>
              <a:rPr lang="en-CA" sz="1400" dirty="0"/>
              <a:t>Step 1: Initialise Variables</a:t>
            </a:r>
          </a:p>
          <a:p>
            <a:r>
              <a:rPr lang="en-CA" sz="1400" dirty="0"/>
              <a:t>Step 2: Check Condition</a:t>
            </a:r>
          </a:p>
          <a:p>
            <a:r>
              <a:rPr lang="en-CA" sz="1400" dirty="0"/>
              <a:t>Step 3: Subtract 7 from the number and increase the counter</a:t>
            </a:r>
          </a:p>
          <a:p>
            <a:r>
              <a:rPr lang="en-CA" sz="1400" dirty="0"/>
              <a:t>… </a:t>
            </a:r>
          </a:p>
          <a:p>
            <a:r>
              <a:rPr lang="en-CA" sz="1400" dirty="0"/>
              <a:t>Repeat Step 2,3 until the condition is no longer met</a:t>
            </a:r>
          </a:p>
          <a:p>
            <a:r>
              <a:rPr lang="en-CA" sz="1400" dirty="0"/>
              <a:t>Step n: Print the end statement</a:t>
            </a:r>
          </a:p>
        </p:txBody>
      </p:sp>
      <p:sp>
        <p:nvSpPr>
          <p:cNvPr id="7" name="Rectangle 6">
            <a:extLst>
              <a:ext uri="{FF2B5EF4-FFF2-40B4-BE49-F238E27FC236}">
                <a16:creationId xmlns:a16="http://schemas.microsoft.com/office/drawing/2014/main" id="{49927723-9A73-4A40-A3A1-E9DC45755806}"/>
              </a:ext>
            </a:extLst>
          </p:cNvPr>
          <p:cNvSpPr/>
          <p:nvPr/>
        </p:nvSpPr>
        <p:spPr>
          <a:xfrm>
            <a:off x="486561" y="1397675"/>
            <a:ext cx="10612074" cy="179014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Connector 8">
            <a:extLst>
              <a:ext uri="{FF2B5EF4-FFF2-40B4-BE49-F238E27FC236}">
                <a16:creationId xmlns:a16="http://schemas.microsoft.com/office/drawing/2014/main" id="{FDDBB1AB-F8A0-4943-A481-85561BB75163}"/>
              </a:ext>
            </a:extLst>
          </p:cNvPr>
          <p:cNvCxnSpPr>
            <a:stCxn id="7" idx="0"/>
            <a:endCxn id="7" idx="2"/>
          </p:cNvCxnSpPr>
          <p:nvPr/>
        </p:nvCxnSpPr>
        <p:spPr>
          <a:xfrm>
            <a:off x="5792598" y="1397675"/>
            <a:ext cx="0" cy="179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830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AE7F-A7EB-4FB4-9E92-E6802235DFE8}"/>
              </a:ext>
            </a:extLst>
          </p:cNvPr>
          <p:cNvSpPr>
            <a:spLocks noGrp="1"/>
          </p:cNvSpPr>
          <p:nvPr>
            <p:ph type="title"/>
          </p:nvPr>
        </p:nvSpPr>
        <p:spPr/>
        <p:txBody>
          <a:bodyPr/>
          <a:lstStyle/>
          <a:p>
            <a:r>
              <a:rPr lang="en-CA" dirty="0"/>
              <a:t>Another Reminder</a:t>
            </a:r>
          </a:p>
        </p:txBody>
      </p:sp>
      <p:sp>
        <p:nvSpPr>
          <p:cNvPr id="3" name="Content Placeholder 2">
            <a:extLst>
              <a:ext uri="{FF2B5EF4-FFF2-40B4-BE49-F238E27FC236}">
                <a16:creationId xmlns:a16="http://schemas.microsoft.com/office/drawing/2014/main" id="{7E254F1E-D9DA-441E-922B-0DD8D06CAA1F}"/>
              </a:ext>
            </a:extLst>
          </p:cNvPr>
          <p:cNvSpPr>
            <a:spLocks noGrp="1"/>
          </p:cNvSpPr>
          <p:nvPr>
            <p:ph idx="1"/>
          </p:nvPr>
        </p:nvSpPr>
        <p:spPr/>
        <p:txBody>
          <a:bodyPr/>
          <a:lstStyle/>
          <a:p>
            <a:pPr marL="0" indent="0">
              <a:buNone/>
            </a:pPr>
            <a:r>
              <a:rPr lang="en-CA" dirty="0">
                <a:solidFill>
                  <a:srgbClr val="FF0000"/>
                </a:solidFill>
              </a:rPr>
              <a:t>While Loops are notorious for going infinite, make sure to check that your code ends. </a:t>
            </a:r>
          </a:p>
          <a:p>
            <a:pPr marL="0" indent="0">
              <a:buNone/>
            </a:pPr>
            <a:endParaRPr lang="en-CA" dirty="0"/>
          </a:p>
          <a:p>
            <a:pPr marL="0" indent="0">
              <a:buNone/>
            </a:pPr>
            <a:r>
              <a:rPr lang="en-CA" dirty="0"/>
              <a:t>If you are to write code that writes or opens instances of apps, you could do some serious damage if you don’t check carefully. </a:t>
            </a:r>
          </a:p>
        </p:txBody>
      </p:sp>
    </p:spTree>
    <p:extLst>
      <p:ext uri="{BB962C8B-B14F-4D97-AF65-F5344CB8AC3E}">
        <p14:creationId xmlns:p14="http://schemas.microsoft.com/office/powerpoint/2010/main" val="143102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BE3E-852B-4FA0-9B3F-FFFE5EA8A1AC}"/>
              </a:ext>
            </a:extLst>
          </p:cNvPr>
          <p:cNvSpPr>
            <a:spLocks noGrp="1"/>
          </p:cNvSpPr>
          <p:nvPr>
            <p:ph type="title"/>
          </p:nvPr>
        </p:nvSpPr>
        <p:spPr/>
        <p:txBody>
          <a:bodyPr/>
          <a:lstStyle/>
          <a:p>
            <a:r>
              <a:rPr lang="en-CA" dirty="0"/>
              <a:t>While Loop Exercise</a:t>
            </a:r>
          </a:p>
        </p:txBody>
      </p:sp>
      <p:sp>
        <p:nvSpPr>
          <p:cNvPr id="4" name="Content Placeholder 2">
            <a:extLst>
              <a:ext uri="{FF2B5EF4-FFF2-40B4-BE49-F238E27FC236}">
                <a16:creationId xmlns:a16="http://schemas.microsoft.com/office/drawing/2014/main" id="{55548479-C56F-43F4-8AEF-1891AE2FC91B}"/>
              </a:ext>
            </a:extLst>
          </p:cNvPr>
          <p:cNvSpPr>
            <a:spLocks noGrp="1"/>
          </p:cNvSpPr>
          <p:nvPr>
            <p:ph idx="1"/>
          </p:nvPr>
        </p:nvSpPr>
        <p:spPr>
          <a:xfrm>
            <a:off x="838200" y="1611349"/>
            <a:ext cx="10515600" cy="2331474"/>
          </a:xfrm>
        </p:spPr>
        <p:txBody>
          <a:bodyPr/>
          <a:lstStyle/>
          <a:p>
            <a:pPr marL="0" indent="0">
              <a:buNone/>
            </a:pPr>
            <a:r>
              <a:rPr lang="en-CA" dirty="0"/>
              <a:t>Make a script that halves a given number until it is less than 1 then prints the number of times it was able to be halved</a:t>
            </a:r>
          </a:p>
          <a:p>
            <a:pPr marL="0" indent="0">
              <a:buNone/>
            </a:pPr>
            <a:r>
              <a:rPr lang="en-CA" sz="1800" dirty="0"/>
              <a:t>Restrictions: </a:t>
            </a:r>
          </a:p>
          <a:p>
            <a:pPr>
              <a:buFontTx/>
              <a:buChar char="-"/>
            </a:pPr>
            <a:r>
              <a:rPr lang="en-CA" sz="1600" dirty="0">
                <a:solidFill>
                  <a:srgbClr val="FF0000"/>
                </a:solidFill>
              </a:rPr>
              <a:t>You must use a while loop</a:t>
            </a:r>
          </a:p>
          <a:p>
            <a:pPr>
              <a:buFontTx/>
              <a:buChar char="-"/>
            </a:pPr>
            <a:r>
              <a:rPr lang="en-CA" sz="1600" dirty="0">
                <a:solidFill>
                  <a:srgbClr val="FF0000"/>
                </a:solidFill>
              </a:rPr>
              <a:t>This must function no matter what number is provided</a:t>
            </a:r>
          </a:p>
        </p:txBody>
      </p:sp>
      <p:pic>
        <p:nvPicPr>
          <p:cNvPr id="9" name="Picture 8">
            <a:extLst>
              <a:ext uri="{FF2B5EF4-FFF2-40B4-BE49-F238E27FC236}">
                <a16:creationId xmlns:a16="http://schemas.microsoft.com/office/drawing/2014/main" id="{BD724C20-FF9E-4C47-B40A-CF18EA13A32E}"/>
              </a:ext>
            </a:extLst>
          </p:cNvPr>
          <p:cNvPicPr>
            <a:picLocks noChangeAspect="1"/>
          </p:cNvPicPr>
          <p:nvPr/>
        </p:nvPicPr>
        <p:blipFill>
          <a:blip r:embed="rId2"/>
          <a:stretch>
            <a:fillRect/>
          </a:stretch>
        </p:blipFill>
        <p:spPr>
          <a:xfrm>
            <a:off x="2102148" y="3858932"/>
            <a:ext cx="7585564" cy="2155973"/>
          </a:xfrm>
          <a:prstGeom prst="rect">
            <a:avLst/>
          </a:prstGeom>
        </p:spPr>
      </p:pic>
      <p:sp>
        <p:nvSpPr>
          <p:cNvPr id="6" name="Rectangle 5">
            <a:extLst>
              <a:ext uri="{FF2B5EF4-FFF2-40B4-BE49-F238E27FC236}">
                <a16:creationId xmlns:a16="http://schemas.microsoft.com/office/drawing/2014/main" id="{588F4FE5-88A8-497F-B148-A6320C91C576}"/>
              </a:ext>
            </a:extLst>
          </p:cNvPr>
          <p:cNvSpPr/>
          <p:nvPr/>
        </p:nvSpPr>
        <p:spPr>
          <a:xfrm>
            <a:off x="1910763" y="3683773"/>
            <a:ext cx="8038580" cy="263313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CA" dirty="0"/>
              <a:t>Answer</a:t>
            </a:r>
          </a:p>
        </p:txBody>
      </p:sp>
    </p:spTree>
    <p:extLst>
      <p:ext uri="{BB962C8B-B14F-4D97-AF65-F5344CB8AC3E}">
        <p14:creationId xmlns:p14="http://schemas.microsoft.com/office/powerpoint/2010/main" val="1571139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08C9-85B7-48FD-B7F5-7C320654BBBC}"/>
              </a:ext>
            </a:extLst>
          </p:cNvPr>
          <p:cNvSpPr>
            <a:spLocks noGrp="1"/>
          </p:cNvSpPr>
          <p:nvPr>
            <p:ph type="title"/>
          </p:nvPr>
        </p:nvSpPr>
        <p:spPr>
          <a:xfrm>
            <a:off x="503853" y="155973"/>
            <a:ext cx="4343389" cy="1325563"/>
          </a:xfrm>
        </p:spPr>
        <p:txBody>
          <a:bodyPr/>
          <a:lstStyle/>
          <a:p>
            <a:r>
              <a:rPr lang="en-CA" dirty="0"/>
              <a:t>Loops in the Wild</a:t>
            </a:r>
          </a:p>
        </p:txBody>
      </p:sp>
      <p:cxnSp>
        <p:nvCxnSpPr>
          <p:cNvPr id="4" name="Straight Connector 3">
            <a:extLst>
              <a:ext uri="{FF2B5EF4-FFF2-40B4-BE49-F238E27FC236}">
                <a16:creationId xmlns:a16="http://schemas.microsoft.com/office/drawing/2014/main" id="{CECD34F3-E636-40A3-951D-F2D91DC178DB}"/>
              </a:ext>
            </a:extLst>
          </p:cNvPr>
          <p:cNvCxnSpPr>
            <a:cxnSpLocks/>
          </p:cNvCxnSpPr>
          <p:nvPr/>
        </p:nvCxnSpPr>
        <p:spPr>
          <a:xfrm flipH="1">
            <a:off x="344288" y="2912231"/>
            <a:ext cx="10880442"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82DB3CEB-C85B-49C8-90F7-05AAEB60F1E3}"/>
              </a:ext>
            </a:extLst>
          </p:cNvPr>
          <p:cNvCxnSpPr>
            <a:cxnSpLocks/>
          </p:cNvCxnSpPr>
          <p:nvPr/>
        </p:nvCxnSpPr>
        <p:spPr>
          <a:xfrm flipH="1">
            <a:off x="3657600" y="1506130"/>
            <a:ext cx="6220" cy="4718501"/>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3EE235C-749A-417E-8132-F5C3F6F35B45}"/>
              </a:ext>
            </a:extLst>
          </p:cNvPr>
          <p:cNvSpPr txBox="1"/>
          <p:nvPr/>
        </p:nvSpPr>
        <p:spPr>
          <a:xfrm>
            <a:off x="503853" y="1968469"/>
            <a:ext cx="2699222" cy="369332"/>
          </a:xfrm>
          <a:prstGeom prst="rect">
            <a:avLst/>
          </a:prstGeom>
          <a:noFill/>
        </p:spPr>
        <p:txBody>
          <a:bodyPr wrap="square" rtlCol="0">
            <a:spAutoFit/>
          </a:bodyPr>
          <a:lstStyle/>
          <a:p>
            <a:r>
              <a:rPr lang="en-CA" dirty="0"/>
              <a:t>Consecutive Loops</a:t>
            </a:r>
          </a:p>
        </p:txBody>
      </p:sp>
      <p:cxnSp>
        <p:nvCxnSpPr>
          <p:cNvPr id="7" name="Straight Connector 6">
            <a:extLst>
              <a:ext uri="{FF2B5EF4-FFF2-40B4-BE49-F238E27FC236}">
                <a16:creationId xmlns:a16="http://schemas.microsoft.com/office/drawing/2014/main" id="{5DDAB555-B251-4F43-BDA3-AB8E9BA800DD}"/>
              </a:ext>
            </a:extLst>
          </p:cNvPr>
          <p:cNvCxnSpPr>
            <a:cxnSpLocks/>
          </p:cNvCxnSpPr>
          <p:nvPr/>
        </p:nvCxnSpPr>
        <p:spPr>
          <a:xfrm flipH="1">
            <a:off x="344288" y="4677503"/>
            <a:ext cx="10880442"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ACC09D4-EE78-4AA4-85F7-75F6F4D07380}"/>
              </a:ext>
            </a:extLst>
          </p:cNvPr>
          <p:cNvSpPr txBox="1"/>
          <p:nvPr/>
        </p:nvSpPr>
        <p:spPr>
          <a:xfrm>
            <a:off x="503853" y="5324509"/>
            <a:ext cx="2699222" cy="369332"/>
          </a:xfrm>
          <a:prstGeom prst="rect">
            <a:avLst/>
          </a:prstGeom>
          <a:noFill/>
        </p:spPr>
        <p:txBody>
          <a:bodyPr wrap="square" rtlCol="0">
            <a:spAutoFit/>
          </a:bodyPr>
          <a:lstStyle/>
          <a:p>
            <a:r>
              <a:rPr lang="en-CA" dirty="0"/>
              <a:t>Interconnected Loops</a:t>
            </a:r>
          </a:p>
        </p:txBody>
      </p:sp>
      <p:sp>
        <p:nvSpPr>
          <p:cNvPr id="10" name="TextBox 9">
            <a:extLst>
              <a:ext uri="{FF2B5EF4-FFF2-40B4-BE49-F238E27FC236}">
                <a16:creationId xmlns:a16="http://schemas.microsoft.com/office/drawing/2014/main" id="{8657FE7F-9AB1-4EB2-8822-F4F2D0E86C66}"/>
              </a:ext>
            </a:extLst>
          </p:cNvPr>
          <p:cNvSpPr txBox="1"/>
          <p:nvPr/>
        </p:nvSpPr>
        <p:spPr>
          <a:xfrm>
            <a:off x="503853" y="3609968"/>
            <a:ext cx="2699222" cy="369332"/>
          </a:xfrm>
          <a:prstGeom prst="rect">
            <a:avLst/>
          </a:prstGeom>
          <a:noFill/>
        </p:spPr>
        <p:txBody>
          <a:bodyPr wrap="square" rtlCol="0">
            <a:spAutoFit/>
          </a:bodyPr>
          <a:lstStyle/>
          <a:p>
            <a:r>
              <a:rPr lang="en-CA" dirty="0"/>
              <a:t>Nested Loops</a:t>
            </a:r>
          </a:p>
        </p:txBody>
      </p:sp>
      <p:cxnSp>
        <p:nvCxnSpPr>
          <p:cNvPr id="14" name="Straight Connector 13">
            <a:extLst>
              <a:ext uri="{FF2B5EF4-FFF2-40B4-BE49-F238E27FC236}">
                <a16:creationId xmlns:a16="http://schemas.microsoft.com/office/drawing/2014/main" id="{EAC8E686-9408-44B5-B65D-5F4A774B4129}"/>
              </a:ext>
            </a:extLst>
          </p:cNvPr>
          <p:cNvCxnSpPr>
            <a:cxnSpLocks/>
          </p:cNvCxnSpPr>
          <p:nvPr/>
        </p:nvCxnSpPr>
        <p:spPr>
          <a:xfrm flipH="1">
            <a:off x="8528182" y="1506130"/>
            <a:ext cx="6220" cy="4718501"/>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998D5ED0-FAD8-42F1-9358-217738627CFF}"/>
              </a:ext>
            </a:extLst>
          </p:cNvPr>
          <p:cNvPicPr>
            <a:picLocks noChangeAspect="1"/>
          </p:cNvPicPr>
          <p:nvPr/>
        </p:nvPicPr>
        <p:blipFill>
          <a:blip r:embed="rId2"/>
          <a:stretch>
            <a:fillRect/>
          </a:stretch>
        </p:blipFill>
        <p:spPr>
          <a:xfrm>
            <a:off x="3855334" y="3130376"/>
            <a:ext cx="4481334" cy="1430696"/>
          </a:xfrm>
          <a:prstGeom prst="rect">
            <a:avLst/>
          </a:prstGeom>
        </p:spPr>
      </p:pic>
      <p:pic>
        <p:nvPicPr>
          <p:cNvPr id="16" name="Picture 15">
            <a:extLst>
              <a:ext uri="{FF2B5EF4-FFF2-40B4-BE49-F238E27FC236}">
                <a16:creationId xmlns:a16="http://schemas.microsoft.com/office/drawing/2014/main" id="{F2D1343D-93AF-44F9-830F-6EAFC190C5F8}"/>
              </a:ext>
            </a:extLst>
          </p:cNvPr>
          <p:cNvPicPr>
            <a:picLocks noChangeAspect="1"/>
          </p:cNvPicPr>
          <p:nvPr/>
        </p:nvPicPr>
        <p:blipFill>
          <a:blip r:embed="rId3"/>
          <a:stretch>
            <a:fillRect/>
          </a:stretch>
        </p:blipFill>
        <p:spPr>
          <a:xfrm>
            <a:off x="9298411" y="3028663"/>
            <a:ext cx="1321292" cy="1484414"/>
          </a:xfrm>
          <a:prstGeom prst="rect">
            <a:avLst/>
          </a:prstGeom>
        </p:spPr>
      </p:pic>
      <p:pic>
        <p:nvPicPr>
          <p:cNvPr id="17" name="Picture 16">
            <a:extLst>
              <a:ext uri="{FF2B5EF4-FFF2-40B4-BE49-F238E27FC236}">
                <a16:creationId xmlns:a16="http://schemas.microsoft.com/office/drawing/2014/main" id="{20A56DF3-780B-49A4-AA1D-E86D73B30D98}"/>
              </a:ext>
            </a:extLst>
          </p:cNvPr>
          <p:cNvPicPr>
            <a:picLocks noChangeAspect="1"/>
          </p:cNvPicPr>
          <p:nvPr/>
        </p:nvPicPr>
        <p:blipFill>
          <a:blip r:embed="rId4"/>
          <a:stretch>
            <a:fillRect/>
          </a:stretch>
        </p:blipFill>
        <p:spPr>
          <a:xfrm>
            <a:off x="3855334" y="1512548"/>
            <a:ext cx="2346215" cy="1217431"/>
          </a:xfrm>
          <a:prstGeom prst="rect">
            <a:avLst/>
          </a:prstGeom>
        </p:spPr>
      </p:pic>
      <p:pic>
        <p:nvPicPr>
          <p:cNvPr id="18" name="Picture 17">
            <a:extLst>
              <a:ext uri="{FF2B5EF4-FFF2-40B4-BE49-F238E27FC236}">
                <a16:creationId xmlns:a16="http://schemas.microsoft.com/office/drawing/2014/main" id="{BA59AE21-E2A6-41DD-AA83-33AF52CEF288}"/>
              </a:ext>
            </a:extLst>
          </p:cNvPr>
          <p:cNvPicPr>
            <a:picLocks noChangeAspect="1"/>
          </p:cNvPicPr>
          <p:nvPr/>
        </p:nvPicPr>
        <p:blipFill>
          <a:blip r:embed="rId5"/>
          <a:stretch>
            <a:fillRect/>
          </a:stretch>
        </p:blipFill>
        <p:spPr>
          <a:xfrm>
            <a:off x="9597107" y="1512548"/>
            <a:ext cx="723900" cy="1219200"/>
          </a:xfrm>
          <a:prstGeom prst="rect">
            <a:avLst/>
          </a:prstGeom>
        </p:spPr>
      </p:pic>
      <p:pic>
        <p:nvPicPr>
          <p:cNvPr id="20" name="Picture 19">
            <a:extLst>
              <a:ext uri="{FF2B5EF4-FFF2-40B4-BE49-F238E27FC236}">
                <a16:creationId xmlns:a16="http://schemas.microsoft.com/office/drawing/2014/main" id="{AE999A1B-E3CA-4296-84D2-F42F2F3230F8}"/>
              </a:ext>
            </a:extLst>
          </p:cNvPr>
          <p:cNvPicPr>
            <a:picLocks noChangeAspect="1"/>
          </p:cNvPicPr>
          <p:nvPr/>
        </p:nvPicPr>
        <p:blipFill>
          <a:blip r:embed="rId6"/>
          <a:stretch>
            <a:fillRect/>
          </a:stretch>
        </p:blipFill>
        <p:spPr>
          <a:xfrm>
            <a:off x="3855334" y="4779216"/>
            <a:ext cx="4530949" cy="1312905"/>
          </a:xfrm>
          <a:prstGeom prst="rect">
            <a:avLst/>
          </a:prstGeom>
        </p:spPr>
      </p:pic>
      <p:pic>
        <p:nvPicPr>
          <p:cNvPr id="21" name="Picture 20">
            <a:extLst>
              <a:ext uri="{FF2B5EF4-FFF2-40B4-BE49-F238E27FC236}">
                <a16:creationId xmlns:a16="http://schemas.microsoft.com/office/drawing/2014/main" id="{F35C59FF-A399-4E89-9C62-91B2650F97E3}"/>
              </a:ext>
            </a:extLst>
          </p:cNvPr>
          <p:cNvPicPr>
            <a:picLocks noChangeAspect="1"/>
          </p:cNvPicPr>
          <p:nvPr/>
        </p:nvPicPr>
        <p:blipFill>
          <a:blip r:embed="rId7"/>
          <a:stretch>
            <a:fillRect/>
          </a:stretch>
        </p:blipFill>
        <p:spPr>
          <a:xfrm>
            <a:off x="9217491" y="5062581"/>
            <a:ext cx="1495425" cy="1162050"/>
          </a:xfrm>
          <a:prstGeom prst="rect">
            <a:avLst/>
          </a:prstGeom>
        </p:spPr>
      </p:pic>
      <p:sp>
        <p:nvSpPr>
          <p:cNvPr id="22" name="TextBox 21">
            <a:extLst>
              <a:ext uri="{FF2B5EF4-FFF2-40B4-BE49-F238E27FC236}">
                <a16:creationId xmlns:a16="http://schemas.microsoft.com/office/drawing/2014/main" id="{1F9268A1-6867-40BB-BAFA-D899A69B1ED9}"/>
              </a:ext>
            </a:extLst>
          </p:cNvPr>
          <p:cNvSpPr txBox="1"/>
          <p:nvPr/>
        </p:nvSpPr>
        <p:spPr>
          <a:xfrm>
            <a:off x="5903681" y="485228"/>
            <a:ext cx="5002006" cy="646331"/>
          </a:xfrm>
          <a:prstGeom prst="rect">
            <a:avLst/>
          </a:prstGeom>
          <a:noFill/>
          <a:ln w="28575">
            <a:solidFill>
              <a:schemeClr val="tx1"/>
            </a:solidFill>
          </a:ln>
        </p:spPr>
        <p:txBody>
          <a:bodyPr wrap="square" rtlCol="0">
            <a:spAutoFit/>
          </a:bodyPr>
          <a:lstStyle/>
          <a:p>
            <a:r>
              <a:rPr lang="en-CA" sz="1200" dirty="0"/>
              <a:t>We can use loops to replicate various behaviours, however we need to be creative if we want to get a certain patterns out of our loops. These three statements all use 2 loops but their outputs are very different. </a:t>
            </a:r>
          </a:p>
        </p:txBody>
      </p:sp>
    </p:spTree>
    <p:extLst>
      <p:ext uri="{BB962C8B-B14F-4D97-AF65-F5344CB8AC3E}">
        <p14:creationId xmlns:p14="http://schemas.microsoft.com/office/powerpoint/2010/main" val="149484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B86B-1C41-4E9F-9472-84D9884D54FE}"/>
              </a:ext>
            </a:extLst>
          </p:cNvPr>
          <p:cNvSpPr>
            <a:spLocks noGrp="1"/>
          </p:cNvSpPr>
          <p:nvPr>
            <p:ph type="title"/>
          </p:nvPr>
        </p:nvSpPr>
        <p:spPr/>
        <p:txBody>
          <a:bodyPr/>
          <a:lstStyle/>
          <a:p>
            <a:r>
              <a:rPr lang="en-CA" dirty="0"/>
              <a:t>Lesson Review</a:t>
            </a:r>
          </a:p>
        </p:txBody>
      </p:sp>
      <p:sp>
        <p:nvSpPr>
          <p:cNvPr id="3" name="Content Placeholder 2">
            <a:extLst>
              <a:ext uri="{FF2B5EF4-FFF2-40B4-BE49-F238E27FC236}">
                <a16:creationId xmlns:a16="http://schemas.microsoft.com/office/drawing/2014/main" id="{37A8A563-7A92-4C6D-AB60-7FAC6F577D44}"/>
              </a:ext>
            </a:extLst>
          </p:cNvPr>
          <p:cNvSpPr>
            <a:spLocks noGrp="1"/>
          </p:cNvSpPr>
          <p:nvPr>
            <p:ph idx="1"/>
          </p:nvPr>
        </p:nvSpPr>
        <p:spPr/>
        <p:txBody>
          <a:bodyPr/>
          <a:lstStyle/>
          <a:p>
            <a:pPr marL="0" indent="0">
              <a:buNone/>
            </a:pPr>
            <a:r>
              <a:rPr lang="en-CA" dirty="0"/>
              <a:t>For Loops are generally good for when you need to loop through a value that has a predetermined number of repetitions</a:t>
            </a:r>
          </a:p>
          <a:p>
            <a:pPr marL="0" indent="0">
              <a:buNone/>
            </a:pPr>
            <a:endParaRPr lang="en-CA" dirty="0"/>
          </a:p>
          <a:p>
            <a:pPr marL="0" indent="0">
              <a:buNone/>
            </a:pPr>
            <a:r>
              <a:rPr lang="en-CA" dirty="0"/>
              <a:t>While Loops are generally good for when you have an unknown number of iterations and a clear exit condition</a:t>
            </a:r>
          </a:p>
          <a:p>
            <a:pPr marL="0" indent="0">
              <a:buNone/>
            </a:pPr>
            <a:endParaRPr lang="en-CA" dirty="0"/>
          </a:p>
          <a:p>
            <a:pPr marL="0" indent="0">
              <a:buNone/>
            </a:pPr>
            <a:r>
              <a:rPr lang="en-CA" dirty="0"/>
              <a:t>There are more types of loops but these are the best to start with</a:t>
            </a:r>
          </a:p>
          <a:p>
            <a:pPr marL="0" indent="0">
              <a:buNone/>
            </a:pPr>
            <a:endParaRPr lang="en-CA" dirty="0"/>
          </a:p>
          <a:p>
            <a:pPr marL="0" indent="0">
              <a:buNone/>
            </a:pPr>
            <a:r>
              <a:rPr lang="en-CA" dirty="0"/>
              <a:t>Remember Scope and make sure you don’t loop forever</a:t>
            </a:r>
          </a:p>
        </p:txBody>
      </p:sp>
    </p:spTree>
    <p:extLst>
      <p:ext uri="{BB962C8B-B14F-4D97-AF65-F5344CB8AC3E}">
        <p14:creationId xmlns:p14="http://schemas.microsoft.com/office/powerpoint/2010/main" val="696528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18A8718-E4D0-4812-955F-AC7CD108E58E}"/>
              </a:ext>
            </a:extLst>
          </p:cNvPr>
          <p:cNvSpPr txBox="1"/>
          <p:nvPr/>
        </p:nvSpPr>
        <p:spPr>
          <a:xfrm>
            <a:off x="6663931" y="1367523"/>
            <a:ext cx="4857227" cy="646331"/>
          </a:xfrm>
          <a:prstGeom prst="rect">
            <a:avLst/>
          </a:prstGeom>
          <a:noFill/>
        </p:spPr>
        <p:txBody>
          <a:bodyPr wrap="square" rtlCol="0">
            <a:spAutoFit/>
          </a:bodyPr>
          <a:lstStyle/>
          <a:p>
            <a:r>
              <a:rPr lang="en-CA" dirty="0"/>
              <a:t>Remember to have a clearly defined end statement or else the loop will go wild</a:t>
            </a:r>
          </a:p>
        </p:txBody>
      </p:sp>
      <p:sp>
        <p:nvSpPr>
          <p:cNvPr id="14" name="Title 1">
            <a:extLst>
              <a:ext uri="{FF2B5EF4-FFF2-40B4-BE49-F238E27FC236}">
                <a16:creationId xmlns:a16="http://schemas.microsoft.com/office/drawing/2014/main" id="{03457AB4-3A74-4E34-A069-2A50B49BB040}"/>
              </a:ext>
            </a:extLst>
          </p:cNvPr>
          <p:cNvSpPr>
            <a:spLocks noGrp="1"/>
          </p:cNvSpPr>
          <p:nvPr>
            <p:ph type="title"/>
          </p:nvPr>
        </p:nvSpPr>
        <p:spPr>
          <a:xfrm>
            <a:off x="838200" y="365125"/>
            <a:ext cx="4857227" cy="1325563"/>
          </a:xfrm>
        </p:spPr>
        <p:txBody>
          <a:bodyPr/>
          <a:lstStyle/>
          <a:p>
            <a:r>
              <a:rPr lang="en-CA" dirty="0"/>
              <a:t>Review Exercises I</a:t>
            </a:r>
          </a:p>
        </p:txBody>
      </p:sp>
      <p:sp>
        <p:nvSpPr>
          <p:cNvPr id="15" name="Content Placeholder 2">
            <a:extLst>
              <a:ext uri="{FF2B5EF4-FFF2-40B4-BE49-F238E27FC236}">
                <a16:creationId xmlns:a16="http://schemas.microsoft.com/office/drawing/2014/main" id="{7AF9716B-9435-4C58-A31C-86D5C51D2DCB}"/>
              </a:ext>
            </a:extLst>
          </p:cNvPr>
          <p:cNvSpPr>
            <a:spLocks noGrp="1"/>
          </p:cNvSpPr>
          <p:nvPr>
            <p:ph idx="1"/>
          </p:nvPr>
        </p:nvSpPr>
        <p:spPr>
          <a:xfrm>
            <a:off x="838198" y="1690687"/>
            <a:ext cx="4379753" cy="4351338"/>
          </a:xfrm>
        </p:spPr>
        <p:txBody>
          <a:bodyPr/>
          <a:lstStyle/>
          <a:p>
            <a:pPr marL="0" indent="0">
              <a:buNone/>
            </a:pPr>
            <a:r>
              <a:rPr lang="en-CA" dirty="0"/>
              <a:t>Write a program that calculates the 3n + 1 problem:</a:t>
            </a:r>
          </a:p>
          <a:p>
            <a:pPr>
              <a:buFontTx/>
              <a:buChar char="-"/>
            </a:pPr>
            <a:r>
              <a:rPr lang="en-CA" sz="1800" dirty="0"/>
              <a:t>If a number is even: Divide it by 2</a:t>
            </a:r>
          </a:p>
          <a:p>
            <a:pPr>
              <a:buFontTx/>
              <a:buChar char="-"/>
            </a:pPr>
            <a:r>
              <a:rPr lang="en-CA" sz="1800" dirty="0"/>
              <a:t>If a number is odd: Multiply it by 3 then add 1</a:t>
            </a:r>
          </a:p>
          <a:p>
            <a:pPr marL="0" indent="0">
              <a:buNone/>
            </a:pPr>
            <a:r>
              <a:rPr lang="en-CA" sz="1800" dirty="0"/>
              <a:t>- Print the steps and a final count of the number of steps until the number reaches 1</a:t>
            </a:r>
          </a:p>
          <a:p>
            <a:pPr>
              <a:buFontTx/>
              <a:buChar char="-"/>
            </a:pPr>
            <a:endParaRPr lang="en-CA" sz="1800" dirty="0"/>
          </a:p>
          <a:p>
            <a:pPr>
              <a:buFontTx/>
              <a:buChar char="-"/>
            </a:pPr>
            <a:r>
              <a:rPr lang="en-CA" sz="1800" dirty="0"/>
              <a:t>$number = 3:  -&gt;</a:t>
            </a:r>
          </a:p>
        </p:txBody>
      </p:sp>
      <p:sp>
        <p:nvSpPr>
          <p:cNvPr id="20" name="TextBox 19">
            <a:extLst>
              <a:ext uri="{FF2B5EF4-FFF2-40B4-BE49-F238E27FC236}">
                <a16:creationId xmlns:a16="http://schemas.microsoft.com/office/drawing/2014/main" id="{EEC7B262-E515-44BB-A995-24FF3D79B284}"/>
              </a:ext>
            </a:extLst>
          </p:cNvPr>
          <p:cNvSpPr txBox="1"/>
          <p:nvPr/>
        </p:nvSpPr>
        <p:spPr>
          <a:xfrm>
            <a:off x="6663931" y="488152"/>
            <a:ext cx="4857227" cy="646331"/>
          </a:xfrm>
          <a:prstGeom prst="rect">
            <a:avLst/>
          </a:prstGeom>
          <a:noFill/>
        </p:spPr>
        <p:txBody>
          <a:bodyPr wrap="square" rtlCol="0">
            <a:spAutoFit/>
          </a:bodyPr>
          <a:lstStyle/>
          <a:p>
            <a:r>
              <a:rPr lang="en-CA" dirty="0"/>
              <a:t>We don’t know how many times to repeat so a while loop is the most convenient</a:t>
            </a:r>
          </a:p>
        </p:txBody>
      </p:sp>
      <p:cxnSp>
        <p:nvCxnSpPr>
          <p:cNvPr id="22" name="Straight Connector 21">
            <a:extLst>
              <a:ext uri="{FF2B5EF4-FFF2-40B4-BE49-F238E27FC236}">
                <a16:creationId xmlns:a16="http://schemas.microsoft.com/office/drawing/2014/main" id="{A66DE7DD-552A-4EA3-8FE5-C7FFA1F430C4}"/>
              </a:ext>
            </a:extLst>
          </p:cNvPr>
          <p:cNvCxnSpPr/>
          <p:nvPr/>
        </p:nvCxnSpPr>
        <p:spPr>
          <a:xfrm>
            <a:off x="6096000" y="0"/>
            <a:ext cx="0" cy="685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D80E0B67-6E36-4CA6-81D9-2161E35EE5F9}"/>
              </a:ext>
            </a:extLst>
          </p:cNvPr>
          <p:cNvPicPr>
            <a:picLocks noChangeAspect="1"/>
          </p:cNvPicPr>
          <p:nvPr/>
        </p:nvPicPr>
        <p:blipFill>
          <a:blip r:embed="rId2"/>
          <a:stretch>
            <a:fillRect/>
          </a:stretch>
        </p:blipFill>
        <p:spPr>
          <a:xfrm>
            <a:off x="3142244" y="4819421"/>
            <a:ext cx="2449936" cy="1535293"/>
          </a:xfrm>
          <a:prstGeom prst="rect">
            <a:avLst/>
          </a:prstGeom>
        </p:spPr>
      </p:pic>
      <p:pic>
        <p:nvPicPr>
          <p:cNvPr id="24" name="Picture 23">
            <a:extLst>
              <a:ext uri="{FF2B5EF4-FFF2-40B4-BE49-F238E27FC236}">
                <a16:creationId xmlns:a16="http://schemas.microsoft.com/office/drawing/2014/main" id="{D913DC35-8274-404B-B594-B7155FDC420F}"/>
              </a:ext>
            </a:extLst>
          </p:cNvPr>
          <p:cNvPicPr>
            <a:picLocks noChangeAspect="1"/>
          </p:cNvPicPr>
          <p:nvPr/>
        </p:nvPicPr>
        <p:blipFill>
          <a:blip r:embed="rId3"/>
          <a:stretch>
            <a:fillRect/>
          </a:stretch>
        </p:blipFill>
        <p:spPr>
          <a:xfrm>
            <a:off x="7045790" y="3164485"/>
            <a:ext cx="4563293" cy="2422583"/>
          </a:xfrm>
          <a:prstGeom prst="rect">
            <a:avLst/>
          </a:prstGeom>
        </p:spPr>
      </p:pic>
      <p:sp>
        <p:nvSpPr>
          <p:cNvPr id="19" name="Rectangle 18">
            <a:extLst>
              <a:ext uri="{FF2B5EF4-FFF2-40B4-BE49-F238E27FC236}">
                <a16:creationId xmlns:a16="http://schemas.microsoft.com/office/drawing/2014/main" id="{35ECBB0F-CF14-4909-956B-CF6F1AAD018B}"/>
              </a:ext>
            </a:extLst>
          </p:cNvPr>
          <p:cNvSpPr/>
          <p:nvPr/>
        </p:nvSpPr>
        <p:spPr>
          <a:xfrm>
            <a:off x="6588505" y="2487229"/>
            <a:ext cx="5327009" cy="4100881"/>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CA" dirty="0"/>
              <a:t>Answer</a:t>
            </a:r>
          </a:p>
        </p:txBody>
      </p:sp>
      <p:sp>
        <p:nvSpPr>
          <p:cNvPr id="21" name="Rectangle 20">
            <a:extLst>
              <a:ext uri="{FF2B5EF4-FFF2-40B4-BE49-F238E27FC236}">
                <a16:creationId xmlns:a16="http://schemas.microsoft.com/office/drawing/2014/main" id="{86638C42-DE1E-43FA-B0BC-112205CB7F4F}"/>
              </a:ext>
            </a:extLst>
          </p:cNvPr>
          <p:cNvSpPr/>
          <p:nvPr/>
        </p:nvSpPr>
        <p:spPr>
          <a:xfrm>
            <a:off x="6588504" y="501530"/>
            <a:ext cx="5327009" cy="619573"/>
          </a:xfrm>
          <a:prstGeom prst="rect">
            <a:avLst/>
          </a:prstGeom>
          <a:gradFill flip="none" rotWithShape="1">
            <a:gsLst>
              <a:gs pos="0">
                <a:schemeClr val="accent4">
                  <a:lumMod val="75000"/>
                </a:schemeClr>
              </a:gs>
              <a:gs pos="56000">
                <a:schemeClr val="accent4">
                  <a:lumMod val="60000"/>
                  <a:lumOff val="40000"/>
                </a:schemeClr>
              </a:gs>
              <a:gs pos="100000">
                <a:schemeClr val="accent4">
                  <a:lumMod val="75000"/>
                </a:schemeClr>
              </a:gs>
            </a:gsLst>
            <a:lin ang="162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r>
              <a:rPr lang="en-CA" dirty="0"/>
              <a:t>Hint</a:t>
            </a:r>
          </a:p>
        </p:txBody>
      </p:sp>
      <p:sp>
        <p:nvSpPr>
          <p:cNvPr id="26" name="Rectangle 25">
            <a:extLst>
              <a:ext uri="{FF2B5EF4-FFF2-40B4-BE49-F238E27FC236}">
                <a16:creationId xmlns:a16="http://schemas.microsoft.com/office/drawing/2014/main" id="{1B529A22-E4B4-4F2E-8DAD-D7B9A4ED877C}"/>
              </a:ext>
            </a:extLst>
          </p:cNvPr>
          <p:cNvSpPr/>
          <p:nvPr/>
        </p:nvSpPr>
        <p:spPr>
          <a:xfrm>
            <a:off x="6588504" y="1380901"/>
            <a:ext cx="5327009" cy="619573"/>
          </a:xfrm>
          <a:prstGeom prst="rect">
            <a:avLst/>
          </a:prstGeom>
          <a:gradFill flip="none" rotWithShape="1">
            <a:gsLst>
              <a:gs pos="0">
                <a:schemeClr val="accent4">
                  <a:lumMod val="75000"/>
                </a:schemeClr>
              </a:gs>
              <a:gs pos="56000">
                <a:schemeClr val="accent4">
                  <a:lumMod val="60000"/>
                  <a:lumOff val="40000"/>
                </a:schemeClr>
              </a:gs>
              <a:gs pos="100000">
                <a:schemeClr val="accent4">
                  <a:lumMod val="75000"/>
                </a:schemeClr>
              </a:gs>
            </a:gsLst>
            <a:lin ang="162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r>
              <a:rPr lang="en-CA" dirty="0"/>
              <a:t>Hint</a:t>
            </a:r>
          </a:p>
        </p:txBody>
      </p:sp>
    </p:spTree>
    <p:extLst>
      <p:ext uri="{BB962C8B-B14F-4D97-AF65-F5344CB8AC3E}">
        <p14:creationId xmlns:p14="http://schemas.microsoft.com/office/powerpoint/2010/main" val="4055768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F05E-0910-435C-9FE1-AA561CE1E426}"/>
              </a:ext>
            </a:extLst>
          </p:cNvPr>
          <p:cNvSpPr>
            <a:spLocks noGrp="1"/>
          </p:cNvSpPr>
          <p:nvPr>
            <p:ph type="title"/>
          </p:nvPr>
        </p:nvSpPr>
        <p:spPr/>
        <p:txBody>
          <a:bodyPr/>
          <a:lstStyle/>
          <a:p>
            <a:r>
              <a:rPr lang="en-CA" dirty="0"/>
              <a:t>Review Exercises II</a:t>
            </a:r>
          </a:p>
        </p:txBody>
      </p:sp>
      <p:sp>
        <p:nvSpPr>
          <p:cNvPr id="3" name="Content Placeholder 2">
            <a:extLst>
              <a:ext uri="{FF2B5EF4-FFF2-40B4-BE49-F238E27FC236}">
                <a16:creationId xmlns:a16="http://schemas.microsoft.com/office/drawing/2014/main" id="{08472E99-D1B6-4235-8A25-0F85FAB020CA}"/>
              </a:ext>
            </a:extLst>
          </p:cNvPr>
          <p:cNvSpPr>
            <a:spLocks noGrp="1"/>
          </p:cNvSpPr>
          <p:nvPr>
            <p:ph idx="1"/>
          </p:nvPr>
        </p:nvSpPr>
        <p:spPr>
          <a:xfrm>
            <a:off x="838199" y="1825625"/>
            <a:ext cx="4203583" cy="4351338"/>
          </a:xfrm>
        </p:spPr>
        <p:txBody>
          <a:bodyPr/>
          <a:lstStyle/>
          <a:p>
            <a:pPr marL="0" indent="0">
              <a:buNone/>
            </a:pPr>
            <a:r>
              <a:rPr lang="en-CA" dirty="0"/>
              <a:t>Write a program that:</a:t>
            </a:r>
          </a:p>
          <a:p>
            <a:pPr>
              <a:buFontTx/>
              <a:buChar char="-"/>
            </a:pPr>
            <a:r>
              <a:rPr lang="en-CA" sz="1800" dirty="0"/>
              <a:t>Takes a $number and prints a shape like this which is $number tall and 2*$number wide</a:t>
            </a:r>
          </a:p>
          <a:p>
            <a:pPr>
              <a:buFontTx/>
              <a:buChar char="-"/>
            </a:pPr>
            <a:endParaRPr lang="en-CA" sz="1800" dirty="0"/>
          </a:p>
          <a:p>
            <a:pPr>
              <a:buFontTx/>
              <a:buChar char="-"/>
            </a:pPr>
            <a:r>
              <a:rPr lang="en-CA" sz="1800" dirty="0"/>
              <a:t>$number = 3 -&gt; </a:t>
            </a:r>
          </a:p>
          <a:p>
            <a:pPr marL="0" indent="0">
              <a:buNone/>
            </a:pPr>
            <a:endParaRPr lang="en-CA" sz="1800" dirty="0"/>
          </a:p>
          <a:p>
            <a:pPr marL="0" indent="0">
              <a:buNone/>
            </a:pPr>
            <a:endParaRPr lang="en-CA" sz="1800" dirty="0"/>
          </a:p>
          <a:p>
            <a:pPr marL="0" indent="0">
              <a:buNone/>
            </a:pPr>
            <a:r>
              <a:rPr lang="en-CA" sz="1800" dirty="0"/>
              <a:t>- $number = 5 -&gt; </a:t>
            </a:r>
          </a:p>
        </p:txBody>
      </p:sp>
      <p:pic>
        <p:nvPicPr>
          <p:cNvPr id="4" name="Picture 3">
            <a:extLst>
              <a:ext uri="{FF2B5EF4-FFF2-40B4-BE49-F238E27FC236}">
                <a16:creationId xmlns:a16="http://schemas.microsoft.com/office/drawing/2014/main" id="{23A77FBF-3066-4A3D-885F-315112E9D218}"/>
              </a:ext>
            </a:extLst>
          </p:cNvPr>
          <p:cNvPicPr>
            <a:picLocks noChangeAspect="1"/>
          </p:cNvPicPr>
          <p:nvPr/>
        </p:nvPicPr>
        <p:blipFill>
          <a:blip r:embed="rId2"/>
          <a:stretch>
            <a:fillRect/>
          </a:stretch>
        </p:blipFill>
        <p:spPr>
          <a:xfrm>
            <a:off x="2939990" y="3147313"/>
            <a:ext cx="990600" cy="714375"/>
          </a:xfrm>
          <a:prstGeom prst="rect">
            <a:avLst/>
          </a:prstGeom>
        </p:spPr>
      </p:pic>
      <p:pic>
        <p:nvPicPr>
          <p:cNvPr id="5" name="Picture 4">
            <a:extLst>
              <a:ext uri="{FF2B5EF4-FFF2-40B4-BE49-F238E27FC236}">
                <a16:creationId xmlns:a16="http://schemas.microsoft.com/office/drawing/2014/main" id="{EF40DD48-1549-435D-8370-40A83F03AD24}"/>
              </a:ext>
            </a:extLst>
          </p:cNvPr>
          <p:cNvPicPr>
            <a:picLocks noChangeAspect="1"/>
          </p:cNvPicPr>
          <p:nvPr/>
        </p:nvPicPr>
        <p:blipFill>
          <a:blip r:embed="rId3"/>
          <a:stretch>
            <a:fillRect/>
          </a:stretch>
        </p:blipFill>
        <p:spPr>
          <a:xfrm>
            <a:off x="2820927" y="4253107"/>
            <a:ext cx="1228725" cy="1076325"/>
          </a:xfrm>
          <a:prstGeom prst="rect">
            <a:avLst/>
          </a:prstGeom>
        </p:spPr>
      </p:pic>
      <p:cxnSp>
        <p:nvCxnSpPr>
          <p:cNvPr id="7" name="Straight Connector 6">
            <a:extLst>
              <a:ext uri="{FF2B5EF4-FFF2-40B4-BE49-F238E27FC236}">
                <a16:creationId xmlns:a16="http://schemas.microsoft.com/office/drawing/2014/main" id="{797229C4-66E7-40F5-8AD6-896AB0E28D12}"/>
              </a:ext>
            </a:extLst>
          </p:cNvPr>
          <p:cNvCxnSpPr/>
          <p:nvPr/>
        </p:nvCxnSpPr>
        <p:spPr>
          <a:xfrm>
            <a:off x="6096000" y="0"/>
            <a:ext cx="0" cy="685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8C29F16-168E-4318-8F4B-CA84AA2DA459}"/>
              </a:ext>
            </a:extLst>
          </p:cNvPr>
          <p:cNvPicPr>
            <a:picLocks noChangeAspect="1"/>
          </p:cNvPicPr>
          <p:nvPr/>
        </p:nvPicPr>
        <p:blipFill>
          <a:blip r:embed="rId4"/>
          <a:stretch>
            <a:fillRect/>
          </a:stretch>
        </p:blipFill>
        <p:spPr>
          <a:xfrm>
            <a:off x="6746363" y="3608926"/>
            <a:ext cx="4752975" cy="2676525"/>
          </a:xfrm>
          <a:prstGeom prst="rect">
            <a:avLst/>
          </a:prstGeom>
        </p:spPr>
      </p:pic>
      <p:sp>
        <p:nvSpPr>
          <p:cNvPr id="9" name="Rectangle 8">
            <a:extLst>
              <a:ext uri="{FF2B5EF4-FFF2-40B4-BE49-F238E27FC236}">
                <a16:creationId xmlns:a16="http://schemas.microsoft.com/office/drawing/2014/main" id="{BEFF164E-D2DC-41B9-993F-05793BC52848}"/>
              </a:ext>
            </a:extLst>
          </p:cNvPr>
          <p:cNvSpPr/>
          <p:nvPr/>
        </p:nvSpPr>
        <p:spPr>
          <a:xfrm>
            <a:off x="6409188" y="2470451"/>
            <a:ext cx="5327009" cy="4100881"/>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CA" dirty="0"/>
              <a:t>Answer</a:t>
            </a:r>
          </a:p>
        </p:txBody>
      </p:sp>
      <p:sp>
        <p:nvSpPr>
          <p:cNvPr id="11" name="TextBox 10">
            <a:extLst>
              <a:ext uri="{FF2B5EF4-FFF2-40B4-BE49-F238E27FC236}">
                <a16:creationId xmlns:a16="http://schemas.microsoft.com/office/drawing/2014/main" id="{DE1CD1A2-D842-43DB-8CE5-06337E645AEF}"/>
              </a:ext>
            </a:extLst>
          </p:cNvPr>
          <p:cNvSpPr txBox="1"/>
          <p:nvPr/>
        </p:nvSpPr>
        <p:spPr>
          <a:xfrm>
            <a:off x="6409188" y="469783"/>
            <a:ext cx="4857227" cy="646331"/>
          </a:xfrm>
          <a:prstGeom prst="rect">
            <a:avLst/>
          </a:prstGeom>
          <a:noFill/>
        </p:spPr>
        <p:txBody>
          <a:bodyPr wrap="square" rtlCol="0">
            <a:spAutoFit/>
          </a:bodyPr>
          <a:lstStyle/>
          <a:p>
            <a:r>
              <a:rPr lang="en-CA" dirty="0"/>
              <a:t>Make a String that looks like “/”+ String + “\” for $number of loops</a:t>
            </a:r>
          </a:p>
        </p:txBody>
      </p:sp>
      <p:sp>
        <p:nvSpPr>
          <p:cNvPr id="10" name="Rectangle 9">
            <a:extLst>
              <a:ext uri="{FF2B5EF4-FFF2-40B4-BE49-F238E27FC236}">
                <a16:creationId xmlns:a16="http://schemas.microsoft.com/office/drawing/2014/main" id="{4CFB7C03-DF54-4215-8833-B3F7FC586FC9}"/>
              </a:ext>
            </a:extLst>
          </p:cNvPr>
          <p:cNvSpPr/>
          <p:nvPr/>
        </p:nvSpPr>
        <p:spPr>
          <a:xfrm>
            <a:off x="6409188" y="469783"/>
            <a:ext cx="5327009" cy="619573"/>
          </a:xfrm>
          <a:prstGeom prst="rect">
            <a:avLst/>
          </a:prstGeom>
          <a:gradFill flip="none" rotWithShape="1">
            <a:gsLst>
              <a:gs pos="0">
                <a:schemeClr val="accent4">
                  <a:lumMod val="75000"/>
                </a:schemeClr>
              </a:gs>
              <a:gs pos="56000">
                <a:schemeClr val="accent4">
                  <a:lumMod val="60000"/>
                  <a:lumOff val="40000"/>
                </a:schemeClr>
              </a:gs>
              <a:gs pos="100000">
                <a:schemeClr val="accent4">
                  <a:lumMod val="75000"/>
                </a:schemeClr>
              </a:gs>
            </a:gsLst>
            <a:lin ang="162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r>
              <a:rPr lang="en-CA" dirty="0"/>
              <a:t>Hint</a:t>
            </a:r>
          </a:p>
        </p:txBody>
      </p:sp>
      <p:sp>
        <p:nvSpPr>
          <p:cNvPr id="12" name="TextBox 11">
            <a:extLst>
              <a:ext uri="{FF2B5EF4-FFF2-40B4-BE49-F238E27FC236}">
                <a16:creationId xmlns:a16="http://schemas.microsoft.com/office/drawing/2014/main" id="{790D5A37-97EE-4399-93A9-8C96D4D8DC11}"/>
              </a:ext>
            </a:extLst>
          </p:cNvPr>
          <p:cNvSpPr txBox="1"/>
          <p:nvPr/>
        </p:nvSpPr>
        <p:spPr>
          <a:xfrm>
            <a:off x="6409188" y="1420128"/>
            <a:ext cx="4857227" cy="523220"/>
          </a:xfrm>
          <a:prstGeom prst="rect">
            <a:avLst/>
          </a:prstGeom>
          <a:noFill/>
        </p:spPr>
        <p:txBody>
          <a:bodyPr wrap="square" rtlCol="0">
            <a:spAutoFit/>
          </a:bodyPr>
          <a:lstStyle/>
          <a:p>
            <a:r>
              <a:rPr lang="en-CA" sz="1400" dirty="0"/>
              <a:t>There is a specified number of loops so you will likely use For Loops. One for the drawing and one for spacing. </a:t>
            </a:r>
          </a:p>
        </p:txBody>
      </p:sp>
      <p:sp>
        <p:nvSpPr>
          <p:cNvPr id="13" name="Rectangle 12">
            <a:extLst>
              <a:ext uri="{FF2B5EF4-FFF2-40B4-BE49-F238E27FC236}">
                <a16:creationId xmlns:a16="http://schemas.microsoft.com/office/drawing/2014/main" id="{44990897-8D59-49D0-86A6-F641EF8438E5}"/>
              </a:ext>
            </a:extLst>
          </p:cNvPr>
          <p:cNvSpPr/>
          <p:nvPr/>
        </p:nvSpPr>
        <p:spPr>
          <a:xfrm>
            <a:off x="6409188" y="1420128"/>
            <a:ext cx="5327009" cy="619573"/>
          </a:xfrm>
          <a:prstGeom prst="rect">
            <a:avLst/>
          </a:prstGeom>
          <a:gradFill flip="none" rotWithShape="1">
            <a:gsLst>
              <a:gs pos="0">
                <a:schemeClr val="accent4">
                  <a:lumMod val="75000"/>
                </a:schemeClr>
              </a:gs>
              <a:gs pos="56000">
                <a:schemeClr val="accent4">
                  <a:lumMod val="60000"/>
                  <a:lumOff val="40000"/>
                </a:schemeClr>
              </a:gs>
              <a:gs pos="100000">
                <a:schemeClr val="accent4">
                  <a:lumMod val="75000"/>
                </a:schemeClr>
              </a:gs>
            </a:gsLst>
            <a:lin ang="162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r>
              <a:rPr lang="en-CA" dirty="0"/>
              <a:t>Hint</a:t>
            </a:r>
          </a:p>
        </p:txBody>
      </p:sp>
    </p:spTree>
    <p:extLst>
      <p:ext uri="{BB962C8B-B14F-4D97-AF65-F5344CB8AC3E}">
        <p14:creationId xmlns:p14="http://schemas.microsoft.com/office/powerpoint/2010/main" val="374511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2F7E9E-E613-4335-BECE-CD50CEFE5FFE}"/>
              </a:ext>
            </a:extLst>
          </p:cNvPr>
          <p:cNvSpPr>
            <a:spLocks noGrp="1"/>
          </p:cNvSpPr>
          <p:nvPr>
            <p:ph type="title"/>
          </p:nvPr>
        </p:nvSpPr>
        <p:spPr>
          <a:xfrm>
            <a:off x="838200" y="365125"/>
            <a:ext cx="10515600" cy="1325563"/>
          </a:xfrm>
        </p:spPr>
        <p:txBody>
          <a:bodyPr/>
          <a:lstStyle/>
          <a:p>
            <a:r>
              <a:rPr lang="en-CA" dirty="0"/>
              <a:t>Introduction</a:t>
            </a:r>
          </a:p>
        </p:txBody>
      </p:sp>
      <p:sp>
        <p:nvSpPr>
          <p:cNvPr id="5" name="Content Placeholder 2">
            <a:extLst>
              <a:ext uri="{FF2B5EF4-FFF2-40B4-BE49-F238E27FC236}">
                <a16:creationId xmlns:a16="http://schemas.microsoft.com/office/drawing/2014/main" id="{C34F6FA3-FDAC-4CEA-AD4D-E8AE46005E8B}"/>
              </a:ext>
            </a:extLst>
          </p:cNvPr>
          <p:cNvSpPr>
            <a:spLocks noGrp="1"/>
          </p:cNvSpPr>
          <p:nvPr>
            <p:ph idx="1"/>
          </p:nvPr>
        </p:nvSpPr>
        <p:spPr>
          <a:xfrm>
            <a:off x="838200" y="1825625"/>
            <a:ext cx="10515600" cy="4351338"/>
          </a:xfrm>
        </p:spPr>
        <p:txBody>
          <a:bodyPr>
            <a:normAutofit/>
          </a:bodyPr>
          <a:lstStyle/>
          <a:p>
            <a:r>
              <a:rPr lang="en-CA" sz="2000" dirty="0"/>
              <a:t>Now that you have completed Lesson 2, you should have a basic understanding of how to use variables and if statements</a:t>
            </a:r>
          </a:p>
          <a:p>
            <a:r>
              <a:rPr lang="en-CA" sz="2000" dirty="0"/>
              <a:t>Loops are the key to doing a task more than once without repeating code</a:t>
            </a:r>
          </a:p>
          <a:p>
            <a:r>
              <a:rPr lang="en-CA" sz="2000" dirty="0"/>
              <a:t>Loops will be one of your most useful tools when it comes to building programs and will likely be referenced in future lessons</a:t>
            </a:r>
          </a:p>
          <a:p>
            <a:r>
              <a:rPr lang="en-CA" sz="2000" dirty="0"/>
              <a:t>In this lesson we will look at two types of loops. For loops and While loops.  </a:t>
            </a:r>
          </a:p>
          <a:p>
            <a:pPr marL="0" indent="0">
              <a:buNone/>
            </a:pPr>
            <a:endParaRPr lang="en-CA" sz="2000" dirty="0"/>
          </a:p>
        </p:txBody>
      </p:sp>
    </p:spTree>
    <p:extLst>
      <p:ext uri="{BB962C8B-B14F-4D97-AF65-F5344CB8AC3E}">
        <p14:creationId xmlns:p14="http://schemas.microsoft.com/office/powerpoint/2010/main" val="3010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EE55-3056-47F0-B020-6382001792D5}"/>
              </a:ext>
            </a:extLst>
          </p:cNvPr>
          <p:cNvSpPr>
            <a:spLocks noGrp="1"/>
          </p:cNvSpPr>
          <p:nvPr>
            <p:ph type="title"/>
          </p:nvPr>
        </p:nvSpPr>
        <p:spPr/>
        <p:txBody>
          <a:bodyPr/>
          <a:lstStyle/>
          <a:p>
            <a:r>
              <a:rPr lang="en-CA" dirty="0"/>
              <a:t>For Loops</a:t>
            </a:r>
          </a:p>
        </p:txBody>
      </p:sp>
      <p:sp>
        <p:nvSpPr>
          <p:cNvPr id="3" name="Content Placeholder 2">
            <a:extLst>
              <a:ext uri="{FF2B5EF4-FFF2-40B4-BE49-F238E27FC236}">
                <a16:creationId xmlns:a16="http://schemas.microsoft.com/office/drawing/2014/main" id="{DCFA7989-4909-4305-809E-B90524D41D93}"/>
              </a:ext>
            </a:extLst>
          </p:cNvPr>
          <p:cNvSpPr>
            <a:spLocks noGrp="1"/>
          </p:cNvSpPr>
          <p:nvPr>
            <p:ph idx="1"/>
          </p:nvPr>
        </p:nvSpPr>
        <p:spPr>
          <a:xfrm>
            <a:off x="838200" y="3639354"/>
            <a:ext cx="10515600" cy="1813490"/>
          </a:xfrm>
        </p:spPr>
        <p:txBody>
          <a:bodyPr>
            <a:normAutofit fontScale="92500" lnSpcReduction="20000"/>
          </a:bodyPr>
          <a:lstStyle/>
          <a:p>
            <a:pPr marL="0" indent="0">
              <a:buNone/>
            </a:pPr>
            <a:r>
              <a:rPr lang="en-CA" sz="1900" dirty="0"/>
              <a:t>Breakdown of the for loop construction: </a:t>
            </a:r>
          </a:p>
          <a:p>
            <a:pPr marL="0" indent="0">
              <a:buNone/>
            </a:pPr>
            <a:r>
              <a:rPr lang="en-CA" sz="1600" dirty="0"/>
              <a:t>	</a:t>
            </a:r>
            <a:r>
              <a:rPr lang="en-CA" sz="1600" dirty="0">
                <a:solidFill>
                  <a:srgbClr val="002060"/>
                </a:solidFill>
              </a:rPr>
              <a:t>for</a:t>
            </a:r>
            <a:r>
              <a:rPr lang="en-CA" sz="1600" dirty="0"/>
              <a:t> : This is the indicator that a for loop is being initiated</a:t>
            </a:r>
          </a:p>
          <a:p>
            <a:pPr marL="0" indent="0">
              <a:buNone/>
            </a:pPr>
            <a:r>
              <a:rPr lang="en-CA" sz="1600" dirty="0"/>
              <a:t>	</a:t>
            </a:r>
            <a:r>
              <a:rPr lang="en-CA" sz="1600" dirty="0">
                <a:solidFill>
                  <a:srgbClr val="990033"/>
                </a:solidFill>
              </a:rPr>
              <a:t>$i</a:t>
            </a:r>
            <a:r>
              <a:rPr lang="en-CA" sz="1600" dirty="0"/>
              <a:t> = 0 : This is the initialisation of an iterator</a:t>
            </a:r>
          </a:p>
          <a:p>
            <a:pPr marL="0" indent="0">
              <a:buNone/>
            </a:pPr>
            <a:r>
              <a:rPr lang="en-CA" sz="1600" dirty="0"/>
              <a:t>	</a:t>
            </a:r>
            <a:r>
              <a:rPr lang="en-CA" sz="1600" dirty="0">
                <a:solidFill>
                  <a:srgbClr val="990033"/>
                </a:solidFill>
              </a:rPr>
              <a:t>$i  </a:t>
            </a:r>
            <a:r>
              <a:rPr lang="en-CA" sz="1600" dirty="0">
                <a:solidFill>
                  <a:schemeClr val="bg2">
                    <a:lumMod val="50000"/>
                  </a:schemeClr>
                </a:solidFill>
              </a:rPr>
              <a:t>–</a:t>
            </a:r>
            <a:r>
              <a:rPr lang="en-CA" sz="1600" dirty="0" err="1">
                <a:solidFill>
                  <a:schemeClr val="bg2">
                    <a:lumMod val="50000"/>
                  </a:schemeClr>
                </a:solidFill>
              </a:rPr>
              <a:t>lt</a:t>
            </a:r>
            <a:r>
              <a:rPr lang="en-CA" sz="1600" dirty="0">
                <a:solidFill>
                  <a:schemeClr val="bg2">
                    <a:lumMod val="50000"/>
                  </a:schemeClr>
                </a:solidFill>
              </a:rPr>
              <a:t>  </a:t>
            </a:r>
            <a:r>
              <a:rPr lang="en-CA" sz="1600" dirty="0">
                <a:solidFill>
                  <a:srgbClr val="990033"/>
                </a:solidFill>
              </a:rPr>
              <a:t>$max </a:t>
            </a:r>
            <a:r>
              <a:rPr lang="en-CA" sz="1600" dirty="0"/>
              <a:t>: The condition to end the loop</a:t>
            </a:r>
          </a:p>
          <a:p>
            <a:pPr marL="0" indent="0">
              <a:buNone/>
            </a:pPr>
            <a:r>
              <a:rPr lang="en-CA" sz="1600" dirty="0"/>
              <a:t>	</a:t>
            </a:r>
            <a:r>
              <a:rPr lang="en-CA" sz="1600" dirty="0">
                <a:solidFill>
                  <a:srgbClr val="990033"/>
                </a:solidFill>
              </a:rPr>
              <a:t>$i</a:t>
            </a:r>
            <a:r>
              <a:rPr lang="en-CA" sz="1600" dirty="0">
                <a:solidFill>
                  <a:schemeClr val="bg2">
                    <a:lumMod val="50000"/>
                  </a:schemeClr>
                </a:solidFill>
              </a:rPr>
              <a:t>++ </a:t>
            </a:r>
            <a:r>
              <a:rPr lang="en-CA" sz="1600" dirty="0"/>
              <a:t>: When the code reaches the end of the loop it will do this operator.</a:t>
            </a:r>
          </a:p>
          <a:p>
            <a:pPr marL="0" indent="0">
              <a:buNone/>
            </a:pPr>
            <a:r>
              <a:rPr lang="en-CA" sz="1600" dirty="0"/>
              <a:t>	</a:t>
            </a:r>
            <a:r>
              <a:rPr lang="en-CA" sz="1600" dirty="0">
                <a:solidFill>
                  <a:schemeClr val="accent6">
                    <a:lumMod val="50000"/>
                  </a:schemeClr>
                </a:solidFill>
              </a:rPr>
              <a:t>#code </a:t>
            </a:r>
            <a:r>
              <a:rPr lang="en-CA" sz="1600" dirty="0"/>
              <a:t>: This is a comment indicating where the repeated task will go </a:t>
            </a:r>
            <a:endParaRPr lang="en-CA" sz="1600" dirty="0">
              <a:solidFill>
                <a:srgbClr val="FF0000"/>
              </a:solidFill>
            </a:endParaRPr>
          </a:p>
        </p:txBody>
      </p:sp>
      <p:pic>
        <p:nvPicPr>
          <p:cNvPr id="4" name="Picture 3">
            <a:extLst>
              <a:ext uri="{FF2B5EF4-FFF2-40B4-BE49-F238E27FC236}">
                <a16:creationId xmlns:a16="http://schemas.microsoft.com/office/drawing/2014/main" id="{28F6D58A-3869-4D1B-92AA-CF04390C687D}"/>
              </a:ext>
            </a:extLst>
          </p:cNvPr>
          <p:cNvPicPr>
            <a:picLocks noChangeAspect="1"/>
          </p:cNvPicPr>
          <p:nvPr/>
        </p:nvPicPr>
        <p:blipFill>
          <a:blip r:embed="rId2"/>
          <a:stretch>
            <a:fillRect/>
          </a:stretch>
        </p:blipFill>
        <p:spPr>
          <a:xfrm>
            <a:off x="4248150" y="2817005"/>
            <a:ext cx="3695700" cy="752475"/>
          </a:xfrm>
          <a:prstGeom prst="rect">
            <a:avLst/>
          </a:prstGeom>
          <a:ln w="28575">
            <a:solidFill>
              <a:schemeClr val="tx1"/>
            </a:solidFill>
          </a:ln>
        </p:spPr>
      </p:pic>
      <p:sp>
        <p:nvSpPr>
          <p:cNvPr id="5" name="Content Placeholder 2">
            <a:extLst>
              <a:ext uri="{FF2B5EF4-FFF2-40B4-BE49-F238E27FC236}">
                <a16:creationId xmlns:a16="http://schemas.microsoft.com/office/drawing/2014/main" id="{622212D8-3B2F-40DB-AC58-F9105C249C56}"/>
              </a:ext>
            </a:extLst>
          </p:cNvPr>
          <p:cNvSpPr txBox="1">
            <a:spLocks/>
          </p:cNvSpPr>
          <p:nvPr/>
        </p:nvSpPr>
        <p:spPr>
          <a:xfrm>
            <a:off x="838199" y="1858324"/>
            <a:ext cx="10515600" cy="1521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400" dirty="0"/>
              <a:t>For Loops are how we cycle through a task multiple times with an index. </a:t>
            </a:r>
          </a:p>
          <a:p>
            <a:pPr marL="0" indent="0">
              <a:buFont typeface="Arial" panose="020B0604020202020204" pitchFamily="34" charset="0"/>
              <a:buNone/>
            </a:pPr>
            <a:r>
              <a:rPr lang="en-CA" sz="1800" dirty="0"/>
              <a:t>The standard set up for a For Loop is:</a:t>
            </a:r>
          </a:p>
        </p:txBody>
      </p:sp>
      <p:sp>
        <p:nvSpPr>
          <p:cNvPr id="6" name="TextBox 5">
            <a:extLst>
              <a:ext uri="{FF2B5EF4-FFF2-40B4-BE49-F238E27FC236}">
                <a16:creationId xmlns:a16="http://schemas.microsoft.com/office/drawing/2014/main" id="{6D58BC52-6CFB-480B-9947-E45248C1DD4D}"/>
              </a:ext>
            </a:extLst>
          </p:cNvPr>
          <p:cNvSpPr txBox="1"/>
          <p:nvPr/>
        </p:nvSpPr>
        <p:spPr>
          <a:xfrm>
            <a:off x="8095376" y="2758319"/>
            <a:ext cx="2332139" cy="276999"/>
          </a:xfrm>
          <a:prstGeom prst="rect">
            <a:avLst/>
          </a:prstGeom>
          <a:noFill/>
        </p:spPr>
        <p:txBody>
          <a:bodyPr wrap="square" rtlCol="0">
            <a:spAutoFit/>
          </a:bodyPr>
          <a:lstStyle/>
          <a:p>
            <a:r>
              <a:rPr lang="en-CA" sz="1200" dirty="0">
                <a:solidFill>
                  <a:srgbClr val="FF0000"/>
                </a:solidFill>
              </a:rPr>
              <a:t>* $i++ is the same as $i = $i + 1</a:t>
            </a:r>
            <a:endParaRPr lang="en-CA" sz="1200" dirty="0"/>
          </a:p>
        </p:txBody>
      </p:sp>
      <p:sp>
        <p:nvSpPr>
          <p:cNvPr id="7" name="TextBox 6">
            <a:extLst>
              <a:ext uri="{FF2B5EF4-FFF2-40B4-BE49-F238E27FC236}">
                <a16:creationId xmlns:a16="http://schemas.microsoft.com/office/drawing/2014/main" id="{1D424CE0-FB51-48D8-8DD6-2445FB63F835}"/>
              </a:ext>
            </a:extLst>
          </p:cNvPr>
          <p:cNvSpPr txBox="1"/>
          <p:nvPr/>
        </p:nvSpPr>
        <p:spPr>
          <a:xfrm>
            <a:off x="8095376" y="3010053"/>
            <a:ext cx="3258423" cy="461665"/>
          </a:xfrm>
          <a:prstGeom prst="rect">
            <a:avLst/>
          </a:prstGeom>
          <a:noFill/>
        </p:spPr>
        <p:txBody>
          <a:bodyPr wrap="square" rtlCol="0">
            <a:spAutoFit/>
          </a:bodyPr>
          <a:lstStyle/>
          <a:p>
            <a:r>
              <a:rPr lang="en-CA" sz="1200" dirty="0">
                <a:solidFill>
                  <a:srgbClr val="FF0000"/>
                </a:solidFill>
              </a:rPr>
              <a:t>** The # symbol is for comments, notes left my programmers that aren’t run by the code </a:t>
            </a:r>
            <a:endParaRPr lang="en-CA" sz="1200" dirty="0"/>
          </a:p>
        </p:txBody>
      </p:sp>
    </p:spTree>
    <p:extLst>
      <p:ext uri="{BB962C8B-B14F-4D97-AF65-F5344CB8AC3E}">
        <p14:creationId xmlns:p14="http://schemas.microsoft.com/office/powerpoint/2010/main" val="273808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D20B-946D-44EB-9A38-D55B8FF8F80F}"/>
              </a:ext>
            </a:extLst>
          </p:cNvPr>
          <p:cNvSpPr>
            <a:spLocks noGrp="1"/>
          </p:cNvSpPr>
          <p:nvPr>
            <p:ph type="title"/>
          </p:nvPr>
        </p:nvSpPr>
        <p:spPr/>
        <p:txBody>
          <a:bodyPr/>
          <a:lstStyle/>
          <a:p>
            <a:r>
              <a:rPr lang="en-CA" dirty="0"/>
              <a:t>For Loop Example – Hello World</a:t>
            </a:r>
          </a:p>
        </p:txBody>
      </p:sp>
      <p:pic>
        <p:nvPicPr>
          <p:cNvPr id="4" name="Picture 3">
            <a:extLst>
              <a:ext uri="{FF2B5EF4-FFF2-40B4-BE49-F238E27FC236}">
                <a16:creationId xmlns:a16="http://schemas.microsoft.com/office/drawing/2014/main" id="{5FDF231F-ADCC-43DA-85D8-A3B12B85141C}"/>
              </a:ext>
            </a:extLst>
          </p:cNvPr>
          <p:cNvPicPr>
            <a:picLocks noChangeAspect="1"/>
          </p:cNvPicPr>
          <p:nvPr/>
        </p:nvPicPr>
        <p:blipFill>
          <a:blip r:embed="rId2"/>
          <a:stretch>
            <a:fillRect/>
          </a:stretch>
        </p:blipFill>
        <p:spPr>
          <a:xfrm>
            <a:off x="838200" y="4860055"/>
            <a:ext cx="4400550" cy="876300"/>
          </a:xfrm>
          <a:prstGeom prst="rect">
            <a:avLst/>
          </a:prstGeom>
        </p:spPr>
      </p:pic>
      <p:pic>
        <p:nvPicPr>
          <p:cNvPr id="5" name="Picture 4">
            <a:extLst>
              <a:ext uri="{FF2B5EF4-FFF2-40B4-BE49-F238E27FC236}">
                <a16:creationId xmlns:a16="http://schemas.microsoft.com/office/drawing/2014/main" id="{015B22C8-8136-4899-9553-06A9419F1B16}"/>
              </a:ext>
            </a:extLst>
          </p:cNvPr>
          <p:cNvPicPr>
            <a:picLocks noChangeAspect="1"/>
          </p:cNvPicPr>
          <p:nvPr/>
        </p:nvPicPr>
        <p:blipFill>
          <a:blip r:embed="rId3"/>
          <a:stretch>
            <a:fillRect/>
          </a:stretch>
        </p:blipFill>
        <p:spPr>
          <a:xfrm>
            <a:off x="7426693" y="4650504"/>
            <a:ext cx="2276475" cy="1295400"/>
          </a:xfrm>
          <a:prstGeom prst="rect">
            <a:avLst/>
          </a:prstGeom>
        </p:spPr>
      </p:pic>
      <p:sp>
        <p:nvSpPr>
          <p:cNvPr id="6" name="Arrow: Right 5">
            <a:extLst>
              <a:ext uri="{FF2B5EF4-FFF2-40B4-BE49-F238E27FC236}">
                <a16:creationId xmlns:a16="http://schemas.microsoft.com/office/drawing/2014/main" id="{B8B5CDEA-A69E-46C7-AD73-DAACD406C8A2}"/>
              </a:ext>
            </a:extLst>
          </p:cNvPr>
          <p:cNvSpPr/>
          <p:nvPr/>
        </p:nvSpPr>
        <p:spPr>
          <a:xfrm>
            <a:off x="5378741" y="5092674"/>
            <a:ext cx="1434518" cy="41106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Content Placeholder 2">
            <a:extLst>
              <a:ext uri="{FF2B5EF4-FFF2-40B4-BE49-F238E27FC236}">
                <a16:creationId xmlns:a16="http://schemas.microsoft.com/office/drawing/2014/main" id="{2F5B321C-FAF5-44C2-9DD1-C72871B50C35}"/>
              </a:ext>
            </a:extLst>
          </p:cNvPr>
          <p:cNvSpPr>
            <a:spLocks noGrp="1"/>
          </p:cNvSpPr>
          <p:nvPr>
            <p:ph idx="1"/>
          </p:nvPr>
        </p:nvSpPr>
        <p:spPr>
          <a:xfrm>
            <a:off x="838200" y="1678124"/>
            <a:ext cx="10515600" cy="2317741"/>
          </a:xfrm>
        </p:spPr>
        <p:txBody>
          <a:bodyPr>
            <a:normAutofit/>
          </a:bodyPr>
          <a:lstStyle/>
          <a:p>
            <a:pPr marL="0" indent="0">
              <a:buNone/>
            </a:pPr>
            <a:r>
              <a:rPr lang="en-CA" sz="1800" dirty="0"/>
              <a:t>We will now use the For Loop to construct a Hello World Printing Program</a:t>
            </a:r>
          </a:p>
          <a:p>
            <a:pPr marL="0" indent="0">
              <a:buNone/>
            </a:pPr>
            <a:endParaRPr lang="en-CA" sz="1800" dirty="0"/>
          </a:p>
          <a:p>
            <a:pPr marL="0" indent="0">
              <a:buNone/>
            </a:pPr>
            <a:r>
              <a:rPr lang="en-CA" sz="1800" dirty="0"/>
              <a:t>In this example we will print “Hello World” followed by the number that the iterator is currently on</a:t>
            </a:r>
          </a:p>
          <a:p>
            <a:pPr marL="0" indent="0">
              <a:buNone/>
            </a:pPr>
            <a:endParaRPr lang="en-CA" sz="1800" dirty="0"/>
          </a:p>
          <a:p>
            <a:pPr marL="0" indent="0">
              <a:buNone/>
            </a:pPr>
            <a:r>
              <a:rPr lang="en-CA" sz="1800" dirty="0"/>
              <a:t>Please copy the code below and see if you get the same result as myself</a:t>
            </a:r>
          </a:p>
        </p:txBody>
      </p:sp>
      <p:sp>
        <p:nvSpPr>
          <p:cNvPr id="8" name="Rectangle 7">
            <a:extLst>
              <a:ext uri="{FF2B5EF4-FFF2-40B4-BE49-F238E27FC236}">
                <a16:creationId xmlns:a16="http://schemas.microsoft.com/office/drawing/2014/main" id="{E8A4D023-A8AA-4E95-8165-D6675B66ECEB}"/>
              </a:ext>
            </a:extLst>
          </p:cNvPr>
          <p:cNvSpPr/>
          <p:nvPr/>
        </p:nvSpPr>
        <p:spPr>
          <a:xfrm>
            <a:off x="420847" y="4175134"/>
            <a:ext cx="11350305" cy="231774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7598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F95CC-66FD-4F8B-89B7-F202EF3951B4}"/>
              </a:ext>
            </a:extLst>
          </p:cNvPr>
          <p:cNvPicPr>
            <a:picLocks noChangeAspect="1"/>
          </p:cNvPicPr>
          <p:nvPr/>
        </p:nvPicPr>
        <p:blipFill>
          <a:blip r:embed="rId2"/>
          <a:stretch>
            <a:fillRect/>
          </a:stretch>
        </p:blipFill>
        <p:spPr>
          <a:xfrm>
            <a:off x="3120725" y="1321573"/>
            <a:ext cx="5749213" cy="1144865"/>
          </a:xfrm>
          <a:prstGeom prst="rect">
            <a:avLst/>
          </a:prstGeom>
          <a:ln w="28575">
            <a:solidFill>
              <a:schemeClr val="tx1"/>
            </a:solidFill>
          </a:ln>
        </p:spPr>
      </p:pic>
      <p:sp>
        <p:nvSpPr>
          <p:cNvPr id="2" name="Title 1">
            <a:extLst>
              <a:ext uri="{FF2B5EF4-FFF2-40B4-BE49-F238E27FC236}">
                <a16:creationId xmlns:a16="http://schemas.microsoft.com/office/drawing/2014/main" id="{60CB46EB-89AF-4B8B-95A4-6C0215F07E3B}"/>
              </a:ext>
            </a:extLst>
          </p:cNvPr>
          <p:cNvSpPr>
            <a:spLocks noGrp="1"/>
          </p:cNvSpPr>
          <p:nvPr>
            <p:ph type="title"/>
          </p:nvPr>
        </p:nvSpPr>
        <p:spPr>
          <a:xfrm>
            <a:off x="838200" y="184427"/>
            <a:ext cx="10515600" cy="1325563"/>
          </a:xfrm>
        </p:spPr>
        <p:txBody>
          <a:bodyPr/>
          <a:lstStyle/>
          <a:p>
            <a:r>
              <a:rPr lang="en-CA" dirty="0"/>
              <a:t>Your First For Loop</a:t>
            </a:r>
          </a:p>
        </p:txBody>
      </p:sp>
      <p:sp>
        <p:nvSpPr>
          <p:cNvPr id="5" name="Content Placeholder 2">
            <a:extLst>
              <a:ext uri="{FF2B5EF4-FFF2-40B4-BE49-F238E27FC236}">
                <a16:creationId xmlns:a16="http://schemas.microsoft.com/office/drawing/2014/main" id="{8A5D5D06-01A6-4849-936B-F611914A4D19}"/>
              </a:ext>
            </a:extLst>
          </p:cNvPr>
          <p:cNvSpPr>
            <a:spLocks noGrp="1"/>
          </p:cNvSpPr>
          <p:nvPr>
            <p:ph idx="1"/>
          </p:nvPr>
        </p:nvSpPr>
        <p:spPr>
          <a:xfrm>
            <a:off x="838200" y="2654492"/>
            <a:ext cx="10515600" cy="3718989"/>
          </a:xfrm>
        </p:spPr>
        <p:txBody>
          <a:bodyPr>
            <a:normAutofit lnSpcReduction="10000"/>
          </a:bodyPr>
          <a:lstStyle/>
          <a:p>
            <a:pPr marL="0" indent="0">
              <a:buNone/>
            </a:pPr>
            <a:r>
              <a:rPr lang="en-CA" sz="1400" dirty="0"/>
              <a:t>In this example you can see how the loop iterates. We will highlight the steps the program goes through to accomplish this code. </a:t>
            </a:r>
          </a:p>
          <a:p>
            <a:pPr marL="0" indent="0">
              <a:buNone/>
            </a:pPr>
            <a:endParaRPr lang="en-CA" sz="1400" dirty="0"/>
          </a:p>
          <a:p>
            <a:pPr marL="0" indent="0">
              <a:buNone/>
            </a:pPr>
            <a:r>
              <a:rPr lang="en-CA" sz="1400" dirty="0"/>
              <a:t>	Step 1: Initialise the iterator (</a:t>
            </a:r>
            <a:r>
              <a:rPr lang="en-CA" sz="1400" dirty="0">
                <a:solidFill>
                  <a:srgbClr val="990033"/>
                </a:solidFill>
              </a:rPr>
              <a:t>$i </a:t>
            </a:r>
            <a:r>
              <a:rPr lang="en-CA" sz="1400" dirty="0"/>
              <a:t>= </a:t>
            </a:r>
            <a:r>
              <a:rPr lang="en-CA" sz="1400" dirty="0">
                <a:solidFill>
                  <a:srgbClr val="7030A0"/>
                </a:solidFill>
              </a:rPr>
              <a:t>0</a:t>
            </a:r>
            <a:r>
              <a:rPr lang="en-CA" sz="1400" dirty="0"/>
              <a:t>) </a:t>
            </a:r>
          </a:p>
          <a:p>
            <a:pPr marL="0" indent="0">
              <a:buNone/>
            </a:pPr>
            <a:r>
              <a:rPr lang="en-CA" sz="1400" dirty="0"/>
              <a:t>	Step 2: Check to see if the </a:t>
            </a:r>
            <a:r>
              <a:rPr lang="en-CA" sz="1400" dirty="0">
                <a:solidFill>
                  <a:srgbClr val="FF0000"/>
                </a:solidFill>
              </a:rPr>
              <a:t>condition</a:t>
            </a:r>
            <a:r>
              <a:rPr lang="en-CA" sz="1400" dirty="0"/>
              <a:t> is met (</a:t>
            </a:r>
            <a:r>
              <a:rPr lang="en-CA" sz="1400" dirty="0">
                <a:solidFill>
                  <a:srgbClr val="990033"/>
                </a:solidFill>
              </a:rPr>
              <a:t>$i  </a:t>
            </a:r>
            <a:r>
              <a:rPr lang="en-CA" sz="1400" dirty="0">
                <a:solidFill>
                  <a:schemeClr val="bg2">
                    <a:lumMod val="50000"/>
                  </a:schemeClr>
                </a:solidFill>
              </a:rPr>
              <a:t>–</a:t>
            </a:r>
            <a:r>
              <a:rPr lang="en-CA" sz="1400" dirty="0" err="1">
                <a:solidFill>
                  <a:schemeClr val="bg2">
                    <a:lumMod val="50000"/>
                  </a:schemeClr>
                </a:solidFill>
              </a:rPr>
              <a:t>lt</a:t>
            </a:r>
            <a:r>
              <a:rPr lang="en-CA" sz="1400" dirty="0">
                <a:solidFill>
                  <a:schemeClr val="bg2">
                    <a:lumMod val="50000"/>
                  </a:schemeClr>
                </a:solidFill>
              </a:rPr>
              <a:t>  </a:t>
            </a:r>
            <a:r>
              <a:rPr lang="en-CA" sz="1400" dirty="0">
                <a:solidFill>
                  <a:srgbClr val="990033"/>
                </a:solidFill>
              </a:rPr>
              <a:t>$max</a:t>
            </a:r>
            <a:r>
              <a:rPr lang="en-CA" sz="1400" dirty="0"/>
              <a:t>) -&gt; (</a:t>
            </a:r>
            <a:r>
              <a:rPr lang="en-CA" sz="1400" dirty="0">
                <a:solidFill>
                  <a:srgbClr val="990033"/>
                </a:solidFill>
              </a:rPr>
              <a:t>0</a:t>
            </a:r>
            <a:r>
              <a:rPr lang="en-CA" sz="1400" dirty="0"/>
              <a:t> &lt; </a:t>
            </a:r>
            <a:r>
              <a:rPr lang="en-CA" sz="1400" dirty="0">
                <a:solidFill>
                  <a:srgbClr val="990033"/>
                </a:solidFill>
              </a:rPr>
              <a:t>5</a:t>
            </a:r>
            <a:r>
              <a:rPr lang="en-CA" sz="1400" dirty="0"/>
              <a:t>) -&gt; All good. </a:t>
            </a:r>
          </a:p>
          <a:p>
            <a:pPr marL="0" indent="0">
              <a:buNone/>
            </a:pPr>
            <a:r>
              <a:rPr lang="en-CA" sz="1400" dirty="0"/>
              <a:t>	Step 3: Execute Code (</a:t>
            </a:r>
            <a:r>
              <a:rPr lang="en-CA" sz="1400" dirty="0">
                <a:solidFill>
                  <a:srgbClr val="292FFF"/>
                </a:solidFill>
              </a:rPr>
              <a:t>Write-Host</a:t>
            </a:r>
            <a:r>
              <a:rPr lang="en-CA" sz="1400" dirty="0"/>
              <a:t> (</a:t>
            </a:r>
            <a:r>
              <a:rPr lang="en-CA" sz="1400" dirty="0">
                <a:solidFill>
                  <a:srgbClr val="990033"/>
                </a:solidFill>
              </a:rPr>
              <a:t>“Hello World ” </a:t>
            </a:r>
            <a:r>
              <a:rPr lang="en-CA" sz="1400" dirty="0"/>
              <a:t>+ </a:t>
            </a:r>
            <a:r>
              <a:rPr lang="en-CA" sz="1400" dirty="0">
                <a:solidFill>
                  <a:srgbClr val="990033"/>
                </a:solidFill>
              </a:rPr>
              <a:t>$i</a:t>
            </a:r>
            <a:r>
              <a:rPr lang="en-CA" sz="1400" dirty="0"/>
              <a:t>)) -&gt; (</a:t>
            </a:r>
            <a:r>
              <a:rPr lang="en-CA" sz="1400" dirty="0">
                <a:solidFill>
                  <a:srgbClr val="292FFF"/>
                </a:solidFill>
              </a:rPr>
              <a:t>Write-Host</a:t>
            </a:r>
            <a:r>
              <a:rPr lang="en-CA" sz="1400" dirty="0">
                <a:solidFill>
                  <a:srgbClr val="990033"/>
                </a:solidFill>
              </a:rPr>
              <a:t>(“Hello World ”</a:t>
            </a:r>
            <a:r>
              <a:rPr lang="en-CA" sz="1400" dirty="0"/>
              <a:t>+ </a:t>
            </a:r>
            <a:r>
              <a:rPr lang="en-CA" sz="1400" dirty="0">
                <a:solidFill>
                  <a:srgbClr val="990033"/>
                </a:solidFill>
              </a:rPr>
              <a:t>0</a:t>
            </a:r>
            <a:r>
              <a:rPr lang="en-CA" sz="1400" dirty="0"/>
              <a:t>)) -&gt; Print: </a:t>
            </a:r>
            <a:r>
              <a:rPr lang="en-CA" sz="1400" dirty="0">
                <a:solidFill>
                  <a:schemeClr val="accent2">
                    <a:lumMod val="75000"/>
                  </a:schemeClr>
                </a:solidFill>
              </a:rPr>
              <a:t>Hello World 0</a:t>
            </a:r>
          </a:p>
          <a:p>
            <a:pPr marL="0" indent="0">
              <a:buNone/>
            </a:pPr>
            <a:r>
              <a:rPr lang="en-CA" sz="1400" dirty="0"/>
              <a:t>	Step 4: Execute </a:t>
            </a:r>
            <a:r>
              <a:rPr lang="en-CA" sz="1400" dirty="0">
                <a:solidFill>
                  <a:schemeClr val="accent4">
                    <a:lumMod val="75000"/>
                  </a:schemeClr>
                </a:solidFill>
              </a:rPr>
              <a:t>Iteration code </a:t>
            </a:r>
            <a:r>
              <a:rPr lang="en-CA" sz="1400" dirty="0"/>
              <a:t>(</a:t>
            </a:r>
            <a:r>
              <a:rPr lang="en-CA" sz="1400" dirty="0">
                <a:solidFill>
                  <a:srgbClr val="990033"/>
                </a:solidFill>
              </a:rPr>
              <a:t>$i</a:t>
            </a:r>
            <a:r>
              <a:rPr lang="en-CA" sz="1400" dirty="0">
                <a:solidFill>
                  <a:schemeClr val="bg2">
                    <a:lumMod val="50000"/>
                  </a:schemeClr>
                </a:solidFill>
              </a:rPr>
              <a:t>++</a:t>
            </a:r>
            <a:r>
              <a:rPr lang="en-CA" sz="1400" dirty="0"/>
              <a:t>)</a:t>
            </a:r>
            <a:r>
              <a:rPr lang="en-CA" sz="1400" dirty="0">
                <a:solidFill>
                  <a:schemeClr val="bg2">
                    <a:lumMod val="50000"/>
                  </a:schemeClr>
                </a:solidFill>
              </a:rPr>
              <a:t> </a:t>
            </a:r>
            <a:r>
              <a:rPr lang="en-CA" sz="1400" dirty="0"/>
              <a:t>-&gt; (</a:t>
            </a:r>
            <a:r>
              <a:rPr lang="en-CA" sz="1400" dirty="0">
                <a:solidFill>
                  <a:srgbClr val="990033"/>
                </a:solidFill>
              </a:rPr>
              <a:t>$i</a:t>
            </a:r>
            <a:r>
              <a:rPr lang="en-CA" sz="1400" dirty="0">
                <a:solidFill>
                  <a:schemeClr val="bg2">
                    <a:lumMod val="50000"/>
                  </a:schemeClr>
                </a:solidFill>
              </a:rPr>
              <a:t> = 1</a:t>
            </a:r>
            <a:r>
              <a:rPr lang="en-CA" sz="1400" dirty="0"/>
              <a:t>)</a:t>
            </a:r>
          </a:p>
          <a:p>
            <a:pPr marL="0" indent="0">
              <a:buNone/>
            </a:pPr>
            <a:r>
              <a:rPr lang="en-CA" sz="1400" dirty="0"/>
              <a:t>	…</a:t>
            </a:r>
          </a:p>
          <a:p>
            <a:pPr marL="0" indent="0">
              <a:buNone/>
            </a:pPr>
            <a:r>
              <a:rPr lang="en-CA" sz="1400" dirty="0"/>
              <a:t>	Execute Steps 2-4 with the new </a:t>
            </a:r>
            <a:r>
              <a:rPr lang="en-CA" sz="1400" dirty="0">
                <a:solidFill>
                  <a:srgbClr val="990033"/>
                </a:solidFill>
              </a:rPr>
              <a:t>$i</a:t>
            </a:r>
            <a:r>
              <a:rPr lang="en-CA" sz="1400" dirty="0"/>
              <a:t> value until the </a:t>
            </a:r>
            <a:r>
              <a:rPr lang="en-CA" sz="1400" dirty="0">
                <a:solidFill>
                  <a:srgbClr val="FF0000"/>
                </a:solidFill>
              </a:rPr>
              <a:t>condition</a:t>
            </a:r>
            <a:r>
              <a:rPr lang="en-CA" sz="1400" dirty="0"/>
              <a:t> is no longer met</a:t>
            </a:r>
          </a:p>
          <a:p>
            <a:pPr marL="0" indent="0">
              <a:buNone/>
            </a:pPr>
            <a:r>
              <a:rPr lang="en-CA" sz="1400" dirty="0"/>
              <a:t>	… </a:t>
            </a:r>
          </a:p>
          <a:p>
            <a:pPr marL="0" indent="0">
              <a:buNone/>
            </a:pPr>
            <a:r>
              <a:rPr lang="en-CA" sz="1400" dirty="0"/>
              <a:t>	Step n: Continue down the script</a:t>
            </a:r>
          </a:p>
          <a:p>
            <a:pPr marL="0" indent="0">
              <a:buNone/>
            </a:pPr>
            <a:endParaRPr lang="en-CA" sz="1400" dirty="0"/>
          </a:p>
          <a:p>
            <a:pPr marL="0" indent="0">
              <a:buNone/>
            </a:pPr>
            <a:r>
              <a:rPr lang="en-CA" sz="1200" dirty="0">
                <a:solidFill>
                  <a:srgbClr val="FF0000"/>
                </a:solidFill>
              </a:rPr>
              <a:t>*It is standard to start with </a:t>
            </a:r>
            <a:r>
              <a:rPr lang="en-CA" sz="1200" dirty="0">
                <a:solidFill>
                  <a:srgbClr val="990033"/>
                </a:solidFill>
              </a:rPr>
              <a:t>$i </a:t>
            </a:r>
            <a:r>
              <a:rPr lang="en-CA" sz="1200" dirty="0"/>
              <a:t>= </a:t>
            </a:r>
            <a:r>
              <a:rPr lang="en-CA" sz="1200" dirty="0">
                <a:solidFill>
                  <a:srgbClr val="7030A0"/>
                </a:solidFill>
              </a:rPr>
              <a:t>0 </a:t>
            </a:r>
            <a:r>
              <a:rPr lang="en-CA" sz="1200" dirty="0">
                <a:solidFill>
                  <a:srgbClr val="FF0000"/>
                </a:solidFill>
              </a:rPr>
              <a:t>because in programming many references use the index 0 as the first value</a:t>
            </a:r>
          </a:p>
        </p:txBody>
      </p:sp>
      <p:sp>
        <p:nvSpPr>
          <p:cNvPr id="6" name="Rectangle 5">
            <a:extLst>
              <a:ext uri="{FF2B5EF4-FFF2-40B4-BE49-F238E27FC236}">
                <a16:creationId xmlns:a16="http://schemas.microsoft.com/office/drawing/2014/main" id="{E84B2126-5172-4056-85F3-7C6ED81416F4}"/>
              </a:ext>
            </a:extLst>
          </p:cNvPr>
          <p:cNvSpPr/>
          <p:nvPr/>
        </p:nvSpPr>
        <p:spPr>
          <a:xfrm>
            <a:off x="4978181" y="1568742"/>
            <a:ext cx="1590399" cy="2829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EC5920A2-455A-44AB-A738-53798484CD22}"/>
              </a:ext>
            </a:extLst>
          </p:cNvPr>
          <p:cNvSpPr/>
          <p:nvPr/>
        </p:nvSpPr>
        <p:spPr>
          <a:xfrm>
            <a:off x="4236441" y="1568742"/>
            <a:ext cx="595618" cy="282929"/>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9F76DB97-023A-4442-B78D-80BB04EF8863}"/>
              </a:ext>
            </a:extLst>
          </p:cNvPr>
          <p:cNvSpPr/>
          <p:nvPr/>
        </p:nvSpPr>
        <p:spPr>
          <a:xfrm>
            <a:off x="6783213" y="1559961"/>
            <a:ext cx="595618" cy="282929"/>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1461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F96A-3337-4E33-9DB7-FE22ECED90D7}"/>
              </a:ext>
            </a:extLst>
          </p:cNvPr>
          <p:cNvSpPr>
            <a:spLocks noGrp="1"/>
          </p:cNvSpPr>
          <p:nvPr>
            <p:ph type="title"/>
          </p:nvPr>
        </p:nvSpPr>
        <p:spPr/>
        <p:txBody>
          <a:bodyPr/>
          <a:lstStyle/>
          <a:p>
            <a:r>
              <a:rPr lang="en-CA" dirty="0"/>
              <a:t>Reminders</a:t>
            </a:r>
          </a:p>
        </p:txBody>
      </p:sp>
      <p:sp>
        <p:nvSpPr>
          <p:cNvPr id="3" name="Content Placeholder 2">
            <a:extLst>
              <a:ext uri="{FF2B5EF4-FFF2-40B4-BE49-F238E27FC236}">
                <a16:creationId xmlns:a16="http://schemas.microsoft.com/office/drawing/2014/main" id="{B9FBEB7C-153D-4953-A6BE-909FB33CB204}"/>
              </a:ext>
            </a:extLst>
          </p:cNvPr>
          <p:cNvSpPr>
            <a:spLocks noGrp="1"/>
          </p:cNvSpPr>
          <p:nvPr>
            <p:ph idx="1"/>
          </p:nvPr>
        </p:nvSpPr>
        <p:spPr/>
        <p:txBody>
          <a:bodyPr/>
          <a:lstStyle/>
          <a:p>
            <a:pPr marL="0" indent="0">
              <a:buNone/>
            </a:pPr>
            <a:r>
              <a:rPr lang="en-CA" dirty="0"/>
              <a:t>When {} brackets are used to separate code, remember that variables initialised in within them cannot be referenced outside. Go to Lesson 2 to revisit the concept of Scope</a:t>
            </a:r>
          </a:p>
          <a:p>
            <a:pPr marL="0" indent="0">
              <a:buNone/>
            </a:pPr>
            <a:endParaRPr lang="en-CA" dirty="0"/>
          </a:p>
          <a:p>
            <a:pPr marL="0" indent="0">
              <a:buNone/>
            </a:pPr>
            <a:r>
              <a:rPr lang="en-CA" dirty="0">
                <a:solidFill>
                  <a:srgbClr val="FF0000"/>
                </a:solidFill>
              </a:rPr>
              <a:t>Loops have the potential to go infinite</a:t>
            </a:r>
            <a:r>
              <a:rPr lang="en-CA" dirty="0"/>
              <a:t>, make sure that the variables for your loops end. Most compilers can catch infinite loops, but always be careful just in case they can’t. </a:t>
            </a:r>
          </a:p>
        </p:txBody>
      </p:sp>
    </p:spTree>
    <p:extLst>
      <p:ext uri="{BB962C8B-B14F-4D97-AF65-F5344CB8AC3E}">
        <p14:creationId xmlns:p14="http://schemas.microsoft.com/office/powerpoint/2010/main" val="68740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E86A-6A19-4D12-A74D-812939A84074}"/>
              </a:ext>
            </a:extLst>
          </p:cNvPr>
          <p:cNvSpPr>
            <a:spLocks noGrp="1"/>
          </p:cNvSpPr>
          <p:nvPr>
            <p:ph type="title"/>
          </p:nvPr>
        </p:nvSpPr>
        <p:spPr/>
        <p:txBody>
          <a:bodyPr/>
          <a:lstStyle/>
          <a:p>
            <a:r>
              <a:rPr lang="en-CA" dirty="0"/>
              <a:t>For Loop Exercise</a:t>
            </a:r>
          </a:p>
        </p:txBody>
      </p:sp>
      <p:sp>
        <p:nvSpPr>
          <p:cNvPr id="4" name="Content Placeholder 2">
            <a:extLst>
              <a:ext uri="{FF2B5EF4-FFF2-40B4-BE49-F238E27FC236}">
                <a16:creationId xmlns:a16="http://schemas.microsoft.com/office/drawing/2014/main" id="{D4C6DD7A-2E18-47E3-82D1-2F366EB7CA1E}"/>
              </a:ext>
            </a:extLst>
          </p:cNvPr>
          <p:cNvSpPr>
            <a:spLocks noGrp="1"/>
          </p:cNvSpPr>
          <p:nvPr>
            <p:ph idx="1"/>
          </p:nvPr>
        </p:nvSpPr>
        <p:spPr>
          <a:xfrm>
            <a:off x="838200" y="1611349"/>
            <a:ext cx="10515600" cy="2331474"/>
          </a:xfrm>
        </p:spPr>
        <p:txBody>
          <a:bodyPr/>
          <a:lstStyle/>
          <a:p>
            <a:pPr marL="0" indent="0">
              <a:buNone/>
            </a:pPr>
            <a:r>
              <a:rPr lang="en-CA" dirty="0"/>
              <a:t>Make a script that counts from 0 to 10 but only the even numbers</a:t>
            </a:r>
          </a:p>
          <a:p>
            <a:pPr marL="0" indent="0">
              <a:buNone/>
            </a:pPr>
            <a:r>
              <a:rPr lang="en-CA" sz="1800" dirty="0"/>
              <a:t>Restrictions: </a:t>
            </a:r>
          </a:p>
          <a:p>
            <a:pPr>
              <a:buFontTx/>
              <a:buChar char="-"/>
            </a:pPr>
            <a:r>
              <a:rPr lang="en-CA" sz="1600" dirty="0">
                <a:solidFill>
                  <a:srgbClr val="FF0000"/>
                </a:solidFill>
              </a:rPr>
              <a:t>You can only write code in the For Loop</a:t>
            </a:r>
          </a:p>
        </p:txBody>
      </p:sp>
      <p:pic>
        <p:nvPicPr>
          <p:cNvPr id="5" name="Picture 4">
            <a:extLst>
              <a:ext uri="{FF2B5EF4-FFF2-40B4-BE49-F238E27FC236}">
                <a16:creationId xmlns:a16="http://schemas.microsoft.com/office/drawing/2014/main" id="{AE276337-1407-4F14-BD49-D85EA7E1DDFA}"/>
              </a:ext>
            </a:extLst>
          </p:cNvPr>
          <p:cNvPicPr>
            <a:picLocks noChangeAspect="1"/>
          </p:cNvPicPr>
          <p:nvPr/>
        </p:nvPicPr>
        <p:blipFill>
          <a:blip r:embed="rId2"/>
          <a:stretch>
            <a:fillRect/>
          </a:stretch>
        </p:blipFill>
        <p:spPr>
          <a:xfrm>
            <a:off x="741115" y="3940726"/>
            <a:ext cx="3562350" cy="1047750"/>
          </a:xfrm>
          <a:prstGeom prst="rect">
            <a:avLst/>
          </a:prstGeom>
        </p:spPr>
      </p:pic>
      <p:sp>
        <p:nvSpPr>
          <p:cNvPr id="6" name="Rectangle 5">
            <a:extLst>
              <a:ext uri="{FF2B5EF4-FFF2-40B4-BE49-F238E27FC236}">
                <a16:creationId xmlns:a16="http://schemas.microsoft.com/office/drawing/2014/main" id="{BE5E9DE9-1462-4B46-B281-DDA77BB8AE0C}"/>
              </a:ext>
            </a:extLst>
          </p:cNvPr>
          <p:cNvSpPr/>
          <p:nvPr/>
        </p:nvSpPr>
        <p:spPr>
          <a:xfrm>
            <a:off x="627248" y="3774882"/>
            <a:ext cx="4375929" cy="1379438"/>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CA" dirty="0"/>
              <a:t>Answer</a:t>
            </a:r>
          </a:p>
        </p:txBody>
      </p:sp>
      <p:sp>
        <p:nvSpPr>
          <p:cNvPr id="7" name="Rectangle 6">
            <a:extLst>
              <a:ext uri="{FF2B5EF4-FFF2-40B4-BE49-F238E27FC236}">
                <a16:creationId xmlns:a16="http://schemas.microsoft.com/office/drawing/2014/main" id="{1EBFE7CF-4CCD-473F-B7E3-7ED681DDDB10}"/>
              </a:ext>
            </a:extLst>
          </p:cNvPr>
          <p:cNvSpPr/>
          <p:nvPr/>
        </p:nvSpPr>
        <p:spPr>
          <a:xfrm>
            <a:off x="6585985" y="3774882"/>
            <a:ext cx="4375929" cy="1379437"/>
          </a:xfrm>
          <a:prstGeom prst="rect">
            <a:avLst/>
          </a:prstGeom>
          <a:solidFill>
            <a:schemeClr val="bg2"/>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CA" dirty="0"/>
              <a:t>Drag Answer Box Here to see Answer</a:t>
            </a:r>
          </a:p>
        </p:txBody>
      </p:sp>
      <p:cxnSp>
        <p:nvCxnSpPr>
          <p:cNvPr id="8" name="Straight Arrow Connector 7">
            <a:extLst>
              <a:ext uri="{FF2B5EF4-FFF2-40B4-BE49-F238E27FC236}">
                <a16:creationId xmlns:a16="http://schemas.microsoft.com/office/drawing/2014/main" id="{EF5B6815-6668-4FD8-8611-839ED84D6C7E}"/>
              </a:ext>
            </a:extLst>
          </p:cNvPr>
          <p:cNvCxnSpPr>
            <a:cxnSpLocks/>
          </p:cNvCxnSpPr>
          <p:nvPr/>
        </p:nvCxnSpPr>
        <p:spPr>
          <a:xfrm>
            <a:off x="5242720" y="4449255"/>
            <a:ext cx="11269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27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84F976C-E0CC-46E6-9AC6-A8DA86392B63}"/>
              </a:ext>
            </a:extLst>
          </p:cNvPr>
          <p:cNvSpPr>
            <a:spLocks noGrp="1"/>
          </p:cNvSpPr>
          <p:nvPr>
            <p:ph type="title"/>
          </p:nvPr>
        </p:nvSpPr>
        <p:spPr>
          <a:xfrm>
            <a:off x="838200" y="365125"/>
            <a:ext cx="10515600" cy="1325563"/>
          </a:xfrm>
        </p:spPr>
        <p:txBody>
          <a:bodyPr/>
          <a:lstStyle/>
          <a:p>
            <a:r>
              <a:rPr lang="en-CA" dirty="0"/>
              <a:t>While Loops</a:t>
            </a:r>
          </a:p>
        </p:txBody>
      </p:sp>
      <p:sp>
        <p:nvSpPr>
          <p:cNvPr id="17" name="Content Placeholder 2">
            <a:extLst>
              <a:ext uri="{FF2B5EF4-FFF2-40B4-BE49-F238E27FC236}">
                <a16:creationId xmlns:a16="http://schemas.microsoft.com/office/drawing/2014/main" id="{7BE93772-BE73-46A5-A66A-CC55FE7351D1}"/>
              </a:ext>
            </a:extLst>
          </p:cNvPr>
          <p:cNvSpPr>
            <a:spLocks noGrp="1"/>
          </p:cNvSpPr>
          <p:nvPr>
            <p:ph idx="1"/>
          </p:nvPr>
        </p:nvSpPr>
        <p:spPr>
          <a:xfrm>
            <a:off x="838199" y="3808951"/>
            <a:ext cx="10515600" cy="2533260"/>
          </a:xfrm>
        </p:spPr>
        <p:txBody>
          <a:bodyPr>
            <a:normAutofit/>
          </a:bodyPr>
          <a:lstStyle/>
          <a:p>
            <a:pPr marL="0" indent="0">
              <a:buNone/>
            </a:pPr>
            <a:r>
              <a:rPr lang="en-CA" sz="1900" dirty="0"/>
              <a:t>Breakdown of the while loop construction: </a:t>
            </a:r>
            <a:endParaRPr lang="en-CA" sz="1600" dirty="0"/>
          </a:p>
          <a:p>
            <a:pPr marL="0" indent="0">
              <a:buNone/>
            </a:pPr>
            <a:r>
              <a:rPr lang="en-CA" sz="1600" dirty="0"/>
              <a:t>	</a:t>
            </a:r>
            <a:r>
              <a:rPr lang="en-CA" sz="1600" dirty="0">
                <a:solidFill>
                  <a:srgbClr val="002060"/>
                </a:solidFill>
              </a:rPr>
              <a:t>while</a:t>
            </a:r>
            <a:r>
              <a:rPr lang="en-CA" sz="1600" dirty="0"/>
              <a:t> : This is the indicator that a while loop is being initiated</a:t>
            </a:r>
          </a:p>
          <a:p>
            <a:pPr marL="0" indent="0">
              <a:buNone/>
            </a:pPr>
            <a:r>
              <a:rPr lang="en-CA" sz="1600" dirty="0"/>
              <a:t>	</a:t>
            </a:r>
            <a:r>
              <a:rPr lang="en-CA" sz="1600" dirty="0">
                <a:solidFill>
                  <a:srgbClr val="A5260E"/>
                </a:solidFill>
              </a:rPr>
              <a:t>$i  </a:t>
            </a:r>
            <a:r>
              <a:rPr lang="en-CA" sz="1600" dirty="0">
                <a:solidFill>
                  <a:schemeClr val="bg2">
                    <a:lumMod val="50000"/>
                  </a:schemeClr>
                </a:solidFill>
              </a:rPr>
              <a:t>-eq </a:t>
            </a:r>
            <a:r>
              <a:rPr lang="en-CA" sz="1600" dirty="0">
                <a:solidFill>
                  <a:srgbClr val="A5260E"/>
                </a:solidFill>
              </a:rPr>
              <a:t>$true </a:t>
            </a:r>
            <a:r>
              <a:rPr lang="en-CA" sz="1600" dirty="0"/>
              <a:t>: A condition to keep looping</a:t>
            </a:r>
          </a:p>
          <a:p>
            <a:pPr marL="0" indent="0">
              <a:buNone/>
            </a:pPr>
            <a:r>
              <a:rPr lang="en-CA" sz="1600" dirty="0"/>
              <a:t>	</a:t>
            </a:r>
            <a:r>
              <a:rPr lang="en-CA" sz="1600" dirty="0">
                <a:solidFill>
                  <a:srgbClr val="A5260E"/>
                </a:solidFill>
              </a:rPr>
              <a:t>if ($condition): </a:t>
            </a:r>
            <a:r>
              <a:rPr lang="en-CA" sz="1600" dirty="0"/>
              <a:t>The condition to end the loop also known as the break/end statement</a:t>
            </a:r>
          </a:p>
          <a:p>
            <a:pPr marL="0" indent="0">
              <a:buNone/>
            </a:pPr>
            <a:r>
              <a:rPr lang="en-CA" sz="1600" dirty="0"/>
              <a:t>	</a:t>
            </a:r>
            <a:r>
              <a:rPr lang="en-CA" sz="1600" dirty="0">
                <a:solidFill>
                  <a:schemeClr val="accent6">
                    <a:lumMod val="50000"/>
                  </a:schemeClr>
                </a:solidFill>
              </a:rPr>
              <a:t>#code </a:t>
            </a:r>
            <a:r>
              <a:rPr lang="en-CA" sz="1600" dirty="0"/>
              <a:t>: This is a comment indicating where the repeated task will go </a:t>
            </a:r>
          </a:p>
          <a:p>
            <a:pPr marL="0" indent="0">
              <a:buNone/>
            </a:pPr>
            <a:r>
              <a:rPr lang="en-CA" sz="1600" dirty="0">
                <a:solidFill>
                  <a:srgbClr val="FF0000"/>
                </a:solidFill>
              </a:rPr>
              <a:t>* The end statement can be at the beginning or end of the while loop depending on whether you want an additional loop once the condition is met</a:t>
            </a:r>
          </a:p>
        </p:txBody>
      </p:sp>
      <p:sp>
        <p:nvSpPr>
          <p:cNvPr id="19" name="Content Placeholder 2">
            <a:extLst>
              <a:ext uri="{FF2B5EF4-FFF2-40B4-BE49-F238E27FC236}">
                <a16:creationId xmlns:a16="http://schemas.microsoft.com/office/drawing/2014/main" id="{37328AF2-B304-4DED-9E10-9A7A9D1AB6D9}"/>
              </a:ext>
            </a:extLst>
          </p:cNvPr>
          <p:cNvSpPr txBox="1">
            <a:spLocks/>
          </p:cNvSpPr>
          <p:nvPr/>
        </p:nvSpPr>
        <p:spPr>
          <a:xfrm>
            <a:off x="838200" y="1799053"/>
            <a:ext cx="10515600" cy="1521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400" dirty="0"/>
              <a:t>While Loops are how we cycle through a task until some condition is met</a:t>
            </a:r>
          </a:p>
          <a:p>
            <a:pPr marL="0" indent="0">
              <a:buFont typeface="Arial" panose="020B0604020202020204" pitchFamily="34" charset="0"/>
              <a:buNone/>
            </a:pPr>
            <a:r>
              <a:rPr lang="en-CA" sz="1800" dirty="0"/>
              <a:t>The standard set up for a While Loop is:</a:t>
            </a:r>
          </a:p>
        </p:txBody>
      </p:sp>
      <p:sp>
        <p:nvSpPr>
          <p:cNvPr id="21" name="TextBox 20">
            <a:extLst>
              <a:ext uri="{FF2B5EF4-FFF2-40B4-BE49-F238E27FC236}">
                <a16:creationId xmlns:a16="http://schemas.microsoft.com/office/drawing/2014/main" id="{8D59C9D2-45DB-4A29-90A8-C60D67441A66}"/>
              </a:ext>
            </a:extLst>
          </p:cNvPr>
          <p:cNvSpPr txBox="1"/>
          <p:nvPr/>
        </p:nvSpPr>
        <p:spPr>
          <a:xfrm>
            <a:off x="2155970" y="2876140"/>
            <a:ext cx="3258423" cy="461665"/>
          </a:xfrm>
          <a:prstGeom prst="rect">
            <a:avLst/>
          </a:prstGeom>
          <a:noFill/>
        </p:spPr>
        <p:txBody>
          <a:bodyPr wrap="square" rtlCol="0">
            <a:spAutoFit/>
          </a:bodyPr>
          <a:lstStyle/>
          <a:p>
            <a:r>
              <a:rPr lang="en-CA" sz="1200" dirty="0">
                <a:solidFill>
                  <a:srgbClr val="FF0000"/>
                </a:solidFill>
              </a:rPr>
              <a:t>** The # symbol is for comments, notes left my programmers that aren’t run by the code </a:t>
            </a:r>
            <a:endParaRPr lang="en-CA" sz="1200" dirty="0"/>
          </a:p>
        </p:txBody>
      </p:sp>
      <p:pic>
        <p:nvPicPr>
          <p:cNvPr id="22" name="Picture 21">
            <a:extLst>
              <a:ext uri="{FF2B5EF4-FFF2-40B4-BE49-F238E27FC236}">
                <a16:creationId xmlns:a16="http://schemas.microsoft.com/office/drawing/2014/main" id="{D2030434-66E2-4734-8B39-B83AA4296B78}"/>
              </a:ext>
            </a:extLst>
          </p:cNvPr>
          <p:cNvPicPr>
            <a:picLocks noChangeAspect="1"/>
          </p:cNvPicPr>
          <p:nvPr/>
        </p:nvPicPr>
        <p:blipFill>
          <a:blip r:embed="rId2"/>
          <a:stretch>
            <a:fillRect/>
          </a:stretch>
        </p:blipFill>
        <p:spPr>
          <a:xfrm>
            <a:off x="5304551" y="2361151"/>
            <a:ext cx="2790825" cy="1447800"/>
          </a:xfrm>
          <a:prstGeom prst="rect">
            <a:avLst/>
          </a:prstGeom>
          <a:ln w="28575">
            <a:solidFill>
              <a:schemeClr val="tx1"/>
            </a:solidFill>
          </a:ln>
        </p:spPr>
      </p:pic>
    </p:spTree>
    <p:extLst>
      <p:ext uri="{BB962C8B-B14F-4D97-AF65-F5344CB8AC3E}">
        <p14:creationId xmlns:p14="http://schemas.microsoft.com/office/powerpoint/2010/main" val="264232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06691C-551A-4A63-803B-37775349CB76}"/>
              </a:ext>
            </a:extLst>
          </p:cNvPr>
          <p:cNvPicPr>
            <a:picLocks noChangeAspect="1"/>
          </p:cNvPicPr>
          <p:nvPr/>
        </p:nvPicPr>
        <p:blipFill>
          <a:blip r:embed="rId2"/>
          <a:stretch>
            <a:fillRect/>
          </a:stretch>
        </p:blipFill>
        <p:spPr>
          <a:xfrm>
            <a:off x="531319" y="3386381"/>
            <a:ext cx="6210156" cy="1914909"/>
          </a:xfrm>
          <a:prstGeom prst="rect">
            <a:avLst/>
          </a:prstGeom>
        </p:spPr>
      </p:pic>
      <p:sp>
        <p:nvSpPr>
          <p:cNvPr id="2" name="Title 1">
            <a:extLst>
              <a:ext uri="{FF2B5EF4-FFF2-40B4-BE49-F238E27FC236}">
                <a16:creationId xmlns:a16="http://schemas.microsoft.com/office/drawing/2014/main" id="{A5071A95-A770-47E0-A65A-B4624120A119}"/>
              </a:ext>
            </a:extLst>
          </p:cNvPr>
          <p:cNvSpPr>
            <a:spLocks noGrp="1"/>
          </p:cNvSpPr>
          <p:nvPr>
            <p:ph type="title"/>
          </p:nvPr>
        </p:nvSpPr>
        <p:spPr/>
        <p:txBody>
          <a:bodyPr/>
          <a:lstStyle/>
          <a:p>
            <a:r>
              <a:rPr lang="en-CA" dirty="0"/>
              <a:t>While Loop Example</a:t>
            </a:r>
          </a:p>
        </p:txBody>
      </p:sp>
      <p:sp>
        <p:nvSpPr>
          <p:cNvPr id="6" name="Arrow: Right 5">
            <a:extLst>
              <a:ext uri="{FF2B5EF4-FFF2-40B4-BE49-F238E27FC236}">
                <a16:creationId xmlns:a16="http://schemas.microsoft.com/office/drawing/2014/main" id="{9E8F3D32-B43C-4D45-BA80-2BCB885F06A6}"/>
              </a:ext>
            </a:extLst>
          </p:cNvPr>
          <p:cNvSpPr/>
          <p:nvPr/>
        </p:nvSpPr>
        <p:spPr>
          <a:xfrm>
            <a:off x="5378741" y="3969287"/>
            <a:ext cx="1434518" cy="41106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Content Placeholder 2">
            <a:extLst>
              <a:ext uri="{FF2B5EF4-FFF2-40B4-BE49-F238E27FC236}">
                <a16:creationId xmlns:a16="http://schemas.microsoft.com/office/drawing/2014/main" id="{69E85922-E79C-480F-8082-EFCC6286AD23}"/>
              </a:ext>
            </a:extLst>
          </p:cNvPr>
          <p:cNvSpPr>
            <a:spLocks noGrp="1"/>
          </p:cNvSpPr>
          <p:nvPr>
            <p:ph idx="1"/>
          </p:nvPr>
        </p:nvSpPr>
        <p:spPr>
          <a:xfrm>
            <a:off x="838200" y="1678124"/>
            <a:ext cx="10515600" cy="2317741"/>
          </a:xfrm>
        </p:spPr>
        <p:txBody>
          <a:bodyPr>
            <a:normAutofit/>
          </a:bodyPr>
          <a:lstStyle/>
          <a:p>
            <a:pPr marL="0" indent="0">
              <a:buNone/>
            </a:pPr>
            <a:r>
              <a:rPr lang="en-CA" sz="1800" dirty="0"/>
              <a:t>We will now use a while loop to count the number of times we can subtract a number by 7 until you reach a non-positive number.</a:t>
            </a:r>
          </a:p>
          <a:p>
            <a:pPr marL="0" indent="0">
              <a:buNone/>
            </a:pPr>
            <a:r>
              <a:rPr lang="en-CA" sz="1800" dirty="0"/>
              <a:t>We will accomplish this by using a combination of variables and a while loop.</a:t>
            </a:r>
          </a:p>
          <a:p>
            <a:pPr marL="0" indent="0">
              <a:buNone/>
            </a:pPr>
            <a:r>
              <a:rPr lang="en-CA" sz="1800" dirty="0"/>
              <a:t>Copy the code below and test to see if you get the same result </a:t>
            </a:r>
          </a:p>
        </p:txBody>
      </p:sp>
      <p:pic>
        <p:nvPicPr>
          <p:cNvPr id="9" name="Picture 8">
            <a:extLst>
              <a:ext uri="{FF2B5EF4-FFF2-40B4-BE49-F238E27FC236}">
                <a16:creationId xmlns:a16="http://schemas.microsoft.com/office/drawing/2014/main" id="{5CF7CF1F-A7B9-48F2-B26F-DE316B844D4A}"/>
              </a:ext>
            </a:extLst>
          </p:cNvPr>
          <p:cNvPicPr>
            <a:picLocks noChangeAspect="1"/>
          </p:cNvPicPr>
          <p:nvPr/>
        </p:nvPicPr>
        <p:blipFill>
          <a:blip r:embed="rId3"/>
          <a:stretch>
            <a:fillRect/>
          </a:stretch>
        </p:blipFill>
        <p:spPr>
          <a:xfrm>
            <a:off x="7521722" y="3903354"/>
            <a:ext cx="4067175" cy="542925"/>
          </a:xfrm>
          <a:prstGeom prst="rect">
            <a:avLst/>
          </a:prstGeom>
        </p:spPr>
      </p:pic>
      <p:sp>
        <p:nvSpPr>
          <p:cNvPr id="10" name="TextBox 9">
            <a:extLst>
              <a:ext uri="{FF2B5EF4-FFF2-40B4-BE49-F238E27FC236}">
                <a16:creationId xmlns:a16="http://schemas.microsoft.com/office/drawing/2014/main" id="{A4FB97A0-6783-4E44-985F-80795E542F92}"/>
              </a:ext>
            </a:extLst>
          </p:cNvPr>
          <p:cNvSpPr txBox="1"/>
          <p:nvPr/>
        </p:nvSpPr>
        <p:spPr>
          <a:xfrm>
            <a:off x="970384" y="5565554"/>
            <a:ext cx="11101374" cy="1200329"/>
          </a:xfrm>
          <a:prstGeom prst="rect">
            <a:avLst/>
          </a:prstGeom>
          <a:noFill/>
        </p:spPr>
        <p:txBody>
          <a:bodyPr wrap="square" rtlCol="0">
            <a:spAutoFit/>
          </a:bodyPr>
          <a:lstStyle/>
          <a:p>
            <a:r>
              <a:rPr lang="en-CA" dirty="0">
                <a:solidFill>
                  <a:schemeClr val="accent6">
                    <a:lumMod val="75000"/>
                  </a:schemeClr>
                </a:solidFill>
              </a:rPr>
              <a:t>*Uncomment the code to see which numbers are between $number and 0 in real time</a:t>
            </a:r>
          </a:p>
          <a:p>
            <a:r>
              <a:rPr lang="en-CA" dirty="0">
                <a:solidFill>
                  <a:schemeClr val="accent6">
                    <a:lumMod val="75000"/>
                  </a:schemeClr>
                </a:solidFill>
              </a:rPr>
              <a:t>**Change $number to 2 000 000 to test the speed of the loop</a:t>
            </a:r>
          </a:p>
          <a:p>
            <a:r>
              <a:rPr lang="en-CA" dirty="0">
                <a:solidFill>
                  <a:schemeClr val="accent6">
                    <a:lumMod val="75000"/>
                  </a:schemeClr>
                </a:solidFill>
              </a:rPr>
              <a:t>***Printing values will slow the script down which is why you will notice a large difference in computation time for the value of 2 000 000 with and without the print statement</a:t>
            </a:r>
          </a:p>
        </p:txBody>
      </p:sp>
      <p:sp>
        <p:nvSpPr>
          <p:cNvPr id="11" name="Rectangle 10">
            <a:extLst>
              <a:ext uri="{FF2B5EF4-FFF2-40B4-BE49-F238E27FC236}">
                <a16:creationId xmlns:a16="http://schemas.microsoft.com/office/drawing/2014/main" id="{4C53E5EB-D56F-451A-91A2-E68B09FB295C}"/>
              </a:ext>
            </a:extLst>
          </p:cNvPr>
          <p:cNvSpPr/>
          <p:nvPr/>
        </p:nvSpPr>
        <p:spPr>
          <a:xfrm>
            <a:off x="419448" y="3232925"/>
            <a:ext cx="11350305" cy="231774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2478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1356</Words>
  <Application>Microsoft Office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The Basics to Programming 3</vt:lpstr>
      <vt:lpstr>Introduction</vt:lpstr>
      <vt:lpstr>For Loops</vt:lpstr>
      <vt:lpstr>For Loop Example – Hello World</vt:lpstr>
      <vt:lpstr>Your First For Loop</vt:lpstr>
      <vt:lpstr>Reminders</vt:lpstr>
      <vt:lpstr>For Loop Exercise</vt:lpstr>
      <vt:lpstr>While Loops</vt:lpstr>
      <vt:lpstr>While Loop Example</vt:lpstr>
      <vt:lpstr>Review of While Loop Example</vt:lpstr>
      <vt:lpstr>Another Reminder</vt:lpstr>
      <vt:lpstr>While Loop Exercise</vt:lpstr>
      <vt:lpstr>Loops in the Wild</vt:lpstr>
      <vt:lpstr>Lesson Review</vt:lpstr>
      <vt:lpstr>Review Exercises I</vt:lpstr>
      <vt:lpstr>Review Exercises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to Programming 3</dc:title>
  <dc:creator>Chatur, Tariq CITZ:EX</dc:creator>
  <cp:lastModifiedBy>Chatur, Tariq CITZ:EX</cp:lastModifiedBy>
  <cp:revision>26</cp:revision>
  <dcterms:created xsi:type="dcterms:W3CDTF">2020-10-07T20:22:10Z</dcterms:created>
  <dcterms:modified xsi:type="dcterms:W3CDTF">2020-10-09T20:50:28Z</dcterms:modified>
</cp:coreProperties>
</file>