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727-80AE-4B9A-9E9B-06C02E4054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141B4E5-516D-4DE2-B6F2-AE29D0E67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660CC24-62D0-4B0A-B931-4A45EC51FD39}"/>
              </a:ext>
            </a:extLst>
          </p:cNvPr>
          <p:cNvSpPr>
            <a:spLocks noGrp="1"/>
          </p:cNvSpPr>
          <p:nvPr>
            <p:ph type="dt" sz="half" idx="10"/>
          </p:nvPr>
        </p:nvSpPr>
        <p:spPr/>
        <p:txBody>
          <a:bodyPr/>
          <a:lstStyle/>
          <a:p>
            <a:fld id="{EC90A114-9615-4300-AE50-D5541FB70A94}" type="datetimeFigureOut">
              <a:rPr lang="en-CA" smtClean="0"/>
              <a:t>2021-01-15</a:t>
            </a:fld>
            <a:endParaRPr lang="en-CA"/>
          </a:p>
        </p:txBody>
      </p:sp>
      <p:sp>
        <p:nvSpPr>
          <p:cNvPr id="5" name="Footer Placeholder 4">
            <a:extLst>
              <a:ext uri="{FF2B5EF4-FFF2-40B4-BE49-F238E27FC236}">
                <a16:creationId xmlns:a16="http://schemas.microsoft.com/office/drawing/2014/main" id="{85C6511B-3BB3-46C7-A6F6-41C1FC0EB04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872164F-41ED-4FF2-9253-5F203956C7F3}"/>
              </a:ext>
            </a:extLst>
          </p:cNvPr>
          <p:cNvSpPr>
            <a:spLocks noGrp="1"/>
          </p:cNvSpPr>
          <p:nvPr>
            <p:ph type="sldNum" sz="quarter" idx="12"/>
          </p:nvPr>
        </p:nvSpPr>
        <p:spPr/>
        <p:txBody>
          <a:bodyPr/>
          <a:lstStyle/>
          <a:p>
            <a:fld id="{190F2E31-D120-422D-A149-27B6C69DFD6F}" type="slidenum">
              <a:rPr lang="en-CA" smtClean="0"/>
              <a:t>‹#›</a:t>
            </a:fld>
            <a:endParaRPr lang="en-CA"/>
          </a:p>
        </p:txBody>
      </p:sp>
    </p:spTree>
    <p:extLst>
      <p:ext uri="{BB962C8B-B14F-4D97-AF65-F5344CB8AC3E}">
        <p14:creationId xmlns:p14="http://schemas.microsoft.com/office/powerpoint/2010/main" val="35143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A8B5-7816-4753-8389-2CB28F24BAD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9AF2A81-5D01-4903-9D98-7EFED9D2F5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CA8D9E5-BC11-45BD-94F7-CBE5EBC93C6B}"/>
              </a:ext>
            </a:extLst>
          </p:cNvPr>
          <p:cNvSpPr>
            <a:spLocks noGrp="1"/>
          </p:cNvSpPr>
          <p:nvPr>
            <p:ph type="dt" sz="half" idx="10"/>
          </p:nvPr>
        </p:nvSpPr>
        <p:spPr/>
        <p:txBody>
          <a:bodyPr/>
          <a:lstStyle/>
          <a:p>
            <a:fld id="{EC90A114-9615-4300-AE50-D5541FB70A94}" type="datetimeFigureOut">
              <a:rPr lang="en-CA" smtClean="0"/>
              <a:t>2021-01-15</a:t>
            </a:fld>
            <a:endParaRPr lang="en-CA"/>
          </a:p>
        </p:txBody>
      </p:sp>
      <p:sp>
        <p:nvSpPr>
          <p:cNvPr id="5" name="Footer Placeholder 4">
            <a:extLst>
              <a:ext uri="{FF2B5EF4-FFF2-40B4-BE49-F238E27FC236}">
                <a16:creationId xmlns:a16="http://schemas.microsoft.com/office/drawing/2014/main" id="{B9BE128F-3B24-422B-A1E4-D799DDFCEAE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6BBB07F-25F2-4FD9-87EA-EF907B4A28E5}"/>
              </a:ext>
            </a:extLst>
          </p:cNvPr>
          <p:cNvSpPr>
            <a:spLocks noGrp="1"/>
          </p:cNvSpPr>
          <p:nvPr>
            <p:ph type="sldNum" sz="quarter" idx="12"/>
          </p:nvPr>
        </p:nvSpPr>
        <p:spPr/>
        <p:txBody>
          <a:bodyPr/>
          <a:lstStyle/>
          <a:p>
            <a:fld id="{190F2E31-D120-422D-A149-27B6C69DFD6F}" type="slidenum">
              <a:rPr lang="en-CA" smtClean="0"/>
              <a:t>‹#›</a:t>
            </a:fld>
            <a:endParaRPr lang="en-CA"/>
          </a:p>
        </p:txBody>
      </p:sp>
    </p:spTree>
    <p:extLst>
      <p:ext uri="{BB962C8B-B14F-4D97-AF65-F5344CB8AC3E}">
        <p14:creationId xmlns:p14="http://schemas.microsoft.com/office/powerpoint/2010/main" val="2865426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A191A0-8863-42B9-B94D-D3CED7BAEC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29FE249-C828-4D78-B983-E4B0F8CA67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CAF923-F70D-4737-AE00-A872DAD30D2F}"/>
              </a:ext>
            </a:extLst>
          </p:cNvPr>
          <p:cNvSpPr>
            <a:spLocks noGrp="1"/>
          </p:cNvSpPr>
          <p:nvPr>
            <p:ph type="dt" sz="half" idx="10"/>
          </p:nvPr>
        </p:nvSpPr>
        <p:spPr/>
        <p:txBody>
          <a:bodyPr/>
          <a:lstStyle/>
          <a:p>
            <a:fld id="{EC90A114-9615-4300-AE50-D5541FB70A94}" type="datetimeFigureOut">
              <a:rPr lang="en-CA" smtClean="0"/>
              <a:t>2021-01-15</a:t>
            </a:fld>
            <a:endParaRPr lang="en-CA"/>
          </a:p>
        </p:txBody>
      </p:sp>
      <p:sp>
        <p:nvSpPr>
          <p:cNvPr id="5" name="Footer Placeholder 4">
            <a:extLst>
              <a:ext uri="{FF2B5EF4-FFF2-40B4-BE49-F238E27FC236}">
                <a16:creationId xmlns:a16="http://schemas.microsoft.com/office/drawing/2014/main" id="{FC6E71F5-E73E-4D6C-ADF7-9EECCDEBFB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B206054-DFA9-4648-A3EE-2F6D79D9A036}"/>
              </a:ext>
            </a:extLst>
          </p:cNvPr>
          <p:cNvSpPr>
            <a:spLocks noGrp="1"/>
          </p:cNvSpPr>
          <p:nvPr>
            <p:ph type="sldNum" sz="quarter" idx="12"/>
          </p:nvPr>
        </p:nvSpPr>
        <p:spPr/>
        <p:txBody>
          <a:bodyPr/>
          <a:lstStyle/>
          <a:p>
            <a:fld id="{190F2E31-D120-422D-A149-27B6C69DFD6F}" type="slidenum">
              <a:rPr lang="en-CA" smtClean="0"/>
              <a:t>‹#›</a:t>
            </a:fld>
            <a:endParaRPr lang="en-CA"/>
          </a:p>
        </p:txBody>
      </p:sp>
    </p:spTree>
    <p:extLst>
      <p:ext uri="{BB962C8B-B14F-4D97-AF65-F5344CB8AC3E}">
        <p14:creationId xmlns:p14="http://schemas.microsoft.com/office/powerpoint/2010/main" val="25920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6DA4-2526-458F-A8D1-EF2AB9FABA8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90675E1-067C-4887-8FA6-D038327830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C327CE-B02C-4BA0-A1DC-432FD31B0A5F}"/>
              </a:ext>
            </a:extLst>
          </p:cNvPr>
          <p:cNvSpPr>
            <a:spLocks noGrp="1"/>
          </p:cNvSpPr>
          <p:nvPr>
            <p:ph type="dt" sz="half" idx="10"/>
          </p:nvPr>
        </p:nvSpPr>
        <p:spPr/>
        <p:txBody>
          <a:bodyPr/>
          <a:lstStyle/>
          <a:p>
            <a:fld id="{EC90A114-9615-4300-AE50-D5541FB70A94}" type="datetimeFigureOut">
              <a:rPr lang="en-CA" smtClean="0"/>
              <a:t>2021-01-15</a:t>
            </a:fld>
            <a:endParaRPr lang="en-CA"/>
          </a:p>
        </p:txBody>
      </p:sp>
      <p:sp>
        <p:nvSpPr>
          <p:cNvPr id="5" name="Footer Placeholder 4">
            <a:extLst>
              <a:ext uri="{FF2B5EF4-FFF2-40B4-BE49-F238E27FC236}">
                <a16:creationId xmlns:a16="http://schemas.microsoft.com/office/drawing/2014/main" id="{FB094D0E-36FF-4777-AE40-6B6F7BE8E1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851A58-C540-4D4E-95EC-98C67C135324}"/>
              </a:ext>
            </a:extLst>
          </p:cNvPr>
          <p:cNvSpPr>
            <a:spLocks noGrp="1"/>
          </p:cNvSpPr>
          <p:nvPr>
            <p:ph type="sldNum" sz="quarter" idx="12"/>
          </p:nvPr>
        </p:nvSpPr>
        <p:spPr/>
        <p:txBody>
          <a:bodyPr/>
          <a:lstStyle/>
          <a:p>
            <a:fld id="{190F2E31-D120-422D-A149-27B6C69DFD6F}" type="slidenum">
              <a:rPr lang="en-CA" smtClean="0"/>
              <a:t>‹#›</a:t>
            </a:fld>
            <a:endParaRPr lang="en-CA"/>
          </a:p>
        </p:txBody>
      </p:sp>
    </p:spTree>
    <p:extLst>
      <p:ext uri="{BB962C8B-B14F-4D97-AF65-F5344CB8AC3E}">
        <p14:creationId xmlns:p14="http://schemas.microsoft.com/office/powerpoint/2010/main" val="1526958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9F3E-32C5-4B9B-9954-420E678802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EF8BB49-4178-485B-A867-DD53942C8E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B58DF4-A1F4-44F5-8693-5DAAE44CD24A}"/>
              </a:ext>
            </a:extLst>
          </p:cNvPr>
          <p:cNvSpPr>
            <a:spLocks noGrp="1"/>
          </p:cNvSpPr>
          <p:nvPr>
            <p:ph type="dt" sz="half" idx="10"/>
          </p:nvPr>
        </p:nvSpPr>
        <p:spPr/>
        <p:txBody>
          <a:bodyPr/>
          <a:lstStyle/>
          <a:p>
            <a:fld id="{EC90A114-9615-4300-AE50-D5541FB70A94}" type="datetimeFigureOut">
              <a:rPr lang="en-CA" smtClean="0"/>
              <a:t>2021-01-15</a:t>
            </a:fld>
            <a:endParaRPr lang="en-CA"/>
          </a:p>
        </p:txBody>
      </p:sp>
      <p:sp>
        <p:nvSpPr>
          <p:cNvPr id="5" name="Footer Placeholder 4">
            <a:extLst>
              <a:ext uri="{FF2B5EF4-FFF2-40B4-BE49-F238E27FC236}">
                <a16:creationId xmlns:a16="http://schemas.microsoft.com/office/drawing/2014/main" id="{49438581-6BC8-4070-B54D-BDDECC923AB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44134AB-08E2-4770-AE33-1EDE0FB5A655}"/>
              </a:ext>
            </a:extLst>
          </p:cNvPr>
          <p:cNvSpPr>
            <a:spLocks noGrp="1"/>
          </p:cNvSpPr>
          <p:nvPr>
            <p:ph type="sldNum" sz="quarter" idx="12"/>
          </p:nvPr>
        </p:nvSpPr>
        <p:spPr/>
        <p:txBody>
          <a:bodyPr/>
          <a:lstStyle/>
          <a:p>
            <a:fld id="{190F2E31-D120-422D-A149-27B6C69DFD6F}" type="slidenum">
              <a:rPr lang="en-CA" smtClean="0"/>
              <a:t>‹#›</a:t>
            </a:fld>
            <a:endParaRPr lang="en-CA"/>
          </a:p>
        </p:txBody>
      </p:sp>
    </p:spTree>
    <p:extLst>
      <p:ext uri="{BB962C8B-B14F-4D97-AF65-F5344CB8AC3E}">
        <p14:creationId xmlns:p14="http://schemas.microsoft.com/office/powerpoint/2010/main" val="189684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8C60F-F05D-43BF-80A2-D85D70EFD5E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F6E6E0B-7B9A-4C02-A402-0EB37B00A0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D7832D6-6498-4B88-B00C-8805DBAB4C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EBC4796-25A7-401F-A314-3C2A71B40E83}"/>
              </a:ext>
            </a:extLst>
          </p:cNvPr>
          <p:cNvSpPr>
            <a:spLocks noGrp="1"/>
          </p:cNvSpPr>
          <p:nvPr>
            <p:ph type="dt" sz="half" idx="10"/>
          </p:nvPr>
        </p:nvSpPr>
        <p:spPr/>
        <p:txBody>
          <a:bodyPr/>
          <a:lstStyle/>
          <a:p>
            <a:fld id="{EC90A114-9615-4300-AE50-D5541FB70A94}" type="datetimeFigureOut">
              <a:rPr lang="en-CA" smtClean="0"/>
              <a:t>2021-01-15</a:t>
            </a:fld>
            <a:endParaRPr lang="en-CA"/>
          </a:p>
        </p:txBody>
      </p:sp>
      <p:sp>
        <p:nvSpPr>
          <p:cNvPr id="6" name="Footer Placeholder 5">
            <a:extLst>
              <a:ext uri="{FF2B5EF4-FFF2-40B4-BE49-F238E27FC236}">
                <a16:creationId xmlns:a16="http://schemas.microsoft.com/office/drawing/2014/main" id="{108CF3CC-2399-4B57-85C4-3749757570F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A6DBE2D-EEE8-4D55-B299-5C0543C70A12}"/>
              </a:ext>
            </a:extLst>
          </p:cNvPr>
          <p:cNvSpPr>
            <a:spLocks noGrp="1"/>
          </p:cNvSpPr>
          <p:nvPr>
            <p:ph type="sldNum" sz="quarter" idx="12"/>
          </p:nvPr>
        </p:nvSpPr>
        <p:spPr/>
        <p:txBody>
          <a:bodyPr/>
          <a:lstStyle/>
          <a:p>
            <a:fld id="{190F2E31-D120-422D-A149-27B6C69DFD6F}" type="slidenum">
              <a:rPr lang="en-CA" smtClean="0"/>
              <a:t>‹#›</a:t>
            </a:fld>
            <a:endParaRPr lang="en-CA"/>
          </a:p>
        </p:txBody>
      </p:sp>
    </p:spTree>
    <p:extLst>
      <p:ext uri="{BB962C8B-B14F-4D97-AF65-F5344CB8AC3E}">
        <p14:creationId xmlns:p14="http://schemas.microsoft.com/office/powerpoint/2010/main" val="53342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9520-C07D-44FB-A8B4-5637EDDA81C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CA1C426-9257-416B-9017-7730323FC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8AEFB6-5495-4C6D-A514-86D29F00FF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84B218C-1571-4185-8DBD-610F703042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34130A-6327-4240-921F-70F7A097A4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B008CE0-62FD-43CF-ACEA-489B8367D3CE}"/>
              </a:ext>
            </a:extLst>
          </p:cNvPr>
          <p:cNvSpPr>
            <a:spLocks noGrp="1"/>
          </p:cNvSpPr>
          <p:nvPr>
            <p:ph type="dt" sz="half" idx="10"/>
          </p:nvPr>
        </p:nvSpPr>
        <p:spPr/>
        <p:txBody>
          <a:bodyPr/>
          <a:lstStyle/>
          <a:p>
            <a:fld id="{EC90A114-9615-4300-AE50-D5541FB70A94}" type="datetimeFigureOut">
              <a:rPr lang="en-CA" smtClean="0"/>
              <a:t>2021-01-15</a:t>
            </a:fld>
            <a:endParaRPr lang="en-CA"/>
          </a:p>
        </p:txBody>
      </p:sp>
      <p:sp>
        <p:nvSpPr>
          <p:cNvPr id="8" name="Footer Placeholder 7">
            <a:extLst>
              <a:ext uri="{FF2B5EF4-FFF2-40B4-BE49-F238E27FC236}">
                <a16:creationId xmlns:a16="http://schemas.microsoft.com/office/drawing/2014/main" id="{818FBEAB-96EC-49FA-A37F-E1A3893C581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DD2BABE-CF6B-41A5-84B5-2C28B3270F5C}"/>
              </a:ext>
            </a:extLst>
          </p:cNvPr>
          <p:cNvSpPr>
            <a:spLocks noGrp="1"/>
          </p:cNvSpPr>
          <p:nvPr>
            <p:ph type="sldNum" sz="quarter" idx="12"/>
          </p:nvPr>
        </p:nvSpPr>
        <p:spPr/>
        <p:txBody>
          <a:bodyPr/>
          <a:lstStyle/>
          <a:p>
            <a:fld id="{190F2E31-D120-422D-A149-27B6C69DFD6F}" type="slidenum">
              <a:rPr lang="en-CA" smtClean="0"/>
              <a:t>‹#›</a:t>
            </a:fld>
            <a:endParaRPr lang="en-CA"/>
          </a:p>
        </p:txBody>
      </p:sp>
    </p:spTree>
    <p:extLst>
      <p:ext uri="{BB962C8B-B14F-4D97-AF65-F5344CB8AC3E}">
        <p14:creationId xmlns:p14="http://schemas.microsoft.com/office/powerpoint/2010/main" val="315170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9688-27A3-48A4-98AD-88F9162AAF0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1F784AE-96F9-47D1-A960-02199A2B1F6E}"/>
              </a:ext>
            </a:extLst>
          </p:cNvPr>
          <p:cNvSpPr>
            <a:spLocks noGrp="1"/>
          </p:cNvSpPr>
          <p:nvPr>
            <p:ph type="dt" sz="half" idx="10"/>
          </p:nvPr>
        </p:nvSpPr>
        <p:spPr/>
        <p:txBody>
          <a:bodyPr/>
          <a:lstStyle/>
          <a:p>
            <a:fld id="{EC90A114-9615-4300-AE50-D5541FB70A94}" type="datetimeFigureOut">
              <a:rPr lang="en-CA" smtClean="0"/>
              <a:t>2021-01-15</a:t>
            </a:fld>
            <a:endParaRPr lang="en-CA"/>
          </a:p>
        </p:txBody>
      </p:sp>
      <p:sp>
        <p:nvSpPr>
          <p:cNvPr id="4" name="Footer Placeholder 3">
            <a:extLst>
              <a:ext uri="{FF2B5EF4-FFF2-40B4-BE49-F238E27FC236}">
                <a16:creationId xmlns:a16="http://schemas.microsoft.com/office/drawing/2014/main" id="{676200F4-D51F-4B87-88D5-6FB39AEEC1E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4C47D6E-7782-4B02-AC22-8CE84A168859}"/>
              </a:ext>
            </a:extLst>
          </p:cNvPr>
          <p:cNvSpPr>
            <a:spLocks noGrp="1"/>
          </p:cNvSpPr>
          <p:nvPr>
            <p:ph type="sldNum" sz="quarter" idx="12"/>
          </p:nvPr>
        </p:nvSpPr>
        <p:spPr/>
        <p:txBody>
          <a:bodyPr/>
          <a:lstStyle/>
          <a:p>
            <a:fld id="{190F2E31-D120-422D-A149-27B6C69DFD6F}" type="slidenum">
              <a:rPr lang="en-CA" smtClean="0"/>
              <a:t>‹#›</a:t>
            </a:fld>
            <a:endParaRPr lang="en-CA"/>
          </a:p>
        </p:txBody>
      </p:sp>
    </p:spTree>
    <p:extLst>
      <p:ext uri="{BB962C8B-B14F-4D97-AF65-F5344CB8AC3E}">
        <p14:creationId xmlns:p14="http://schemas.microsoft.com/office/powerpoint/2010/main" val="406992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CBB91E-C72C-4C58-B562-717C07C3EC89}"/>
              </a:ext>
            </a:extLst>
          </p:cNvPr>
          <p:cNvSpPr>
            <a:spLocks noGrp="1"/>
          </p:cNvSpPr>
          <p:nvPr>
            <p:ph type="dt" sz="half" idx="10"/>
          </p:nvPr>
        </p:nvSpPr>
        <p:spPr/>
        <p:txBody>
          <a:bodyPr/>
          <a:lstStyle/>
          <a:p>
            <a:fld id="{EC90A114-9615-4300-AE50-D5541FB70A94}" type="datetimeFigureOut">
              <a:rPr lang="en-CA" smtClean="0"/>
              <a:t>2021-01-15</a:t>
            </a:fld>
            <a:endParaRPr lang="en-CA"/>
          </a:p>
        </p:txBody>
      </p:sp>
      <p:sp>
        <p:nvSpPr>
          <p:cNvPr id="3" name="Footer Placeholder 2">
            <a:extLst>
              <a:ext uri="{FF2B5EF4-FFF2-40B4-BE49-F238E27FC236}">
                <a16:creationId xmlns:a16="http://schemas.microsoft.com/office/drawing/2014/main" id="{AECB248A-742A-4569-96D5-2A38CD39CE2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E97CAD1-2BE8-4D70-A1D8-49DF54F6ECBA}"/>
              </a:ext>
            </a:extLst>
          </p:cNvPr>
          <p:cNvSpPr>
            <a:spLocks noGrp="1"/>
          </p:cNvSpPr>
          <p:nvPr>
            <p:ph type="sldNum" sz="quarter" idx="12"/>
          </p:nvPr>
        </p:nvSpPr>
        <p:spPr/>
        <p:txBody>
          <a:bodyPr/>
          <a:lstStyle/>
          <a:p>
            <a:fld id="{190F2E31-D120-422D-A149-27B6C69DFD6F}" type="slidenum">
              <a:rPr lang="en-CA" smtClean="0"/>
              <a:t>‹#›</a:t>
            </a:fld>
            <a:endParaRPr lang="en-CA"/>
          </a:p>
        </p:txBody>
      </p:sp>
    </p:spTree>
    <p:extLst>
      <p:ext uri="{BB962C8B-B14F-4D97-AF65-F5344CB8AC3E}">
        <p14:creationId xmlns:p14="http://schemas.microsoft.com/office/powerpoint/2010/main" val="247917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4568-2274-49C5-AEBA-52B7A042C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3E8B87A-DA8E-43A1-9030-417BA7EE80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B1BFD9B-98DF-424D-A744-A838183D2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67D4A9-D26C-4D26-8A98-9B7582A5FFCB}"/>
              </a:ext>
            </a:extLst>
          </p:cNvPr>
          <p:cNvSpPr>
            <a:spLocks noGrp="1"/>
          </p:cNvSpPr>
          <p:nvPr>
            <p:ph type="dt" sz="half" idx="10"/>
          </p:nvPr>
        </p:nvSpPr>
        <p:spPr/>
        <p:txBody>
          <a:bodyPr/>
          <a:lstStyle/>
          <a:p>
            <a:fld id="{EC90A114-9615-4300-AE50-D5541FB70A94}" type="datetimeFigureOut">
              <a:rPr lang="en-CA" smtClean="0"/>
              <a:t>2021-01-15</a:t>
            </a:fld>
            <a:endParaRPr lang="en-CA"/>
          </a:p>
        </p:txBody>
      </p:sp>
      <p:sp>
        <p:nvSpPr>
          <p:cNvPr id="6" name="Footer Placeholder 5">
            <a:extLst>
              <a:ext uri="{FF2B5EF4-FFF2-40B4-BE49-F238E27FC236}">
                <a16:creationId xmlns:a16="http://schemas.microsoft.com/office/drawing/2014/main" id="{7BF6B748-75CC-4B69-82E9-861362069F1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FC18E3D-977F-4CD5-98CD-05A2D583DB2B}"/>
              </a:ext>
            </a:extLst>
          </p:cNvPr>
          <p:cNvSpPr>
            <a:spLocks noGrp="1"/>
          </p:cNvSpPr>
          <p:nvPr>
            <p:ph type="sldNum" sz="quarter" idx="12"/>
          </p:nvPr>
        </p:nvSpPr>
        <p:spPr/>
        <p:txBody>
          <a:bodyPr/>
          <a:lstStyle/>
          <a:p>
            <a:fld id="{190F2E31-D120-422D-A149-27B6C69DFD6F}" type="slidenum">
              <a:rPr lang="en-CA" smtClean="0"/>
              <a:t>‹#›</a:t>
            </a:fld>
            <a:endParaRPr lang="en-CA"/>
          </a:p>
        </p:txBody>
      </p:sp>
    </p:spTree>
    <p:extLst>
      <p:ext uri="{BB962C8B-B14F-4D97-AF65-F5344CB8AC3E}">
        <p14:creationId xmlns:p14="http://schemas.microsoft.com/office/powerpoint/2010/main" val="3283483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AB5B-405A-4918-8640-CEEB2DA27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9363F78-67E4-4CD7-A5DD-BD11A97BD0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5CAB511-0D05-41E2-A6A5-3A0590FE2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ECF2C-6320-4A55-9CA9-8BA86F275E6D}"/>
              </a:ext>
            </a:extLst>
          </p:cNvPr>
          <p:cNvSpPr>
            <a:spLocks noGrp="1"/>
          </p:cNvSpPr>
          <p:nvPr>
            <p:ph type="dt" sz="half" idx="10"/>
          </p:nvPr>
        </p:nvSpPr>
        <p:spPr/>
        <p:txBody>
          <a:bodyPr/>
          <a:lstStyle/>
          <a:p>
            <a:fld id="{EC90A114-9615-4300-AE50-D5541FB70A94}" type="datetimeFigureOut">
              <a:rPr lang="en-CA" smtClean="0"/>
              <a:t>2021-01-15</a:t>
            </a:fld>
            <a:endParaRPr lang="en-CA"/>
          </a:p>
        </p:txBody>
      </p:sp>
      <p:sp>
        <p:nvSpPr>
          <p:cNvPr id="6" name="Footer Placeholder 5">
            <a:extLst>
              <a:ext uri="{FF2B5EF4-FFF2-40B4-BE49-F238E27FC236}">
                <a16:creationId xmlns:a16="http://schemas.microsoft.com/office/drawing/2014/main" id="{DC253368-C81B-4066-AC2B-5EF9F9E376E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9DB5F37-1950-4220-8A57-4D441281CB2A}"/>
              </a:ext>
            </a:extLst>
          </p:cNvPr>
          <p:cNvSpPr>
            <a:spLocks noGrp="1"/>
          </p:cNvSpPr>
          <p:nvPr>
            <p:ph type="sldNum" sz="quarter" idx="12"/>
          </p:nvPr>
        </p:nvSpPr>
        <p:spPr/>
        <p:txBody>
          <a:bodyPr/>
          <a:lstStyle/>
          <a:p>
            <a:fld id="{190F2E31-D120-422D-A149-27B6C69DFD6F}" type="slidenum">
              <a:rPr lang="en-CA" smtClean="0"/>
              <a:t>‹#›</a:t>
            </a:fld>
            <a:endParaRPr lang="en-CA"/>
          </a:p>
        </p:txBody>
      </p:sp>
    </p:spTree>
    <p:extLst>
      <p:ext uri="{BB962C8B-B14F-4D97-AF65-F5344CB8AC3E}">
        <p14:creationId xmlns:p14="http://schemas.microsoft.com/office/powerpoint/2010/main" val="109601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FE1CE-09B2-4452-98FC-C9AE234520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B37AB4C-3DAD-488F-9401-36DD9795E8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A6B124E-B2BB-4895-A9B4-8EB4C01FE2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0A114-9615-4300-AE50-D5541FB70A94}" type="datetimeFigureOut">
              <a:rPr lang="en-CA" smtClean="0"/>
              <a:t>2021-01-15</a:t>
            </a:fld>
            <a:endParaRPr lang="en-CA"/>
          </a:p>
        </p:txBody>
      </p:sp>
      <p:sp>
        <p:nvSpPr>
          <p:cNvPr id="5" name="Footer Placeholder 4">
            <a:extLst>
              <a:ext uri="{FF2B5EF4-FFF2-40B4-BE49-F238E27FC236}">
                <a16:creationId xmlns:a16="http://schemas.microsoft.com/office/drawing/2014/main" id="{8F70B8D7-3BC9-4D93-A14E-17764F6930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2AF8C49-1196-4D1F-A527-AF96E9F61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F2E31-D120-422D-A149-27B6C69DFD6F}" type="slidenum">
              <a:rPr lang="en-CA" smtClean="0"/>
              <a:t>‹#›</a:t>
            </a:fld>
            <a:endParaRPr lang="en-CA"/>
          </a:p>
        </p:txBody>
      </p:sp>
    </p:spTree>
    <p:extLst>
      <p:ext uri="{BB962C8B-B14F-4D97-AF65-F5344CB8AC3E}">
        <p14:creationId xmlns:p14="http://schemas.microsoft.com/office/powerpoint/2010/main" val="1898822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Bubble_sor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E0676-2DC4-4829-8E2F-638AA13655FA}"/>
              </a:ext>
            </a:extLst>
          </p:cNvPr>
          <p:cNvSpPr>
            <a:spLocks noGrp="1"/>
          </p:cNvSpPr>
          <p:nvPr>
            <p:ph type="ctrTitle"/>
          </p:nvPr>
        </p:nvSpPr>
        <p:spPr>
          <a:xfrm>
            <a:off x="1524000" y="1122363"/>
            <a:ext cx="9144000" cy="2387600"/>
          </a:xfrm>
        </p:spPr>
        <p:txBody>
          <a:bodyPr/>
          <a:lstStyle/>
          <a:p>
            <a:r>
              <a:rPr lang="en-CA" dirty="0"/>
              <a:t>The Basics to Programming 5</a:t>
            </a:r>
          </a:p>
        </p:txBody>
      </p:sp>
      <p:sp>
        <p:nvSpPr>
          <p:cNvPr id="5" name="Subtitle 2">
            <a:extLst>
              <a:ext uri="{FF2B5EF4-FFF2-40B4-BE49-F238E27FC236}">
                <a16:creationId xmlns:a16="http://schemas.microsoft.com/office/drawing/2014/main" id="{874323AF-AA8E-4705-9B13-EA834105085A}"/>
              </a:ext>
            </a:extLst>
          </p:cNvPr>
          <p:cNvSpPr>
            <a:spLocks noGrp="1"/>
          </p:cNvSpPr>
          <p:nvPr>
            <p:ph type="subTitle" idx="1"/>
          </p:nvPr>
        </p:nvSpPr>
        <p:spPr>
          <a:xfrm>
            <a:off x="1524000" y="3602038"/>
            <a:ext cx="9144000" cy="1655762"/>
          </a:xfrm>
        </p:spPr>
        <p:txBody>
          <a:bodyPr>
            <a:normAutofit lnSpcReduction="10000"/>
          </a:bodyPr>
          <a:lstStyle/>
          <a:p>
            <a:endParaRPr lang="en-CA" dirty="0"/>
          </a:p>
          <a:p>
            <a:r>
              <a:rPr lang="en-CA" dirty="0"/>
              <a:t>A Series of Bite Size Lessons for Programming</a:t>
            </a:r>
          </a:p>
          <a:p>
            <a:r>
              <a:rPr lang="en-CA" sz="1600" dirty="0"/>
              <a:t>Arrays, Objects, and Commands</a:t>
            </a:r>
          </a:p>
          <a:p>
            <a:r>
              <a:rPr lang="en-CA" dirty="0"/>
              <a:t>By Tariq Chatur</a:t>
            </a:r>
          </a:p>
        </p:txBody>
      </p:sp>
    </p:spTree>
    <p:extLst>
      <p:ext uri="{BB962C8B-B14F-4D97-AF65-F5344CB8AC3E}">
        <p14:creationId xmlns:p14="http://schemas.microsoft.com/office/powerpoint/2010/main" val="2598274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6A893F-3C69-4DE3-B4EE-03796DE3AB10}"/>
              </a:ext>
            </a:extLst>
          </p:cNvPr>
          <p:cNvSpPr>
            <a:spLocks noGrp="1"/>
          </p:cNvSpPr>
          <p:nvPr>
            <p:ph type="title"/>
          </p:nvPr>
        </p:nvSpPr>
        <p:spPr>
          <a:xfrm>
            <a:off x="838200" y="365125"/>
            <a:ext cx="10515600" cy="1325563"/>
          </a:xfrm>
        </p:spPr>
        <p:txBody>
          <a:bodyPr/>
          <a:lstStyle/>
          <a:p>
            <a:r>
              <a:rPr lang="en-CA" dirty="0"/>
              <a:t>Objects</a:t>
            </a:r>
          </a:p>
        </p:txBody>
      </p:sp>
      <p:sp>
        <p:nvSpPr>
          <p:cNvPr id="5" name="Content Placeholder 2">
            <a:extLst>
              <a:ext uri="{FF2B5EF4-FFF2-40B4-BE49-F238E27FC236}">
                <a16:creationId xmlns:a16="http://schemas.microsoft.com/office/drawing/2014/main" id="{194744B2-9297-4FC7-8F6E-1969EDA8B00E}"/>
              </a:ext>
            </a:extLst>
          </p:cNvPr>
          <p:cNvSpPr>
            <a:spLocks noGrp="1"/>
          </p:cNvSpPr>
          <p:nvPr>
            <p:ph idx="1"/>
          </p:nvPr>
        </p:nvSpPr>
        <p:spPr>
          <a:xfrm>
            <a:off x="838200" y="1825625"/>
            <a:ext cx="10515600" cy="4351338"/>
          </a:xfrm>
        </p:spPr>
        <p:txBody>
          <a:bodyPr/>
          <a:lstStyle/>
          <a:p>
            <a:r>
              <a:rPr lang="en-CA" dirty="0"/>
              <a:t>Objects are abstract representation of things that hold values and can be interacted with. These can be instanced to have a data structure that can be used.</a:t>
            </a:r>
          </a:p>
          <a:p>
            <a:pPr marL="0" indent="0">
              <a:buNone/>
            </a:pPr>
            <a:r>
              <a:rPr lang="en-CA" dirty="0"/>
              <a:t>	ex. 	Baseball player = Abstract Object</a:t>
            </a:r>
          </a:p>
          <a:p>
            <a:pPr marL="0" indent="0">
              <a:buNone/>
            </a:pPr>
            <a:r>
              <a:rPr lang="en-CA" dirty="0"/>
              <a:t>		Jim Bob = Instance of the Object</a:t>
            </a:r>
          </a:p>
          <a:p>
            <a:pPr marL="0" indent="0">
              <a:buNone/>
            </a:pPr>
            <a:endParaRPr lang="en-CA" dirty="0"/>
          </a:p>
          <a:p>
            <a:pPr marL="0" indent="0">
              <a:buNone/>
            </a:pPr>
            <a:r>
              <a:rPr lang="en-CA" dirty="0"/>
              <a:t>By making and specifying objects we can use OO(Object Oriented Principles) to create much more complex programs</a:t>
            </a:r>
          </a:p>
        </p:txBody>
      </p:sp>
    </p:spTree>
    <p:extLst>
      <p:ext uri="{BB962C8B-B14F-4D97-AF65-F5344CB8AC3E}">
        <p14:creationId xmlns:p14="http://schemas.microsoft.com/office/powerpoint/2010/main" val="4125923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05AB-D9F8-47B7-8EE3-C95941F79460}"/>
              </a:ext>
            </a:extLst>
          </p:cNvPr>
          <p:cNvSpPr>
            <a:spLocks noGrp="1"/>
          </p:cNvSpPr>
          <p:nvPr>
            <p:ph type="title"/>
          </p:nvPr>
        </p:nvSpPr>
        <p:spPr/>
        <p:txBody>
          <a:bodyPr/>
          <a:lstStyle/>
          <a:p>
            <a:r>
              <a:rPr lang="en-CA" dirty="0"/>
              <a:t>Object Creation</a:t>
            </a:r>
          </a:p>
        </p:txBody>
      </p:sp>
      <p:sp>
        <p:nvSpPr>
          <p:cNvPr id="3" name="Content Placeholder 2">
            <a:extLst>
              <a:ext uri="{FF2B5EF4-FFF2-40B4-BE49-F238E27FC236}">
                <a16:creationId xmlns:a16="http://schemas.microsoft.com/office/drawing/2014/main" id="{C26EA57B-FE8E-4B30-AFA3-8033AC17B760}"/>
              </a:ext>
            </a:extLst>
          </p:cNvPr>
          <p:cNvSpPr>
            <a:spLocks noGrp="1"/>
          </p:cNvSpPr>
          <p:nvPr>
            <p:ph idx="1"/>
          </p:nvPr>
        </p:nvSpPr>
        <p:spPr>
          <a:xfrm>
            <a:off x="838200" y="1825625"/>
            <a:ext cx="10515600" cy="2360481"/>
          </a:xfrm>
        </p:spPr>
        <p:txBody>
          <a:bodyPr>
            <a:normAutofit fontScale="92500" lnSpcReduction="20000"/>
          </a:bodyPr>
          <a:lstStyle/>
          <a:p>
            <a:r>
              <a:rPr lang="en-CA" sz="2000" dirty="0"/>
              <a:t>There are many ways to make objects depending on the language being used. However, the most common of these methods is the use of a class</a:t>
            </a:r>
          </a:p>
          <a:p>
            <a:r>
              <a:rPr lang="en-CA" sz="2000" dirty="0"/>
              <a:t>Classes are Collections of code that are named and can be referenced and instanced</a:t>
            </a:r>
          </a:p>
          <a:p>
            <a:endParaRPr lang="en-CA" sz="2000" dirty="0"/>
          </a:p>
          <a:p>
            <a:r>
              <a:rPr lang="en-CA" sz="2000" dirty="0"/>
              <a:t>Classes can be thought of as the framework for an object, with similar values, methods, and constructors</a:t>
            </a:r>
          </a:p>
          <a:p>
            <a:pPr marL="0" indent="0">
              <a:buNone/>
            </a:pPr>
            <a:endParaRPr lang="en-CA" sz="2000" dirty="0"/>
          </a:p>
          <a:p>
            <a:pPr marL="0" indent="0">
              <a:buNone/>
            </a:pPr>
            <a:r>
              <a:rPr lang="en-CA" sz="2000" dirty="0"/>
              <a:t>Example of a Class:</a:t>
            </a:r>
          </a:p>
          <a:p>
            <a:pPr marL="0" indent="0">
              <a:buNone/>
            </a:pPr>
            <a:endParaRPr lang="en-CA" sz="2000" dirty="0"/>
          </a:p>
          <a:p>
            <a:pPr marL="0" indent="0">
              <a:buNone/>
            </a:pPr>
            <a:endParaRPr lang="en-CA" sz="2000" dirty="0"/>
          </a:p>
          <a:p>
            <a:pPr marL="0" indent="0">
              <a:buNone/>
            </a:pPr>
            <a:endParaRPr lang="en-CA" dirty="0"/>
          </a:p>
        </p:txBody>
      </p:sp>
      <p:grpSp>
        <p:nvGrpSpPr>
          <p:cNvPr id="27" name="Group 26">
            <a:extLst>
              <a:ext uri="{FF2B5EF4-FFF2-40B4-BE49-F238E27FC236}">
                <a16:creationId xmlns:a16="http://schemas.microsoft.com/office/drawing/2014/main" id="{1D900BF1-9443-40A5-BABE-6E1C5C1577D2}"/>
              </a:ext>
            </a:extLst>
          </p:cNvPr>
          <p:cNvGrpSpPr/>
          <p:nvPr/>
        </p:nvGrpSpPr>
        <p:grpSpPr>
          <a:xfrm>
            <a:off x="838200" y="4069680"/>
            <a:ext cx="9387980" cy="2350062"/>
            <a:chOff x="838200" y="4069680"/>
            <a:chExt cx="9387980" cy="2350062"/>
          </a:xfrm>
        </p:grpSpPr>
        <p:pic>
          <p:nvPicPr>
            <p:cNvPr id="15" name="Picture 14">
              <a:extLst>
                <a:ext uri="{FF2B5EF4-FFF2-40B4-BE49-F238E27FC236}">
                  <a16:creationId xmlns:a16="http://schemas.microsoft.com/office/drawing/2014/main" id="{70F05887-3F06-4D70-8FF4-61AA9C80FCB4}"/>
                </a:ext>
              </a:extLst>
            </p:cNvPr>
            <p:cNvPicPr>
              <a:picLocks noChangeAspect="1"/>
            </p:cNvPicPr>
            <p:nvPr/>
          </p:nvPicPr>
          <p:blipFill>
            <a:blip r:embed="rId2"/>
            <a:stretch>
              <a:fillRect/>
            </a:stretch>
          </p:blipFill>
          <p:spPr>
            <a:xfrm>
              <a:off x="838200" y="4123980"/>
              <a:ext cx="4505587" cy="2295762"/>
            </a:xfrm>
            <a:prstGeom prst="rect">
              <a:avLst/>
            </a:prstGeom>
          </p:spPr>
        </p:pic>
        <p:sp>
          <p:nvSpPr>
            <p:cNvPr id="10" name="Rectangle 9">
              <a:extLst>
                <a:ext uri="{FF2B5EF4-FFF2-40B4-BE49-F238E27FC236}">
                  <a16:creationId xmlns:a16="http://schemas.microsoft.com/office/drawing/2014/main" id="{8DF11EB3-D480-491B-9D3E-7B7267134D5F}"/>
                </a:ext>
              </a:extLst>
            </p:cNvPr>
            <p:cNvSpPr/>
            <p:nvPr/>
          </p:nvSpPr>
          <p:spPr>
            <a:xfrm>
              <a:off x="1300294" y="4436385"/>
              <a:ext cx="3976382" cy="395289"/>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75B854BA-47F3-41BE-8733-355503F253E4}"/>
                </a:ext>
              </a:extLst>
            </p:cNvPr>
            <p:cNvSpPr/>
            <p:nvPr/>
          </p:nvSpPr>
          <p:spPr>
            <a:xfrm>
              <a:off x="989901" y="4123979"/>
              <a:ext cx="1417739" cy="2097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a:extLst>
                <a:ext uri="{FF2B5EF4-FFF2-40B4-BE49-F238E27FC236}">
                  <a16:creationId xmlns:a16="http://schemas.microsoft.com/office/drawing/2014/main" id="{1E65A3F3-9A29-44E3-8F86-38C8624514D0}"/>
                </a:ext>
              </a:extLst>
            </p:cNvPr>
            <p:cNvCxnSpPr>
              <a:cxnSpLocks/>
              <a:stCxn id="5" idx="3"/>
              <a:endCxn id="9" idx="1"/>
            </p:cNvCxnSpPr>
            <p:nvPr/>
          </p:nvCxnSpPr>
          <p:spPr>
            <a:xfrm flipV="1">
              <a:off x="2407640" y="4208180"/>
              <a:ext cx="6476299" cy="20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D5209FE-4633-4F8F-BF33-003B394DBEC7}"/>
                </a:ext>
              </a:extLst>
            </p:cNvPr>
            <p:cNvSpPr txBox="1"/>
            <p:nvPr/>
          </p:nvSpPr>
          <p:spPr>
            <a:xfrm>
              <a:off x="8883939" y="4069680"/>
              <a:ext cx="1342241" cy="276999"/>
            </a:xfrm>
            <a:prstGeom prst="rect">
              <a:avLst/>
            </a:prstGeom>
            <a:noFill/>
            <a:ln>
              <a:solidFill>
                <a:srgbClr val="FF0000"/>
              </a:solidFill>
            </a:ln>
          </p:spPr>
          <p:txBody>
            <a:bodyPr wrap="square" rtlCol="0">
              <a:spAutoFit/>
            </a:bodyPr>
            <a:lstStyle/>
            <a:p>
              <a:r>
                <a:rPr lang="en-CA" sz="1200" dirty="0"/>
                <a:t>Class Declaration</a:t>
              </a:r>
            </a:p>
          </p:txBody>
        </p:sp>
        <p:cxnSp>
          <p:nvCxnSpPr>
            <p:cNvPr id="12" name="Straight Connector 11">
              <a:extLst>
                <a:ext uri="{FF2B5EF4-FFF2-40B4-BE49-F238E27FC236}">
                  <a16:creationId xmlns:a16="http://schemas.microsoft.com/office/drawing/2014/main" id="{3A9C73AE-E11B-41CB-B456-3E7876A65333}"/>
                </a:ext>
              </a:extLst>
            </p:cNvPr>
            <p:cNvCxnSpPr>
              <a:cxnSpLocks/>
              <a:stCxn id="10" idx="3"/>
            </p:cNvCxnSpPr>
            <p:nvPr/>
          </p:nvCxnSpPr>
          <p:spPr>
            <a:xfrm flipV="1">
              <a:off x="5276676" y="4599964"/>
              <a:ext cx="3607264" cy="3406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D6E08C6-A424-4132-900A-A3BA6693912E}"/>
                </a:ext>
              </a:extLst>
            </p:cNvPr>
            <p:cNvSpPr txBox="1"/>
            <p:nvPr/>
          </p:nvSpPr>
          <p:spPr>
            <a:xfrm>
              <a:off x="8883940" y="4471708"/>
              <a:ext cx="1342240" cy="276999"/>
            </a:xfrm>
            <a:prstGeom prst="rect">
              <a:avLst/>
            </a:prstGeom>
            <a:noFill/>
            <a:ln>
              <a:solidFill>
                <a:srgbClr val="FFC000"/>
              </a:solidFill>
            </a:ln>
          </p:spPr>
          <p:txBody>
            <a:bodyPr wrap="square" rtlCol="0">
              <a:spAutoFit/>
            </a:bodyPr>
            <a:lstStyle/>
            <a:p>
              <a:r>
                <a:rPr lang="en-CA" sz="1200" dirty="0"/>
                <a:t>Class Variables</a:t>
              </a:r>
            </a:p>
          </p:txBody>
        </p:sp>
        <p:sp>
          <p:nvSpPr>
            <p:cNvPr id="14" name="Rectangle 13">
              <a:extLst>
                <a:ext uri="{FF2B5EF4-FFF2-40B4-BE49-F238E27FC236}">
                  <a16:creationId xmlns:a16="http://schemas.microsoft.com/office/drawing/2014/main" id="{EDA73CF5-6D01-43BB-9082-06C6ABF8BEF8}"/>
                </a:ext>
              </a:extLst>
            </p:cNvPr>
            <p:cNvSpPr/>
            <p:nvPr/>
          </p:nvSpPr>
          <p:spPr>
            <a:xfrm>
              <a:off x="1300294" y="4915330"/>
              <a:ext cx="4043493" cy="71306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8" name="Straight Connector 17">
              <a:extLst>
                <a:ext uri="{FF2B5EF4-FFF2-40B4-BE49-F238E27FC236}">
                  <a16:creationId xmlns:a16="http://schemas.microsoft.com/office/drawing/2014/main" id="{91533C99-C8A4-4FD1-82D3-5452FEB512A0}"/>
                </a:ext>
              </a:extLst>
            </p:cNvPr>
            <p:cNvCxnSpPr>
              <a:stCxn id="14" idx="3"/>
            </p:cNvCxnSpPr>
            <p:nvPr/>
          </p:nvCxnSpPr>
          <p:spPr>
            <a:xfrm flipV="1">
              <a:off x="5343787" y="5271860"/>
              <a:ext cx="3540153" cy="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784BAA7-6702-4C52-B137-7554A5870CE4}"/>
                </a:ext>
              </a:extLst>
            </p:cNvPr>
            <p:cNvSpPr txBox="1"/>
            <p:nvPr/>
          </p:nvSpPr>
          <p:spPr>
            <a:xfrm>
              <a:off x="8883939" y="5133360"/>
              <a:ext cx="1342239" cy="276999"/>
            </a:xfrm>
            <a:prstGeom prst="rect">
              <a:avLst/>
            </a:prstGeom>
            <a:noFill/>
            <a:ln>
              <a:solidFill>
                <a:srgbClr val="00B050"/>
              </a:solidFill>
            </a:ln>
          </p:spPr>
          <p:txBody>
            <a:bodyPr wrap="square" rtlCol="0">
              <a:spAutoFit/>
            </a:bodyPr>
            <a:lstStyle/>
            <a:p>
              <a:r>
                <a:rPr lang="en-CA" sz="1200" dirty="0"/>
                <a:t>Class Constructors</a:t>
              </a:r>
            </a:p>
          </p:txBody>
        </p:sp>
        <p:sp>
          <p:nvSpPr>
            <p:cNvPr id="20" name="Rectangle 19">
              <a:extLst>
                <a:ext uri="{FF2B5EF4-FFF2-40B4-BE49-F238E27FC236}">
                  <a16:creationId xmlns:a16="http://schemas.microsoft.com/office/drawing/2014/main" id="{0256AE86-F68A-4ECA-8EB2-A23701617F9F}"/>
                </a:ext>
              </a:extLst>
            </p:cNvPr>
            <p:cNvSpPr/>
            <p:nvPr/>
          </p:nvSpPr>
          <p:spPr>
            <a:xfrm>
              <a:off x="1300294" y="5704514"/>
              <a:ext cx="2751589" cy="536895"/>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 name="Straight Connector 21">
              <a:extLst>
                <a:ext uri="{FF2B5EF4-FFF2-40B4-BE49-F238E27FC236}">
                  <a16:creationId xmlns:a16="http://schemas.microsoft.com/office/drawing/2014/main" id="{6C27CEDA-6B09-43AE-BA6F-DD35AB859235}"/>
                </a:ext>
              </a:extLst>
            </p:cNvPr>
            <p:cNvCxnSpPr>
              <a:stCxn id="20" idx="3"/>
            </p:cNvCxnSpPr>
            <p:nvPr/>
          </p:nvCxnSpPr>
          <p:spPr>
            <a:xfrm flipV="1">
              <a:off x="4051883" y="5972961"/>
              <a:ext cx="4832057" cy="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10A983-A269-4276-8423-6BB6C2A306E7}"/>
                </a:ext>
              </a:extLst>
            </p:cNvPr>
            <p:cNvSpPr txBox="1"/>
            <p:nvPr/>
          </p:nvSpPr>
          <p:spPr>
            <a:xfrm>
              <a:off x="8883940" y="5834461"/>
              <a:ext cx="1342238" cy="276999"/>
            </a:xfrm>
            <a:prstGeom prst="rect">
              <a:avLst/>
            </a:prstGeom>
            <a:noFill/>
            <a:ln>
              <a:solidFill>
                <a:schemeClr val="accent1">
                  <a:lumMod val="75000"/>
                </a:schemeClr>
              </a:solidFill>
            </a:ln>
          </p:spPr>
          <p:txBody>
            <a:bodyPr wrap="square" rtlCol="0">
              <a:spAutoFit/>
            </a:bodyPr>
            <a:lstStyle/>
            <a:p>
              <a:r>
                <a:rPr lang="en-CA" sz="1200" dirty="0"/>
                <a:t>Class Methods</a:t>
              </a:r>
            </a:p>
          </p:txBody>
        </p:sp>
      </p:grpSp>
    </p:spTree>
    <p:extLst>
      <p:ext uri="{BB962C8B-B14F-4D97-AF65-F5344CB8AC3E}">
        <p14:creationId xmlns:p14="http://schemas.microsoft.com/office/powerpoint/2010/main" val="1846409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9AA0-D009-46BB-B8F2-5450DB249B5F}"/>
              </a:ext>
            </a:extLst>
          </p:cNvPr>
          <p:cNvSpPr>
            <a:spLocks noGrp="1"/>
          </p:cNvSpPr>
          <p:nvPr>
            <p:ph type="title"/>
          </p:nvPr>
        </p:nvSpPr>
        <p:spPr/>
        <p:txBody>
          <a:bodyPr/>
          <a:lstStyle/>
          <a:p>
            <a:r>
              <a:rPr lang="en-CA" dirty="0"/>
              <a:t>Object Creation (Constructors)</a:t>
            </a:r>
          </a:p>
        </p:txBody>
      </p:sp>
      <p:pic>
        <p:nvPicPr>
          <p:cNvPr id="18" name="Picture 17">
            <a:extLst>
              <a:ext uri="{FF2B5EF4-FFF2-40B4-BE49-F238E27FC236}">
                <a16:creationId xmlns:a16="http://schemas.microsoft.com/office/drawing/2014/main" id="{57E18778-20F3-4A2A-9CED-B97389D71CE8}"/>
              </a:ext>
            </a:extLst>
          </p:cNvPr>
          <p:cNvPicPr>
            <a:picLocks noChangeAspect="1"/>
          </p:cNvPicPr>
          <p:nvPr/>
        </p:nvPicPr>
        <p:blipFill>
          <a:blip r:embed="rId2"/>
          <a:stretch>
            <a:fillRect/>
          </a:stretch>
        </p:blipFill>
        <p:spPr>
          <a:xfrm>
            <a:off x="7694277" y="1690687"/>
            <a:ext cx="4350280" cy="3904769"/>
          </a:xfrm>
          <a:prstGeom prst="rect">
            <a:avLst/>
          </a:prstGeom>
        </p:spPr>
      </p:pic>
      <p:sp>
        <p:nvSpPr>
          <p:cNvPr id="19" name="TextBox 18">
            <a:extLst>
              <a:ext uri="{FF2B5EF4-FFF2-40B4-BE49-F238E27FC236}">
                <a16:creationId xmlns:a16="http://schemas.microsoft.com/office/drawing/2014/main" id="{39E31283-2DF8-4D44-9DDF-15C45314C035}"/>
              </a:ext>
            </a:extLst>
          </p:cNvPr>
          <p:cNvSpPr txBox="1"/>
          <p:nvPr/>
        </p:nvSpPr>
        <p:spPr>
          <a:xfrm>
            <a:off x="906011" y="1828800"/>
            <a:ext cx="5855516" cy="3139321"/>
          </a:xfrm>
          <a:prstGeom prst="rect">
            <a:avLst/>
          </a:prstGeom>
          <a:noFill/>
        </p:spPr>
        <p:txBody>
          <a:bodyPr wrap="square" rtlCol="0">
            <a:spAutoFit/>
          </a:bodyPr>
          <a:lstStyle/>
          <a:p>
            <a:pPr marL="285750" indent="-285750">
              <a:buFont typeface="Arial" panose="020B0604020202020204" pitchFamily="34" charset="0"/>
              <a:buChar char="•"/>
            </a:pPr>
            <a:r>
              <a:rPr lang="en-CA" dirty="0"/>
              <a:t>Constructors are the code run when an object is created</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single class can have multiple constructors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Constructors share the same name as the class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Depending on the information available or the intended actions different constructors are called</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Constructors are differentiated by the parameters being passed into them</a:t>
            </a:r>
          </a:p>
        </p:txBody>
      </p:sp>
      <p:sp>
        <p:nvSpPr>
          <p:cNvPr id="20" name="TextBox 19">
            <a:extLst>
              <a:ext uri="{FF2B5EF4-FFF2-40B4-BE49-F238E27FC236}">
                <a16:creationId xmlns:a16="http://schemas.microsoft.com/office/drawing/2014/main" id="{B7FD8743-8C08-4D21-A648-E5CDA861A1C1}"/>
              </a:ext>
            </a:extLst>
          </p:cNvPr>
          <p:cNvSpPr txBox="1"/>
          <p:nvPr/>
        </p:nvSpPr>
        <p:spPr>
          <a:xfrm>
            <a:off x="6761527" y="2869035"/>
            <a:ext cx="1048623" cy="276999"/>
          </a:xfrm>
          <a:prstGeom prst="rect">
            <a:avLst/>
          </a:prstGeom>
          <a:noFill/>
          <a:ln w="28575">
            <a:solidFill>
              <a:schemeClr val="tx1"/>
            </a:solidFill>
          </a:ln>
        </p:spPr>
        <p:txBody>
          <a:bodyPr wrap="square" rtlCol="0">
            <a:spAutoFit/>
          </a:bodyPr>
          <a:lstStyle/>
          <a:p>
            <a:r>
              <a:rPr lang="en-CA" sz="1200" dirty="0"/>
              <a:t>Constructor 1</a:t>
            </a:r>
          </a:p>
        </p:txBody>
      </p:sp>
      <p:sp>
        <p:nvSpPr>
          <p:cNvPr id="21" name="TextBox 20">
            <a:extLst>
              <a:ext uri="{FF2B5EF4-FFF2-40B4-BE49-F238E27FC236}">
                <a16:creationId xmlns:a16="http://schemas.microsoft.com/office/drawing/2014/main" id="{7EA18C4D-62B4-40C2-BF4B-899A3C703EAF}"/>
              </a:ext>
            </a:extLst>
          </p:cNvPr>
          <p:cNvSpPr txBox="1"/>
          <p:nvPr/>
        </p:nvSpPr>
        <p:spPr>
          <a:xfrm>
            <a:off x="6761527" y="3909270"/>
            <a:ext cx="1048623" cy="276999"/>
          </a:xfrm>
          <a:prstGeom prst="rect">
            <a:avLst/>
          </a:prstGeom>
          <a:noFill/>
          <a:ln w="28575">
            <a:solidFill>
              <a:schemeClr val="tx1"/>
            </a:solidFill>
          </a:ln>
        </p:spPr>
        <p:txBody>
          <a:bodyPr wrap="square" rtlCol="0">
            <a:spAutoFit/>
          </a:bodyPr>
          <a:lstStyle/>
          <a:p>
            <a:r>
              <a:rPr lang="en-CA" sz="1200" dirty="0"/>
              <a:t>Constructor 2</a:t>
            </a:r>
          </a:p>
        </p:txBody>
      </p:sp>
      <p:sp>
        <p:nvSpPr>
          <p:cNvPr id="22" name="TextBox 21">
            <a:extLst>
              <a:ext uri="{FF2B5EF4-FFF2-40B4-BE49-F238E27FC236}">
                <a16:creationId xmlns:a16="http://schemas.microsoft.com/office/drawing/2014/main" id="{D20435D0-C525-481C-8B75-82CDCC3F5A33}"/>
              </a:ext>
            </a:extLst>
          </p:cNvPr>
          <p:cNvSpPr txBox="1"/>
          <p:nvPr/>
        </p:nvSpPr>
        <p:spPr>
          <a:xfrm>
            <a:off x="6761527" y="4943548"/>
            <a:ext cx="1048623" cy="276999"/>
          </a:xfrm>
          <a:prstGeom prst="rect">
            <a:avLst/>
          </a:prstGeom>
          <a:noFill/>
          <a:ln w="28575">
            <a:solidFill>
              <a:schemeClr val="tx1"/>
            </a:solidFill>
          </a:ln>
        </p:spPr>
        <p:txBody>
          <a:bodyPr wrap="square" rtlCol="0">
            <a:spAutoFit/>
          </a:bodyPr>
          <a:lstStyle/>
          <a:p>
            <a:r>
              <a:rPr lang="en-CA" sz="1200" dirty="0"/>
              <a:t>Constructor 3</a:t>
            </a:r>
          </a:p>
        </p:txBody>
      </p:sp>
      <p:pic>
        <p:nvPicPr>
          <p:cNvPr id="23" name="Picture 22">
            <a:extLst>
              <a:ext uri="{FF2B5EF4-FFF2-40B4-BE49-F238E27FC236}">
                <a16:creationId xmlns:a16="http://schemas.microsoft.com/office/drawing/2014/main" id="{CBEB9575-4A72-4287-A1F9-5CC634E9FE7C}"/>
              </a:ext>
            </a:extLst>
          </p:cNvPr>
          <p:cNvPicPr>
            <a:picLocks noChangeAspect="1"/>
          </p:cNvPicPr>
          <p:nvPr/>
        </p:nvPicPr>
        <p:blipFill>
          <a:blip r:embed="rId3"/>
          <a:stretch>
            <a:fillRect/>
          </a:stretch>
        </p:blipFill>
        <p:spPr>
          <a:xfrm>
            <a:off x="1625927" y="5423277"/>
            <a:ext cx="6796620" cy="996838"/>
          </a:xfrm>
          <a:prstGeom prst="rect">
            <a:avLst/>
          </a:prstGeom>
        </p:spPr>
      </p:pic>
      <p:sp>
        <p:nvSpPr>
          <p:cNvPr id="24" name="TextBox 23">
            <a:extLst>
              <a:ext uri="{FF2B5EF4-FFF2-40B4-BE49-F238E27FC236}">
                <a16:creationId xmlns:a16="http://schemas.microsoft.com/office/drawing/2014/main" id="{DF8EB61F-146D-40B4-AAAD-92CF01C4D009}"/>
              </a:ext>
            </a:extLst>
          </p:cNvPr>
          <p:cNvSpPr txBox="1"/>
          <p:nvPr/>
        </p:nvSpPr>
        <p:spPr>
          <a:xfrm>
            <a:off x="635240" y="5456956"/>
            <a:ext cx="1048623" cy="276999"/>
          </a:xfrm>
          <a:prstGeom prst="rect">
            <a:avLst/>
          </a:prstGeom>
          <a:noFill/>
          <a:ln w="28575">
            <a:solidFill>
              <a:schemeClr val="tx1"/>
            </a:solidFill>
          </a:ln>
        </p:spPr>
        <p:txBody>
          <a:bodyPr wrap="square" rtlCol="0">
            <a:spAutoFit/>
          </a:bodyPr>
          <a:lstStyle/>
          <a:p>
            <a:r>
              <a:rPr lang="en-CA" sz="1200" dirty="0"/>
              <a:t>Constructor 1</a:t>
            </a:r>
          </a:p>
        </p:txBody>
      </p:sp>
      <p:sp>
        <p:nvSpPr>
          <p:cNvPr id="25" name="TextBox 24">
            <a:extLst>
              <a:ext uri="{FF2B5EF4-FFF2-40B4-BE49-F238E27FC236}">
                <a16:creationId xmlns:a16="http://schemas.microsoft.com/office/drawing/2014/main" id="{3F06366D-8CA4-472A-B0F8-E9B23DA94102}"/>
              </a:ext>
            </a:extLst>
          </p:cNvPr>
          <p:cNvSpPr txBox="1"/>
          <p:nvPr/>
        </p:nvSpPr>
        <p:spPr>
          <a:xfrm>
            <a:off x="635240" y="5723634"/>
            <a:ext cx="1048623" cy="276999"/>
          </a:xfrm>
          <a:prstGeom prst="rect">
            <a:avLst/>
          </a:prstGeom>
          <a:noFill/>
          <a:ln w="28575">
            <a:solidFill>
              <a:schemeClr val="tx1"/>
            </a:solidFill>
          </a:ln>
        </p:spPr>
        <p:txBody>
          <a:bodyPr wrap="square" rtlCol="0">
            <a:spAutoFit/>
          </a:bodyPr>
          <a:lstStyle/>
          <a:p>
            <a:r>
              <a:rPr lang="en-CA" sz="1200" dirty="0"/>
              <a:t>Constructor 2</a:t>
            </a:r>
          </a:p>
        </p:txBody>
      </p:sp>
      <p:sp>
        <p:nvSpPr>
          <p:cNvPr id="26" name="TextBox 25">
            <a:extLst>
              <a:ext uri="{FF2B5EF4-FFF2-40B4-BE49-F238E27FC236}">
                <a16:creationId xmlns:a16="http://schemas.microsoft.com/office/drawing/2014/main" id="{14807FC5-C559-42B0-BF91-BC9D148B1F0D}"/>
              </a:ext>
            </a:extLst>
          </p:cNvPr>
          <p:cNvSpPr txBox="1"/>
          <p:nvPr/>
        </p:nvSpPr>
        <p:spPr>
          <a:xfrm>
            <a:off x="635240" y="5990312"/>
            <a:ext cx="1048623" cy="276999"/>
          </a:xfrm>
          <a:prstGeom prst="rect">
            <a:avLst/>
          </a:prstGeom>
          <a:noFill/>
          <a:ln w="28575">
            <a:solidFill>
              <a:schemeClr val="tx1"/>
            </a:solidFill>
          </a:ln>
        </p:spPr>
        <p:txBody>
          <a:bodyPr wrap="square" rtlCol="0">
            <a:spAutoFit/>
          </a:bodyPr>
          <a:lstStyle/>
          <a:p>
            <a:r>
              <a:rPr lang="en-CA" sz="1200" dirty="0"/>
              <a:t>Constructor 3</a:t>
            </a:r>
          </a:p>
        </p:txBody>
      </p:sp>
    </p:spTree>
    <p:extLst>
      <p:ext uri="{BB962C8B-B14F-4D97-AF65-F5344CB8AC3E}">
        <p14:creationId xmlns:p14="http://schemas.microsoft.com/office/powerpoint/2010/main" val="2173193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6DC6-D925-48FD-A152-2BB5050807C6}"/>
              </a:ext>
            </a:extLst>
          </p:cNvPr>
          <p:cNvSpPr>
            <a:spLocks noGrp="1"/>
          </p:cNvSpPr>
          <p:nvPr>
            <p:ph type="title"/>
          </p:nvPr>
        </p:nvSpPr>
        <p:spPr/>
        <p:txBody>
          <a:bodyPr/>
          <a:lstStyle/>
          <a:p>
            <a:r>
              <a:rPr lang="en-CA" dirty="0"/>
              <a:t>Object Creation (Class Variables)</a:t>
            </a:r>
          </a:p>
        </p:txBody>
      </p:sp>
      <p:pic>
        <p:nvPicPr>
          <p:cNvPr id="4" name="Picture 3">
            <a:extLst>
              <a:ext uri="{FF2B5EF4-FFF2-40B4-BE49-F238E27FC236}">
                <a16:creationId xmlns:a16="http://schemas.microsoft.com/office/drawing/2014/main" id="{8D52D007-F4E0-407E-98D0-51C3884EA07B}"/>
              </a:ext>
            </a:extLst>
          </p:cNvPr>
          <p:cNvPicPr>
            <a:picLocks noChangeAspect="1"/>
          </p:cNvPicPr>
          <p:nvPr/>
        </p:nvPicPr>
        <p:blipFill>
          <a:blip r:embed="rId2"/>
          <a:stretch>
            <a:fillRect/>
          </a:stretch>
        </p:blipFill>
        <p:spPr>
          <a:xfrm>
            <a:off x="5432443" y="1457314"/>
            <a:ext cx="6128480" cy="898844"/>
          </a:xfrm>
          <a:prstGeom prst="rect">
            <a:avLst/>
          </a:prstGeom>
          <a:ln>
            <a:solidFill>
              <a:schemeClr val="tx1"/>
            </a:solidFill>
          </a:ln>
        </p:spPr>
      </p:pic>
      <p:pic>
        <p:nvPicPr>
          <p:cNvPr id="5" name="Picture 4">
            <a:extLst>
              <a:ext uri="{FF2B5EF4-FFF2-40B4-BE49-F238E27FC236}">
                <a16:creationId xmlns:a16="http://schemas.microsoft.com/office/drawing/2014/main" id="{DFC394A1-EB15-4DFB-B679-762B084BE744}"/>
              </a:ext>
            </a:extLst>
          </p:cNvPr>
          <p:cNvPicPr>
            <a:picLocks noChangeAspect="1"/>
          </p:cNvPicPr>
          <p:nvPr/>
        </p:nvPicPr>
        <p:blipFill>
          <a:blip r:embed="rId3"/>
          <a:stretch>
            <a:fillRect/>
          </a:stretch>
        </p:blipFill>
        <p:spPr>
          <a:xfrm>
            <a:off x="838200" y="1457314"/>
            <a:ext cx="3203945" cy="898844"/>
          </a:xfrm>
          <a:prstGeom prst="rect">
            <a:avLst/>
          </a:prstGeom>
          <a:ln>
            <a:solidFill>
              <a:schemeClr val="tx1"/>
            </a:solidFill>
          </a:ln>
        </p:spPr>
      </p:pic>
      <p:sp>
        <p:nvSpPr>
          <p:cNvPr id="6" name="TextBox 5">
            <a:extLst>
              <a:ext uri="{FF2B5EF4-FFF2-40B4-BE49-F238E27FC236}">
                <a16:creationId xmlns:a16="http://schemas.microsoft.com/office/drawing/2014/main" id="{5AF86B7C-A97D-4418-8132-710A0C01D6A7}"/>
              </a:ext>
            </a:extLst>
          </p:cNvPr>
          <p:cNvSpPr txBox="1"/>
          <p:nvPr/>
        </p:nvSpPr>
        <p:spPr>
          <a:xfrm>
            <a:off x="973123" y="2810312"/>
            <a:ext cx="10515600" cy="2031325"/>
          </a:xfrm>
          <a:prstGeom prst="rect">
            <a:avLst/>
          </a:prstGeom>
          <a:noFill/>
        </p:spPr>
        <p:txBody>
          <a:bodyPr wrap="square" rtlCol="0">
            <a:spAutoFit/>
          </a:bodyPr>
          <a:lstStyle/>
          <a:p>
            <a:pPr marL="285750" indent="-285750">
              <a:buFont typeface="Arial" panose="020B0604020202020204" pitchFamily="34" charset="0"/>
              <a:buChar char="•"/>
            </a:pPr>
            <a:r>
              <a:rPr lang="en-CA" dirty="0"/>
              <a:t>Class Variables are the values within a class that are initialised and shared between all instances of a class</a:t>
            </a:r>
          </a:p>
          <a:p>
            <a:r>
              <a:rPr lang="en-CA" dirty="0"/>
              <a:t>These values can be different between different instances of classes</a:t>
            </a:r>
          </a:p>
          <a:p>
            <a:endParaRPr lang="en-CA" dirty="0"/>
          </a:p>
          <a:p>
            <a:pPr marL="285750" indent="-285750">
              <a:buFont typeface="Arial" panose="020B0604020202020204" pitchFamily="34" charset="0"/>
              <a:buChar char="•"/>
            </a:pPr>
            <a:r>
              <a:rPr lang="en-CA" dirty="0"/>
              <a:t>Using the information above we can see that there are three suspect classes that were created. Each of which stores different values into their class variables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To access these values we can use the “.” operator</a:t>
            </a:r>
          </a:p>
        </p:txBody>
      </p:sp>
      <p:pic>
        <p:nvPicPr>
          <p:cNvPr id="8" name="Picture 7">
            <a:extLst>
              <a:ext uri="{FF2B5EF4-FFF2-40B4-BE49-F238E27FC236}">
                <a16:creationId xmlns:a16="http://schemas.microsoft.com/office/drawing/2014/main" id="{40E29A3B-B9A8-439B-AC47-A56626336CB0}"/>
              </a:ext>
            </a:extLst>
          </p:cNvPr>
          <p:cNvPicPr>
            <a:picLocks noChangeAspect="1"/>
          </p:cNvPicPr>
          <p:nvPr/>
        </p:nvPicPr>
        <p:blipFill>
          <a:blip r:embed="rId4"/>
          <a:stretch>
            <a:fillRect/>
          </a:stretch>
        </p:blipFill>
        <p:spPr>
          <a:xfrm>
            <a:off x="6239312" y="4788672"/>
            <a:ext cx="3378203" cy="329964"/>
          </a:xfrm>
          <a:prstGeom prst="rect">
            <a:avLst/>
          </a:prstGeom>
        </p:spPr>
      </p:pic>
    </p:spTree>
    <p:extLst>
      <p:ext uri="{BB962C8B-B14F-4D97-AF65-F5344CB8AC3E}">
        <p14:creationId xmlns:p14="http://schemas.microsoft.com/office/powerpoint/2010/main" val="2636870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7913-0EC5-4409-8CD7-8B812BB9BE91}"/>
              </a:ext>
            </a:extLst>
          </p:cNvPr>
          <p:cNvSpPr>
            <a:spLocks noGrp="1"/>
          </p:cNvSpPr>
          <p:nvPr>
            <p:ph type="title"/>
          </p:nvPr>
        </p:nvSpPr>
        <p:spPr/>
        <p:txBody>
          <a:bodyPr/>
          <a:lstStyle/>
          <a:p>
            <a:r>
              <a:rPr lang="en-CA" dirty="0"/>
              <a:t>Object Creation (Class Methods)</a:t>
            </a:r>
          </a:p>
        </p:txBody>
      </p:sp>
      <p:pic>
        <p:nvPicPr>
          <p:cNvPr id="5" name="Picture 4">
            <a:extLst>
              <a:ext uri="{FF2B5EF4-FFF2-40B4-BE49-F238E27FC236}">
                <a16:creationId xmlns:a16="http://schemas.microsoft.com/office/drawing/2014/main" id="{6280FF73-A706-4215-9350-CAF3A78C9C1F}"/>
              </a:ext>
            </a:extLst>
          </p:cNvPr>
          <p:cNvPicPr>
            <a:picLocks noChangeAspect="1"/>
          </p:cNvPicPr>
          <p:nvPr/>
        </p:nvPicPr>
        <p:blipFill>
          <a:blip r:embed="rId2"/>
          <a:stretch>
            <a:fillRect/>
          </a:stretch>
        </p:blipFill>
        <p:spPr>
          <a:xfrm>
            <a:off x="838200" y="1457588"/>
            <a:ext cx="3476625" cy="1828800"/>
          </a:xfrm>
          <a:prstGeom prst="rect">
            <a:avLst/>
          </a:prstGeom>
        </p:spPr>
      </p:pic>
      <p:pic>
        <p:nvPicPr>
          <p:cNvPr id="6" name="Picture 5">
            <a:extLst>
              <a:ext uri="{FF2B5EF4-FFF2-40B4-BE49-F238E27FC236}">
                <a16:creationId xmlns:a16="http://schemas.microsoft.com/office/drawing/2014/main" id="{17A16FCB-786C-4EE5-9036-1B4B032E841A}"/>
              </a:ext>
            </a:extLst>
          </p:cNvPr>
          <p:cNvPicPr>
            <a:picLocks noChangeAspect="1"/>
          </p:cNvPicPr>
          <p:nvPr/>
        </p:nvPicPr>
        <p:blipFill>
          <a:blip r:embed="rId3"/>
          <a:stretch>
            <a:fillRect/>
          </a:stretch>
        </p:blipFill>
        <p:spPr>
          <a:xfrm>
            <a:off x="5653089" y="1405200"/>
            <a:ext cx="4448175" cy="1933575"/>
          </a:xfrm>
          <a:prstGeom prst="rect">
            <a:avLst/>
          </a:prstGeom>
        </p:spPr>
      </p:pic>
      <p:sp>
        <p:nvSpPr>
          <p:cNvPr id="7" name="TextBox 6">
            <a:extLst>
              <a:ext uri="{FF2B5EF4-FFF2-40B4-BE49-F238E27FC236}">
                <a16:creationId xmlns:a16="http://schemas.microsoft.com/office/drawing/2014/main" id="{375F1A4C-26CE-47BF-BFC7-3DF02878B3A8}"/>
              </a:ext>
            </a:extLst>
          </p:cNvPr>
          <p:cNvSpPr txBox="1"/>
          <p:nvPr/>
        </p:nvSpPr>
        <p:spPr>
          <a:xfrm>
            <a:off x="838200" y="3571613"/>
            <a:ext cx="9035642" cy="2031325"/>
          </a:xfrm>
          <a:prstGeom prst="rect">
            <a:avLst/>
          </a:prstGeom>
          <a:noFill/>
        </p:spPr>
        <p:txBody>
          <a:bodyPr wrap="square" rtlCol="0">
            <a:spAutoFit/>
          </a:bodyPr>
          <a:lstStyle/>
          <a:p>
            <a:r>
              <a:rPr lang="en-US" dirty="0"/>
              <a:t>Class methods are set the same as you would make a method outside of a class. These classes are sets of code that can be run for any instance of a class. </a:t>
            </a:r>
          </a:p>
          <a:p>
            <a:endParaRPr lang="en-US" dirty="0"/>
          </a:p>
          <a:p>
            <a:r>
              <a:rPr lang="en-US" dirty="0"/>
              <a:t>In the example above, the method “</a:t>
            </a:r>
            <a:r>
              <a:rPr lang="en-US" dirty="0" err="1"/>
              <a:t>CanIDrinkAtWork</a:t>
            </a:r>
            <a:r>
              <a:rPr lang="en-US" dirty="0"/>
              <a:t>()” returns the value that is saved in the class variable “</a:t>
            </a:r>
            <a:r>
              <a:rPr lang="en-US" dirty="0" err="1"/>
              <a:t>atdaw</a:t>
            </a:r>
            <a:r>
              <a:rPr lang="en-US" dirty="0"/>
              <a:t>”</a:t>
            </a:r>
          </a:p>
          <a:p>
            <a:endParaRPr lang="en-US" dirty="0"/>
          </a:p>
          <a:p>
            <a:r>
              <a:rPr lang="en-US" dirty="0"/>
              <a:t>To call the method we use the “.” operator</a:t>
            </a:r>
            <a:endParaRPr lang="en-CA" dirty="0"/>
          </a:p>
        </p:txBody>
      </p:sp>
      <p:pic>
        <p:nvPicPr>
          <p:cNvPr id="8" name="Picture 7">
            <a:extLst>
              <a:ext uri="{FF2B5EF4-FFF2-40B4-BE49-F238E27FC236}">
                <a16:creationId xmlns:a16="http://schemas.microsoft.com/office/drawing/2014/main" id="{68A6D9B1-06E0-4F27-9593-D817AB99778B}"/>
              </a:ext>
            </a:extLst>
          </p:cNvPr>
          <p:cNvPicPr>
            <a:picLocks noChangeAspect="1"/>
          </p:cNvPicPr>
          <p:nvPr/>
        </p:nvPicPr>
        <p:blipFill rotWithShape="1">
          <a:blip r:embed="rId4"/>
          <a:srcRect l="1567" t="15777" b="20047"/>
          <a:stretch/>
        </p:blipFill>
        <p:spPr>
          <a:xfrm>
            <a:off x="5025006" y="5327009"/>
            <a:ext cx="2521916" cy="201337"/>
          </a:xfrm>
          <a:prstGeom prst="rect">
            <a:avLst/>
          </a:prstGeom>
        </p:spPr>
      </p:pic>
    </p:spTree>
    <p:extLst>
      <p:ext uri="{BB962C8B-B14F-4D97-AF65-F5344CB8AC3E}">
        <p14:creationId xmlns:p14="http://schemas.microsoft.com/office/powerpoint/2010/main" val="1912481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1E16-FF47-4858-A582-A8A641196B4F}"/>
              </a:ext>
            </a:extLst>
          </p:cNvPr>
          <p:cNvSpPr>
            <a:spLocks noGrp="1"/>
          </p:cNvSpPr>
          <p:nvPr>
            <p:ph type="title"/>
          </p:nvPr>
        </p:nvSpPr>
        <p:spPr/>
        <p:txBody>
          <a:bodyPr/>
          <a:lstStyle/>
          <a:p>
            <a:r>
              <a:rPr lang="en-US" dirty="0"/>
              <a:t>Object Example (Course Registration) I</a:t>
            </a:r>
            <a:endParaRPr lang="en-CA" dirty="0"/>
          </a:p>
        </p:txBody>
      </p:sp>
      <p:sp>
        <p:nvSpPr>
          <p:cNvPr id="3" name="Content Placeholder 2">
            <a:extLst>
              <a:ext uri="{FF2B5EF4-FFF2-40B4-BE49-F238E27FC236}">
                <a16:creationId xmlns:a16="http://schemas.microsoft.com/office/drawing/2014/main" id="{EDF56415-9864-4644-9B78-104EC29EB2DD}"/>
              </a:ext>
            </a:extLst>
          </p:cNvPr>
          <p:cNvSpPr>
            <a:spLocks noGrp="1"/>
          </p:cNvSpPr>
          <p:nvPr>
            <p:ph idx="1"/>
          </p:nvPr>
        </p:nvSpPr>
        <p:spPr>
          <a:xfrm>
            <a:off x="838200" y="1825624"/>
            <a:ext cx="10515600" cy="2595373"/>
          </a:xfrm>
        </p:spPr>
        <p:txBody>
          <a:bodyPr/>
          <a:lstStyle/>
          <a:p>
            <a:r>
              <a:rPr lang="en-US" sz="2000" dirty="0"/>
              <a:t>This example uses classes to create a simple course registration abstract</a:t>
            </a:r>
          </a:p>
          <a:p>
            <a:r>
              <a:rPr lang="en-US" sz="2000" dirty="0"/>
              <a:t>The goal is to make a class for a course and for a student</a:t>
            </a:r>
          </a:p>
          <a:p>
            <a:r>
              <a:rPr lang="en-US" sz="2000" dirty="0"/>
              <a:t>Each course has a name, number of students, and class size</a:t>
            </a:r>
          </a:p>
          <a:p>
            <a:r>
              <a:rPr lang="en-US" sz="2000" dirty="0"/>
              <a:t>Each student has a name and list of courses they are signed into</a:t>
            </a:r>
          </a:p>
          <a:p>
            <a:r>
              <a:rPr lang="en-US" sz="2000" dirty="0"/>
              <a:t>There should also be a way to add a student to a course</a:t>
            </a:r>
          </a:p>
          <a:p>
            <a:r>
              <a:rPr lang="en-US" sz="2000" dirty="0"/>
              <a:t>Using the code below we should get this output</a:t>
            </a:r>
          </a:p>
          <a:p>
            <a:endParaRPr lang="en-CA" dirty="0"/>
          </a:p>
        </p:txBody>
      </p:sp>
      <p:pic>
        <p:nvPicPr>
          <p:cNvPr id="4" name="Picture 3">
            <a:extLst>
              <a:ext uri="{FF2B5EF4-FFF2-40B4-BE49-F238E27FC236}">
                <a16:creationId xmlns:a16="http://schemas.microsoft.com/office/drawing/2014/main" id="{E48C3988-16B5-4E72-A52D-4E5413547BFE}"/>
              </a:ext>
            </a:extLst>
          </p:cNvPr>
          <p:cNvPicPr>
            <a:picLocks noChangeAspect="1"/>
          </p:cNvPicPr>
          <p:nvPr/>
        </p:nvPicPr>
        <p:blipFill>
          <a:blip r:embed="rId2"/>
          <a:stretch>
            <a:fillRect/>
          </a:stretch>
        </p:blipFill>
        <p:spPr>
          <a:xfrm>
            <a:off x="544286" y="4705305"/>
            <a:ext cx="4429125" cy="1457325"/>
          </a:xfrm>
          <a:prstGeom prst="rect">
            <a:avLst/>
          </a:prstGeom>
        </p:spPr>
      </p:pic>
      <p:sp>
        <p:nvSpPr>
          <p:cNvPr id="5" name="Arrow: Right 4">
            <a:extLst>
              <a:ext uri="{FF2B5EF4-FFF2-40B4-BE49-F238E27FC236}">
                <a16:creationId xmlns:a16="http://schemas.microsoft.com/office/drawing/2014/main" id="{56F0B974-5497-4340-AFE9-3B0B8CE534E7}"/>
              </a:ext>
            </a:extLst>
          </p:cNvPr>
          <p:cNvSpPr/>
          <p:nvPr/>
        </p:nvSpPr>
        <p:spPr>
          <a:xfrm>
            <a:off x="5115825" y="5140053"/>
            <a:ext cx="1595534"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4E82CB1C-C1DF-4DDE-AC89-C38D1B99B227}"/>
              </a:ext>
            </a:extLst>
          </p:cNvPr>
          <p:cNvPicPr>
            <a:picLocks noChangeAspect="1"/>
          </p:cNvPicPr>
          <p:nvPr/>
        </p:nvPicPr>
        <p:blipFill>
          <a:blip r:embed="rId3"/>
          <a:stretch>
            <a:fillRect/>
          </a:stretch>
        </p:blipFill>
        <p:spPr>
          <a:xfrm>
            <a:off x="6942851" y="5195842"/>
            <a:ext cx="5114925" cy="476250"/>
          </a:xfrm>
          <a:prstGeom prst="rect">
            <a:avLst/>
          </a:prstGeom>
        </p:spPr>
      </p:pic>
    </p:spTree>
    <p:extLst>
      <p:ext uri="{BB962C8B-B14F-4D97-AF65-F5344CB8AC3E}">
        <p14:creationId xmlns:p14="http://schemas.microsoft.com/office/powerpoint/2010/main" val="3733688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EC43-75DB-431C-9141-34DEDE5ED0E2}"/>
              </a:ext>
            </a:extLst>
          </p:cNvPr>
          <p:cNvSpPr>
            <a:spLocks noGrp="1"/>
          </p:cNvSpPr>
          <p:nvPr>
            <p:ph type="title"/>
          </p:nvPr>
        </p:nvSpPr>
        <p:spPr/>
        <p:txBody>
          <a:bodyPr/>
          <a:lstStyle/>
          <a:p>
            <a:r>
              <a:rPr lang="en-US" dirty="0"/>
              <a:t>Object Example (Course Registration) II</a:t>
            </a:r>
            <a:endParaRPr lang="en-CA" dirty="0"/>
          </a:p>
        </p:txBody>
      </p:sp>
      <p:pic>
        <p:nvPicPr>
          <p:cNvPr id="4" name="Picture 3">
            <a:extLst>
              <a:ext uri="{FF2B5EF4-FFF2-40B4-BE49-F238E27FC236}">
                <a16:creationId xmlns:a16="http://schemas.microsoft.com/office/drawing/2014/main" id="{35789537-EDC5-4247-A7E0-D8A83F9E74E6}"/>
              </a:ext>
            </a:extLst>
          </p:cNvPr>
          <p:cNvPicPr>
            <a:picLocks noChangeAspect="1"/>
          </p:cNvPicPr>
          <p:nvPr/>
        </p:nvPicPr>
        <p:blipFill>
          <a:blip r:embed="rId2"/>
          <a:stretch>
            <a:fillRect/>
          </a:stretch>
        </p:blipFill>
        <p:spPr>
          <a:xfrm>
            <a:off x="588672" y="2051414"/>
            <a:ext cx="5734920" cy="3292373"/>
          </a:xfrm>
          <a:prstGeom prst="rect">
            <a:avLst/>
          </a:prstGeom>
        </p:spPr>
      </p:pic>
      <p:cxnSp>
        <p:nvCxnSpPr>
          <p:cNvPr id="6" name="Straight Connector 5">
            <a:extLst>
              <a:ext uri="{FF2B5EF4-FFF2-40B4-BE49-F238E27FC236}">
                <a16:creationId xmlns:a16="http://schemas.microsoft.com/office/drawing/2014/main" id="{D328D2A1-A020-4871-99AC-729B2C24BE9C}"/>
              </a:ext>
            </a:extLst>
          </p:cNvPr>
          <p:cNvCxnSpPr/>
          <p:nvPr/>
        </p:nvCxnSpPr>
        <p:spPr>
          <a:xfrm>
            <a:off x="6702804" y="1690688"/>
            <a:ext cx="0" cy="4559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1E6629C-2D74-4C85-8AAE-7A0A2D6736C1}"/>
              </a:ext>
            </a:extLst>
          </p:cNvPr>
          <p:cNvPicPr>
            <a:picLocks noChangeAspect="1"/>
          </p:cNvPicPr>
          <p:nvPr/>
        </p:nvPicPr>
        <p:blipFill>
          <a:blip r:embed="rId3"/>
          <a:stretch>
            <a:fillRect/>
          </a:stretch>
        </p:blipFill>
        <p:spPr>
          <a:xfrm>
            <a:off x="7380826" y="2051414"/>
            <a:ext cx="4057650" cy="2743200"/>
          </a:xfrm>
          <a:prstGeom prst="rect">
            <a:avLst/>
          </a:prstGeom>
        </p:spPr>
      </p:pic>
    </p:spTree>
    <p:extLst>
      <p:ext uri="{BB962C8B-B14F-4D97-AF65-F5344CB8AC3E}">
        <p14:creationId xmlns:p14="http://schemas.microsoft.com/office/powerpoint/2010/main" val="661628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DC85-FD2E-4573-8BFC-9CA48F8BE40E}"/>
              </a:ext>
            </a:extLst>
          </p:cNvPr>
          <p:cNvSpPr>
            <a:spLocks noGrp="1"/>
          </p:cNvSpPr>
          <p:nvPr>
            <p:ph type="title"/>
          </p:nvPr>
        </p:nvSpPr>
        <p:spPr/>
        <p:txBody>
          <a:bodyPr/>
          <a:lstStyle/>
          <a:p>
            <a:r>
              <a:rPr lang="en-US" dirty="0"/>
              <a:t>Object Example Review</a:t>
            </a:r>
            <a:endParaRPr lang="en-CA" dirty="0"/>
          </a:p>
        </p:txBody>
      </p:sp>
      <p:sp>
        <p:nvSpPr>
          <p:cNvPr id="5" name="TextBox 4">
            <a:extLst>
              <a:ext uri="{FF2B5EF4-FFF2-40B4-BE49-F238E27FC236}">
                <a16:creationId xmlns:a16="http://schemas.microsoft.com/office/drawing/2014/main" id="{F2EE6166-5561-468D-BF66-BC481D4F4C80}"/>
              </a:ext>
            </a:extLst>
          </p:cNvPr>
          <p:cNvSpPr txBox="1"/>
          <p:nvPr/>
        </p:nvSpPr>
        <p:spPr>
          <a:xfrm>
            <a:off x="922789" y="1837189"/>
            <a:ext cx="8841996" cy="2677656"/>
          </a:xfrm>
          <a:prstGeom prst="rect">
            <a:avLst/>
          </a:prstGeom>
          <a:noFill/>
        </p:spPr>
        <p:txBody>
          <a:bodyPr wrap="square" rtlCol="0">
            <a:spAutoFit/>
          </a:bodyPr>
          <a:lstStyle/>
          <a:p>
            <a:r>
              <a:rPr lang="en-US" sz="1400" dirty="0"/>
              <a:t>The example can be separated into three steps:</a:t>
            </a:r>
          </a:p>
          <a:p>
            <a:endParaRPr lang="en-US" sz="1400" dirty="0"/>
          </a:p>
          <a:p>
            <a:r>
              <a:rPr lang="en-US" sz="1400" dirty="0"/>
              <a:t>1. Determine what global variables to have</a:t>
            </a:r>
          </a:p>
          <a:p>
            <a:r>
              <a:rPr lang="en-US" sz="1400" dirty="0"/>
              <a:t>2. Determine what constructors to make</a:t>
            </a:r>
          </a:p>
          <a:p>
            <a:r>
              <a:rPr lang="en-US" sz="1400" dirty="0"/>
              <a:t>3. Determine what methods to create</a:t>
            </a:r>
          </a:p>
          <a:p>
            <a:endParaRPr lang="en-US" sz="1400" dirty="0"/>
          </a:p>
          <a:p>
            <a:pPr marL="342900" indent="-342900">
              <a:buAutoNum type="arabicPeriod"/>
            </a:pPr>
            <a:r>
              <a:rPr lang="en-US" sz="1400" dirty="0"/>
              <a:t>In this example the class descriptions were already defined, so all we had to do was fill in the classes</a:t>
            </a:r>
          </a:p>
          <a:p>
            <a:pPr marL="342900" indent="-342900">
              <a:buAutoNum type="arabicPeriod"/>
            </a:pPr>
            <a:r>
              <a:rPr lang="en-US" sz="1400" dirty="0"/>
              <a:t>From the code, we can see that the constructor for the student only took a name, and the one for a course took a name and number(Class size)</a:t>
            </a:r>
          </a:p>
          <a:p>
            <a:pPr marL="342900" indent="-342900">
              <a:buAutoNum type="arabicPeriod"/>
            </a:pPr>
            <a:r>
              <a:rPr lang="en-US" sz="1400" dirty="0"/>
              <a:t>To add a student a method was called in the class to add a student and took the student as a parameter</a:t>
            </a:r>
          </a:p>
          <a:p>
            <a:pPr marL="342900" indent="-342900">
              <a:buAutoNum type="arabicPeriod"/>
            </a:pPr>
            <a:endParaRPr lang="en-US" sz="1400" dirty="0"/>
          </a:p>
          <a:p>
            <a:r>
              <a:rPr lang="en-US" sz="1400" dirty="0"/>
              <a:t>As these examples are becoming too long, they will be in supplied files</a:t>
            </a:r>
            <a:endParaRPr lang="en-CA" sz="1400" dirty="0"/>
          </a:p>
        </p:txBody>
      </p:sp>
    </p:spTree>
    <p:extLst>
      <p:ext uri="{BB962C8B-B14F-4D97-AF65-F5344CB8AC3E}">
        <p14:creationId xmlns:p14="http://schemas.microsoft.com/office/powerpoint/2010/main" val="2181584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6D5-4638-4540-AF55-F6F5C9D73E31}"/>
              </a:ext>
            </a:extLst>
          </p:cNvPr>
          <p:cNvSpPr>
            <a:spLocks noGrp="1"/>
          </p:cNvSpPr>
          <p:nvPr>
            <p:ph type="title"/>
          </p:nvPr>
        </p:nvSpPr>
        <p:spPr/>
        <p:txBody>
          <a:bodyPr/>
          <a:lstStyle/>
          <a:p>
            <a:r>
              <a:rPr lang="en-US" dirty="0"/>
              <a:t>Object Exercise</a:t>
            </a:r>
            <a:endParaRPr lang="en-CA" dirty="0"/>
          </a:p>
        </p:txBody>
      </p:sp>
      <p:sp>
        <p:nvSpPr>
          <p:cNvPr id="3" name="Content Placeholder 2">
            <a:extLst>
              <a:ext uri="{FF2B5EF4-FFF2-40B4-BE49-F238E27FC236}">
                <a16:creationId xmlns:a16="http://schemas.microsoft.com/office/drawing/2014/main" id="{EC75171D-B904-49FD-A3E9-AFAF029190F0}"/>
              </a:ext>
            </a:extLst>
          </p:cNvPr>
          <p:cNvSpPr>
            <a:spLocks noGrp="1"/>
          </p:cNvSpPr>
          <p:nvPr>
            <p:ph idx="1"/>
          </p:nvPr>
        </p:nvSpPr>
        <p:spPr/>
        <p:txBody>
          <a:bodyPr/>
          <a:lstStyle/>
          <a:p>
            <a:r>
              <a:rPr lang="en-US" dirty="0"/>
              <a:t>In the provided files there will be an exercise with several partly built classes. Please read the comments and complete the classes where necessary to make the code work as intended.</a:t>
            </a:r>
          </a:p>
          <a:p>
            <a:endParaRPr lang="en-US" dirty="0"/>
          </a:p>
          <a:p>
            <a:r>
              <a:rPr lang="en-US" dirty="0"/>
              <a:t>The example works around albums and artists, follow the test class to do the exercise</a:t>
            </a:r>
            <a:endParaRPr lang="en-CA" dirty="0"/>
          </a:p>
        </p:txBody>
      </p:sp>
    </p:spTree>
    <p:extLst>
      <p:ext uri="{BB962C8B-B14F-4D97-AF65-F5344CB8AC3E}">
        <p14:creationId xmlns:p14="http://schemas.microsoft.com/office/powerpoint/2010/main" val="1637360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38CA-B0D5-444A-AF81-5773B4AF7DC6}"/>
              </a:ext>
            </a:extLst>
          </p:cNvPr>
          <p:cNvSpPr>
            <a:spLocks noGrp="1"/>
          </p:cNvSpPr>
          <p:nvPr>
            <p:ph type="title"/>
          </p:nvPr>
        </p:nvSpPr>
        <p:spPr/>
        <p:txBody>
          <a:bodyPr/>
          <a:lstStyle/>
          <a:p>
            <a:r>
              <a:rPr lang="en-US" dirty="0"/>
              <a:t>Programming Basics Complete</a:t>
            </a:r>
            <a:endParaRPr lang="en-CA" dirty="0"/>
          </a:p>
        </p:txBody>
      </p:sp>
      <p:sp>
        <p:nvSpPr>
          <p:cNvPr id="3" name="Content Placeholder 2">
            <a:extLst>
              <a:ext uri="{FF2B5EF4-FFF2-40B4-BE49-F238E27FC236}">
                <a16:creationId xmlns:a16="http://schemas.microsoft.com/office/drawing/2014/main" id="{DA1DF936-3C32-48B6-B352-104366D59144}"/>
              </a:ext>
            </a:extLst>
          </p:cNvPr>
          <p:cNvSpPr>
            <a:spLocks noGrp="1"/>
          </p:cNvSpPr>
          <p:nvPr>
            <p:ph idx="1"/>
          </p:nvPr>
        </p:nvSpPr>
        <p:spPr/>
        <p:txBody>
          <a:bodyPr/>
          <a:lstStyle/>
          <a:p>
            <a:r>
              <a:rPr lang="en-US" dirty="0"/>
              <a:t>You should now be able to apply your knowledge to make scripts, programs, and go out to learn more to become a fully equipped programmer. </a:t>
            </a:r>
          </a:p>
          <a:p>
            <a:endParaRPr lang="en-US" dirty="0"/>
          </a:p>
          <a:p>
            <a:r>
              <a:rPr lang="en-US" dirty="0"/>
              <a:t>Congratulations and happy programming</a:t>
            </a:r>
            <a:endParaRPr lang="en-CA" dirty="0"/>
          </a:p>
        </p:txBody>
      </p:sp>
    </p:spTree>
    <p:extLst>
      <p:ext uri="{BB962C8B-B14F-4D97-AF65-F5344CB8AC3E}">
        <p14:creationId xmlns:p14="http://schemas.microsoft.com/office/powerpoint/2010/main" val="180143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64D5-2F6D-4618-BA7B-083194594926}"/>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36C6DA2B-CFA1-48E8-8F15-F352D0CB880A}"/>
              </a:ext>
            </a:extLst>
          </p:cNvPr>
          <p:cNvSpPr>
            <a:spLocks noGrp="1"/>
          </p:cNvSpPr>
          <p:nvPr>
            <p:ph idx="1"/>
          </p:nvPr>
        </p:nvSpPr>
        <p:spPr/>
        <p:txBody>
          <a:bodyPr/>
          <a:lstStyle/>
          <a:p>
            <a:pPr>
              <a:buFontTx/>
              <a:buChar char="-"/>
            </a:pPr>
            <a:r>
              <a:rPr lang="en-CA" dirty="0"/>
              <a:t>This will be the final lesson before throwing out to the wolves, you should have all the skills needed after this lesson to be able to learn as you go to become a pro</a:t>
            </a:r>
          </a:p>
          <a:p>
            <a:pPr>
              <a:buFontTx/>
              <a:buChar char="-"/>
            </a:pPr>
            <a:r>
              <a:rPr lang="en-CA" dirty="0"/>
              <a:t>Arrays are ways of storing more than one piece of information in a single variable</a:t>
            </a:r>
          </a:p>
          <a:p>
            <a:pPr>
              <a:buFontTx/>
              <a:buChar char="-"/>
            </a:pPr>
            <a:r>
              <a:rPr lang="en-CA" dirty="0"/>
              <a:t>Objects are abstract representations of collections of data</a:t>
            </a:r>
          </a:p>
          <a:p>
            <a:pPr>
              <a:buFontTx/>
              <a:buChar char="-"/>
            </a:pPr>
            <a:r>
              <a:rPr lang="en-CA" dirty="0"/>
              <a:t>Commands are methods than can be called from a system to interact with them</a:t>
            </a:r>
          </a:p>
          <a:p>
            <a:pPr marL="0" indent="0">
              <a:buNone/>
            </a:pPr>
            <a:endParaRPr lang="en-CA" dirty="0"/>
          </a:p>
        </p:txBody>
      </p:sp>
    </p:spTree>
    <p:extLst>
      <p:ext uri="{BB962C8B-B14F-4D97-AF65-F5344CB8AC3E}">
        <p14:creationId xmlns:p14="http://schemas.microsoft.com/office/powerpoint/2010/main" val="286772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8A4B-64EC-41A6-88A2-D2A93497A42C}"/>
              </a:ext>
            </a:extLst>
          </p:cNvPr>
          <p:cNvSpPr>
            <a:spLocks noGrp="1"/>
          </p:cNvSpPr>
          <p:nvPr>
            <p:ph type="title"/>
          </p:nvPr>
        </p:nvSpPr>
        <p:spPr/>
        <p:txBody>
          <a:bodyPr/>
          <a:lstStyle/>
          <a:p>
            <a:r>
              <a:rPr lang="en-CA" dirty="0"/>
              <a:t>Arrays</a:t>
            </a:r>
          </a:p>
        </p:txBody>
      </p:sp>
      <p:sp>
        <p:nvSpPr>
          <p:cNvPr id="3" name="Content Placeholder 2">
            <a:extLst>
              <a:ext uri="{FF2B5EF4-FFF2-40B4-BE49-F238E27FC236}">
                <a16:creationId xmlns:a16="http://schemas.microsoft.com/office/drawing/2014/main" id="{B69D8712-1566-408B-A8C8-CA21F75EDC4E}"/>
              </a:ext>
            </a:extLst>
          </p:cNvPr>
          <p:cNvSpPr>
            <a:spLocks noGrp="1"/>
          </p:cNvSpPr>
          <p:nvPr>
            <p:ph idx="1"/>
          </p:nvPr>
        </p:nvSpPr>
        <p:spPr/>
        <p:txBody>
          <a:bodyPr/>
          <a:lstStyle/>
          <a:p>
            <a:r>
              <a:rPr lang="en-CA" dirty="0"/>
              <a:t>Arrays are how we store more than one piece of information into a single variable.</a:t>
            </a:r>
          </a:p>
          <a:p>
            <a:r>
              <a:rPr lang="en-CA" dirty="0"/>
              <a:t>This is very useful when working with lots of data that can be treated the same way, for example, lets say that there are 30 people and their ages we could make 30 variables, one for each person, or we could make one array that stores all 30 ages in one place</a:t>
            </a:r>
          </a:p>
          <a:p>
            <a:r>
              <a:rPr lang="en-CA" dirty="0"/>
              <a:t>With loops and functions we can make working on these data sets quick and </a:t>
            </a:r>
            <a:r>
              <a:rPr lang="en-CA" dirty="0" err="1"/>
              <a:t>conveint</a:t>
            </a:r>
            <a:r>
              <a:rPr lang="en-CA" dirty="0"/>
              <a:t> </a:t>
            </a:r>
          </a:p>
        </p:txBody>
      </p:sp>
    </p:spTree>
    <p:extLst>
      <p:ext uri="{BB962C8B-B14F-4D97-AF65-F5344CB8AC3E}">
        <p14:creationId xmlns:p14="http://schemas.microsoft.com/office/powerpoint/2010/main" val="1126886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8C0D-FDA6-44BD-AF02-9F2C36616001}"/>
              </a:ext>
            </a:extLst>
          </p:cNvPr>
          <p:cNvSpPr>
            <a:spLocks noGrp="1"/>
          </p:cNvSpPr>
          <p:nvPr>
            <p:ph type="title"/>
          </p:nvPr>
        </p:nvSpPr>
        <p:spPr/>
        <p:txBody>
          <a:bodyPr/>
          <a:lstStyle/>
          <a:p>
            <a:r>
              <a:rPr lang="en-CA" dirty="0"/>
              <a:t>Array Structure</a:t>
            </a:r>
          </a:p>
        </p:txBody>
      </p:sp>
      <p:graphicFrame>
        <p:nvGraphicFramePr>
          <p:cNvPr id="5" name="Table 5">
            <a:extLst>
              <a:ext uri="{FF2B5EF4-FFF2-40B4-BE49-F238E27FC236}">
                <a16:creationId xmlns:a16="http://schemas.microsoft.com/office/drawing/2014/main" id="{FBBD0B4E-24D3-46FF-9F72-5D639C8B1E14}"/>
              </a:ext>
            </a:extLst>
          </p:cNvPr>
          <p:cNvGraphicFramePr>
            <a:graphicFrameLocks noGrp="1"/>
          </p:cNvGraphicFramePr>
          <p:nvPr>
            <p:ph idx="1"/>
            <p:extLst>
              <p:ext uri="{D42A27DB-BD31-4B8C-83A1-F6EECF244321}">
                <p14:modId xmlns:p14="http://schemas.microsoft.com/office/powerpoint/2010/main" val="3615908425"/>
              </p:ext>
            </p:extLst>
          </p:nvPr>
        </p:nvGraphicFramePr>
        <p:xfrm>
          <a:off x="838200" y="1825625"/>
          <a:ext cx="10515604" cy="738664"/>
        </p:xfrm>
        <a:graphic>
          <a:graphicData uri="http://schemas.openxmlformats.org/drawingml/2006/table">
            <a:tbl>
              <a:tblPr firstRow="1" bandRow="1">
                <a:tableStyleId>{2D5ABB26-0587-4C30-8999-92F81FD0307C}</a:tableStyleId>
              </a:tblPr>
              <a:tblGrid>
                <a:gridCol w="955964">
                  <a:extLst>
                    <a:ext uri="{9D8B030D-6E8A-4147-A177-3AD203B41FA5}">
                      <a16:colId xmlns:a16="http://schemas.microsoft.com/office/drawing/2014/main" val="3255910713"/>
                    </a:ext>
                  </a:extLst>
                </a:gridCol>
                <a:gridCol w="955964">
                  <a:extLst>
                    <a:ext uri="{9D8B030D-6E8A-4147-A177-3AD203B41FA5}">
                      <a16:colId xmlns:a16="http://schemas.microsoft.com/office/drawing/2014/main" val="2848773808"/>
                    </a:ext>
                  </a:extLst>
                </a:gridCol>
                <a:gridCol w="955964">
                  <a:extLst>
                    <a:ext uri="{9D8B030D-6E8A-4147-A177-3AD203B41FA5}">
                      <a16:colId xmlns:a16="http://schemas.microsoft.com/office/drawing/2014/main" val="1017364189"/>
                    </a:ext>
                  </a:extLst>
                </a:gridCol>
                <a:gridCol w="955964">
                  <a:extLst>
                    <a:ext uri="{9D8B030D-6E8A-4147-A177-3AD203B41FA5}">
                      <a16:colId xmlns:a16="http://schemas.microsoft.com/office/drawing/2014/main" val="1098649860"/>
                    </a:ext>
                  </a:extLst>
                </a:gridCol>
                <a:gridCol w="955964">
                  <a:extLst>
                    <a:ext uri="{9D8B030D-6E8A-4147-A177-3AD203B41FA5}">
                      <a16:colId xmlns:a16="http://schemas.microsoft.com/office/drawing/2014/main" val="580500456"/>
                    </a:ext>
                  </a:extLst>
                </a:gridCol>
                <a:gridCol w="955964">
                  <a:extLst>
                    <a:ext uri="{9D8B030D-6E8A-4147-A177-3AD203B41FA5}">
                      <a16:colId xmlns:a16="http://schemas.microsoft.com/office/drawing/2014/main" val="2672098074"/>
                    </a:ext>
                  </a:extLst>
                </a:gridCol>
                <a:gridCol w="955964">
                  <a:extLst>
                    <a:ext uri="{9D8B030D-6E8A-4147-A177-3AD203B41FA5}">
                      <a16:colId xmlns:a16="http://schemas.microsoft.com/office/drawing/2014/main" val="3067385381"/>
                    </a:ext>
                  </a:extLst>
                </a:gridCol>
                <a:gridCol w="955964">
                  <a:extLst>
                    <a:ext uri="{9D8B030D-6E8A-4147-A177-3AD203B41FA5}">
                      <a16:colId xmlns:a16="http://schemas.microsoft.com/office/drawing/2014/main" val="1508510565"/>
                    </a:ext>
                  </a:extLst>
                </a:gridCol>
                <a:gridCol w="955964">
                  <a:extLst>
                    <a:ext uri="{9D8B030D-6E8A-4147-A177-3AD203B41FA5}">
                      <a16:colId xmlns:a16="http://schemas.microsoft.com/office/drawing/2014/main" val="1917469856"/>
                    </a:ext>
                  </a:extLst>
                </a:gridCol>
                <a:gridCol w="955964">
                  <a:extLst>
                    <a:ext uri="{9D8B030D-6E8A-4147-A177-3AD203B41FA5}">
                      <a16:colId xmlns:a16="http://schemas.microsoft.com/office/drawing/2014/main" val="2496950404"/>
                    </a:ext>
                  </a:extLst>
                </a:gridCol>
                <a:gridCol w="955964">
                  <a:extLst>
                    <a:ext uri="{9D8B030D-6E8A-4147-A177-3AD203B41FA5}">
                      <a16:colId xmlns:a16="http://schemas.microsoft.com/office/drawing/2014/main" val="1884260529"/>
                    </a:ext>
                  </a:extLst>
                </a:gridCol>
              </a:tblGrid>
              <a:tr h="369332">
                <a:tc>
                  <a:txBody>
                    <a:bodyPr/>
                    <a:lstStyle/>
                    <a:p>
                      <a:pPr algn="ctr"/>
                      <a:r>
                        <a:rPr lang="en-CA" dirty="0"/>
                        <a:t>Indexes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6599038"/>
                  </a:ext>
                </a:extLst>
              </a:tr>
              <a:tr h="369332">
                <a:tc>
                  <a:txBody>
                    <a:bodyPr/>
                    <a:lstStyle/>
                    <a:p>
                      <a:pPr algn="ctr"/>
                      <a:r>
                        <a:rPr lang="en-CA" dirty="0"/>
                        <a:t>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dirty="0"/>
                        <a:t>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1298822"/>
                  </a:ext>
                </a:extLst>
              </a:tr>
            </a:tbl>
          </a:graphicData>
        </a:graphic>
      </p:graphicFrame>
      <p:sp>
        <p:nvSpPr>
          <p:cNvPr id="7" name="TextBox 6">
            <a:extLst>
              <a:ext uri="{FF2B5EF4-FFF2-40B4-BE49-F238E27FC236}">
                <a16:creationId xmlns:a16="http://schemas.microsoft.com/office/drawing/2014/main" id="{E7A10215-369E-4987-B41B-06617D68B237}"/>
              </a:ext>
            </a:extLst>
          </p:cNvPr>
          <p:cNvSpPr txBox="1"/>
          <p:nvPr/>
        </p:nvSpPr>
        <p:spPr>
          <a:xfrm>
            <a:off x="838200" y="2919369"/>
            <a:ext cx="10335936" cy="2585323"/>
          </a:xfrm>
          <a:prstGeom prst="rect">
            <a:avLst/>
          </a:prstGeom>
          <a:noFill/>
        </p:spPr>
        <p:txBody>
          <a:bodyPr wrap="square" rtlCol="0">
            <a:spAutoFit/>
          </a:bodyPr>
          <a:lstStyle/>
          <a:p>
            <a:r>
              <a:rPr lang="en-CA" dirty="0"/>
              <a:t>Arrays are constructed as a list of values with indexes. You can get whatever value you want by referencing its index. </a:t>
            </a:r>
          </a:p>
          <a:p>
            <a:endParaRPr lang="en-CA" dirty="0"/>
          </a:p>
          <a:p>
            <a:r>
              <a:rPr lang="en-CA" dirty="0"/>
              <a:t>To reference an index we use this structure:</a:t>
            </a:r>
          </a:p>
          <a:p>
            <a:r>
              <a:rPr lang="en-CA" dirty="0"/>
              <a:t>	</a:t>
            </a:r>
            <a:r>
              <a:rPr lang="en-CA" dirty="0">
                <a:solidFill>
                  <a:schemeClr val="accent2">
                    <a:lumMod val="75000"/>
                  </a:schemeClr>
                </a:solidFill>
              </a:rPr>
              <a:t>$</a:t>
            </a:r>
            <a:r>
              <a:rPr lang="en-CA" dirty="0" err="1">
                <a:solidFill>
                  <a:schemeClr val="accent2">
                    <a:lumMod val="75000"/>
                  </a:schemeClr>
                </a:solidFill>
              </a:rPr>
              <a:t>arrayName</a:t>
            </a:r>
            <a:r>
              <a:rPr lang="en-CA" dirty="0"/>
              <a:t>[</a:t>
            </a:r>
            <a:r>
              <a:rPr lang="en-CA" dirty="0">
                <a:solidFill>
                  <a:schemeClr val="accent2">
                    <a:lumMod val="75000"/>
                  </a:schemeClr>
                </a:solidFill>
              </a:rPr>
              <a:t>$index</a:t>
            </a:r>
            <a:r>
              <a:rPr lang="en-CA" dirty="0"/>
              <a:t>] </a:t>
            </a:r>
          </a:p>
          <a:p>
            <a:r>
              <a:rPr lang="en-CA" dirty="0"/>
              <a:t>So if we wanted the value: G</a:t>
            </a:r>
          </a:p>
          <a:p>
            <a:r>
              <a:rPr lang="en-CA" dirty="0"/>
              <a:t>We would call: </a:t>
            </a:r>
            <a:r>
              <a:rPr lang="en-CA" dirty="0">
                <a:solidFill>
                  <a:schemeClr val="accent2">
                    <a:lumMod val="75000"/>
                  </a:schemeClr>
                </a:solidFill>
              </a:rPr>
              <a:t>$</a:t>
            </a:r>
            <a:r>
              <a:rPr lang="en-CA" dirty="0" err="1">
                <a:solidFill>
                  <a:schemeClr val="accent2">
                    <a:lumMod val="75000"/>
                  </a:schemeClr>
                </a:solidFill>
              </a:rPr>
              <a:t>arrayName</a:t>
            </a:r>
            <a:r>
              <a:rPr lang="en-CA" dirty="0"/>
              <a:t>[</a:t>
            </a:r>
            <a:r>
              <a:rPr lang="en-CA" dirty="0">
                <a:solidFill>
                  <a:srgbClr val="0070C0"/>
                </a:solidFill>
              </a:rPr>
              <a:t>6</a:t>
            </a:r>
            <a:r>
              <a:rPr lang="en-CA" dirty="0"/>
              <a:t>]</a:t>
            </a:r>
          </a:p>
          <a:p>
            <a:endParaRPr lang="en-CA" dirty="0"/>
          </a:p>
          <a:p>
            <a:r>
              <a:rPr lang="en-CA" dirty="0">
                <a:solidFill>
                  <a:srgbClr val="FF0000"/>
                </a:solidFill>
              </a:rPr>
              <a:t>*It is important to remember that arrays start at index 0, if you want the first value, it is at index 0</a:t>
            </a:r>
          </a:p>
        </p:txBody>
      </p:sp>
    </p:spTree>
    <p:extLst>
      <p:ext uri="{BB962C8B-B14F-4D97-AF65-F5344CB8AC3E}">
        <p14:creationId xmlns:p14="http://schemas.microsoft.com/office/powerpoint/2010/main" val="2478998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5925-C3A6-4F3B-B214-6A99D77CB939}"/>
              </a:ext>
            </a:extLst>
          </p:cNvPr>
          <p:cNvSpPr>
            <a:spLocks noGrp="1"/>
          </p:cNvSpPr>
          <p:nvPr>
            <p:ph type="title"/>
          </p:nvPr>
        </p:nvSpPr>
        <p:spPr/>
        <p:txBody>
          <a:bodyPr/>
          <a:lstStyle/>
          <a:p>
            <a:r>
              <a:rPr lang="en-CA" dirty="0"/>
              <a:t>Array Construction</a:t>
            </a:r>
          </a:p>
        </p:txBody>
      </p:sp>
      <p:sp>
        <p:nvSpPr>
          <p:cNvPr id="4" name="TextBox 3">
            <a:extLst>
              <a:ext uri="{FF2B5EF4-FFF2-40B4-BE49-F238E27FC236}">
                <a16:creationId xmlns:a16="http://schemas.microsoft.com/office/drawing/2014/main" id="{5FEE7CE4-91E5-4D27-B6FA-1EC4A5B2EA14}"/>
              </a:ext>
            </a:extLst>
          </p:cNvPr>
          <p:cNvSpPr txBox="1"/>
          <p:nvPr/>
        </p:nvSpPr>
        <p:spPr>
          <a:xfrm>
            <a:off x="838200" y="1582340"/>
            <a:ext cx="10856053" cy="4801314"/>
          </a:xfrm>
          <a:prstGeom prst="rect">
            <a:avLst/>
          </a:prstGeom>
          <a:noFill/>
        </p:spPr>
        <p:txBody>
          <a:bodyPr wrap="square" rtlCol="0">
            <a:spAutoFit/>
          </a:bodyPr>
          <a:lstStyle/>
          <a:p>
            <a:r>
              <a:rPr lang="en-CA" dirty="0"/>
              <a:t>To create an array:</a:t>
            </a:r>
          </a:p>
          <a:p>
            <a:endParaRPr lang="en-CA" dirty="0"/>
          </a:p>
          <a:p>
            <a:r>
              <a:rPr lang="en-CA" dirty="0"/>
              <a:t>$</a:t>
            </a:r>
            <a:r>
              <a:rPr lang="en-CA" dirty="0" err="1"/>
              <a:t>arrayName</a:t>
            </a:r>
            <a:r>
              <a:rPr lang="en-CA" dirty="0"/>
              <a:t> = value1, value2, value3….</a:t>
            </a:r>
          </a:p>
          <a:p>
            <a:r>
              <a:rPr lang="en-CA" dirty="0"/>
              <a:t>	or</a:t>
            </a:r>
          </a:p>
          <a:p>
            <a:r>
              <a:rPr lang="en-CA" dirty="0"/>
              <a:t>$</a:t>
            </a:r>
            <a:r>
              <a:rPr lang="en-CA" dirty="0" err="1"/>
              <a:t>arrayName</a:t>
            </a:r>
            <a:r>
              <a:rPr lang="en-CA" dirty="0"/>
              <a:t> = @(value1, value2, value3….)</a:t>
            </a:r>
          </a:p>
          <a:p>
            <a:endParaRPr lang="en-CA" dirty="0"/>
          </a:p>
          <a:p>
            <a:r>
              <a:rPr lang="en-CA" dirty="0">
                <a:solidFill>
                  <a:srgbClr val="FF0000"/>
                </a:solidFill>
              </a:rPr>
              <a:t>*In </a:t>
            </a:r>
            <a:r>
              <a:rPr lang="en-CA" dirty="0" err="1">
                <a:solidFill>
                  <a:srgbClr val="FF0000"/>
                </a:solidFill>
              </a:rPr>
              <a:t>powershell</a:t>
            </a:r>
            <a:r>
              <a:rPr lang="en-CA" dirty="0">
                <a:solidFill>
                  <a:srgbClr val="FF0000"/>
                </a:solidFill>
              </a:rPr>
              <a:t> these values can be of different types, however other languages may be restricted to a single type</a:t>
            </a:r>
          </a:p>
          <a:p>
            <a:endParaRPr lang="en-CA" dirty="0">
              <a:solidFill>
                <a:srgbClr val="FF0000"/>
              </a:solidFill>
            </a:endParaRPr>
          </a:p>
          <a:p>
            <a:r>
              <a:rPr lang="en-CA" dirty="0"/>
              <a:t>If you want an array that is arrange of numbers you can do:</a:t>
            </a:r>
          </a:p>
          <a:p>
            <a:r>
              <a:rPr lang="en-CA" dirty="0"/>
              <a:t>$</a:t>
            </a:r>
            <a:r>
              <a:rPr lang="en-CA" dirty="0" err="1"/>
              <a:t>arrayName</a:t>
            </a:r>
            <a:r>
              <a:rPr lang="en-CA" dirty="0"/>
              <a:t> = (1..5)</a:t>
            </a:r>
          </a:p>
          <a:p>
            <a:endParaRPr lang="en-CA" dirty="0"/>
          </a:p>
          <a:p>
            <a:r>
              <a:rPr lang="en-CA" dirty="0"/>
              <a:t>If you want a multidimensional array:</a:t>
            </a:r>
          </a:p>
          <a:p>
            <a:r>
              <a:rPr lang="en-CA" dirty="0"/>
              <a:t>$</a:t>
            </a:r>
            <a:r>
              <a:rPr lang="en-CA" dirty="0" err="1"/>
              <a:t>arrayName</a:t>
            </a:r>
            <a:r>
              <a:rPr lang="en-CA" dirty="0"/>
              <a:t> = @(</a:t>
            </a:r>
          </a:p>
          <a:p>
            <a:r>
              <a:rPr lang="en-CA" dirty="0"/>
              <a:t>(value1a, value1b, value1c), </a:t>
            </a:r>
          </a:p>
          <a:p>
            <a:r>
              <a:rPr lang="en-CA" dirty="0"/>
              <a:t>(value2a, value2b, value2c), </a:t>
            </a:r>
          </a:p>
          <a:p>
            <a:r>
              <a:rPr lang="en-CA" dirty="0"/>
              <a:t>(value3a, value3b, value3c)</a:t>
            </a:r>
          </a:p>
          <a:p>
            <a:r>
              <a:rPr lang="en-CA" dirty="0"/>
              <a:t>)</a:t>
            </a:r>
          </a:p>
        </p:txBody>
      </p:sp>
      <p:graphicFrame>
        <p:nvGraphicFramePr>
          <p:cNvPr id="5" name="Table 5">
            <a:extLst>
              <a:ext uri="{FF2B5EF4-FFF2-40B4-BE49-F238E27FC236}">
                <a16:creationId xmlns:a16="http://schemas.microsoft.com/office/drawing/2014/main" id="{699B835E-B512-4F84-B323-43508346365B}"/>
              </a:ext>
            </a:extLst>
          </p:cNvPr>
          <p:cNvGraphicFramePr>
            <a:graphicFrameLocks noGrp="1"/>
          </p:cNvGraphicFramePr>
          <p:nvPr>
            <p:extLst>
              <p:ext uri="{D42A27DB-BD31-4B8C-83A1-F6EECF244321}">
                <p14:modId xmlns:p14="http://schemas.microsoft.com/office/powerpoint/2010/main" val="2873533718"/>
              </p:ext>
            </p:extLst>
          </p:nvPr>
        </p:nvGraphicFramePr>
        <p:xfrm>
          <a:off x="4806892" y="4873532"/>
          <a:ext cx="1393035" cy="1325562"/>
        </p:xfrm>
        <a:graphic>
          <a:graphicData uri="http://schemas.openxmlformats.org/drawingml/2006/table">
            <a:tbl>
              <a:tblPr firstRow="1" bandRow="1">
                <a:tableStyleId>{2D5ABB26-0587-4C30-8999-92F81FD0307C}</a:tableStyleId>
              </a:tblPr>
              <a:tblGrid>
                <a:gridCol w="464345">
                  <a:extLst>
                    <a:ext uri="{9D8B030D-6E8A-4147-A177-3AD203B41FA5}">
                      <a16:colId xmlns:a16="http://schemas.microsoft.com/office/drawing/2014/main" val="3788007836"/>
                    </a:ext>
                  </a:extLst>
                </a:gridCol>
                <a:gridCol w="464345">
                  <a:extLst>
                    <a:ext uri="{9D8B030D-6E8A-4147-A177-3AD203B41FA5}">
                      <a16:colId xmlns:a16="http://schemas.microsoft.com/office/drawing/2014/main" val="1010142986"/>
                    </a:ext>
                  </a:extLst>
                </a:gridCol>
                <a:gridCol w="464345">
                  <a:extLst>
                    <a:ext uri="{9D8B030D-6E8A-4147-A177-3AD203B41FA5}">
                      <a16:colId xmlns:a16="http://schemas.microsoft.com/office/drawing/2014/main" val="2269243431"/>
                    </a:ext>
                  </a:extLst>
                </a:gridCol>
              </a:tblGrid>
              <a:tr h="441854">
                <a:tc>
                  <a:txBody>
                    <a:bodyPr/>
                    <a:lstStyle/>
                    <a:p>
                      <a:pPr algn="ctr"/>
                      <a:r>
                        <a:rPr lang="en-CA" dirty="0"/>
                        <a:t>1a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6667369"/>
                  </a:ext>
                </a:extLst>
              </a:tr>
              <a:tr h="441854">
                <a:tc>
                  <a:txBody>
                    <a:bodyPr/>
                    <a:lstStyle/>
                    <a:p>
                      <a:pPr algn="ctr"/>
                      <a:r>
                        <a:rPr lang="en-CA" dirty="0"/>
                        <a:t>2a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1133713"/>
                  </a:ext>
                </a:extLst>
              </a:tr>
              <a:tr h="441854">
                <a:tc>
                  <a:txBody>
                    <a:bodyPr/>
                    <a:lstStyle/>
                    <a:p>
                      <a:pPr algn="ctr"/>
                      <a:r>
                        <a:rPr lang="en-CA" dirty="0"/>
                        <a:t>3a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8363170"/>
                  </a:ext>
                </a:extLst>
              </a:tr>
            </a:tbl>
          </a:graphicData>
        </a:graphic>
      </p:graphicFrame>
      <p:graphicFrame>
        <p:nvGraphicFramePr>
          <p:cNvPr id="7" name="Table 7">
            <a:extLst>
              <a:ext uri="{FF2B5EF4-FFF2-40B4-BE49-F238E27FC236}">
                <a16:creationId xmlns:a16="http://schemas.microsoft.com/office/drawing/2014/main" id="{9C62EFCF-CC10-401D-8FD2-A29167891CC9}"/>
              </a:ext>
            </a:extLst>
          </p:cNvPr>
          <p:cNvGraphicFramePr>
            <a:graphicFrameLocks noGrp="1"/>
          </p:cNvGraphicFramePr>
          <p:nvPr>
            <p:extLst>
              <p:ext uri="{D42A27DB-BD31-4B8C-83A1-F6EECF244321}">
                <p14:modId xmlns:p14="http://schemas.microsoft.com/office/powerpoint/2010/main" val="2609358408"/>
              </p:ext>
            </p:extLst>
          </p:nvPr>
        </p:nvGraphicFramePr>
        <p:xfrm>
          <a:off x="3784365" y="4171783"/>
          <a:ext cx="3277925" cy="370840"/>
        </p:xfrm>
        <a:graphic>
          <a:graphicData uri="http://schemas.openxmlformats.org/drawingml/2006/table">
            <a:tbl>
              <a:tblPr firstRow="1" bandRow="1">
                <a:tableStyleId>{2D5ABB26-0587-4C30-8999-92F81FD0307C}</a:tableStyleId>
              </a:tblPr>
              <a:tblGrid>
                <a:gridCol w="655585">
                  <a:extLst>
                    <a:ext uri="{9D8B030D-6E8A-4147-A177-3AD203B41FA5}">
                      <a16:colId xmlns:a16="http://schemas.microsoft.com/office/drawing/2014/main" val="1173687857"/>
                    </a:ext>
                  </a:extLst>
                </a:gridCol>
                <a:gridCol w="655585">
                  <a:extLst>
                    <a:ext uri="{9D8B030D-6E8A-4147-A177-3AD203B41FA5}">
                      <a16:colId xmlns:a16="http://schemas.microsoft.com/office/drawing/2014/main" val="138020579"/>
                    </a:ext>
                  </a:extLst>
                </a:gridCol>
                <a:gridCol w="655585">
                  <a:extLst>
                    <a:ext uri="{9D8B030D-6E8A-4147-A177-3AD203B41FA5}">
                      <a16:colId xmlns:a16="http://schemas.microsoft.com/office/drawing/2014/main" val="1088442361"/>
                    </a:ext>
                  </a:extLst>
                </a:gridCol>
                <a:gridCol w="655585">
                  <a:extLst>
                    <a:ext uri="{9D8B030D-6E8A-4147-A177-3AD203B41FA5}">
                      <a16:colId xmlns:a16="http://schemas.microsoft.com/office/drawing/2014/main" val="2045917307"/>
                    </a:ext>
                  </a:extLst>
                </a:gridCol>
                <a:gridCol w="655585">
                  <a:extLst>
                    <a:ext uri="{9D8B030D-6E8A-4147-A177-3AD203B41FA5}">
                      <a16:colId xmlns:a16="http://schemas.microsoft.com/office/drawing/2014/main" val="3648381501"/>
                    </a:ext>
                  </a:extLst>
                </a:gridCol>
              </a:tblGrid>
              <a:tr h="370840">
                <a:tc>
                  <a:txBody>
                    <a:bodyPr/>
                    <a:lstStyle/>
                    <a:p>
                      <a:pPr algn="ctr"/>
                      <a:r>
                        <a:rPr lang="en-CA"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0885798"/>
                  </a:ext>
                </a:extLst>
              </a:tr>
            </a:tbl>
          </a:graphicData>
        </a:graphic>
      </p:graphicFrame>
      <p:graphicFrame>
        <p:nvGraphicFramePr>
          <p:cNvPr id="9" name="Table 7">
            <a:extLst>
              <a:ext uri="{FF2B5EF4-FFF2-40B4-BE49-F238E27FC236}">
                <a16:creationId xmlns:a16="http://schemas.microsoft.com/office/drawing/2014/main" id="{DD15064B-F750-48E4-9FFC-0C9E1D225778}"/>
              </a:ext>
            </a:extLst>
          </p:cNvPr>
          <p:cNvGraphicFramePr>
            <a:graphicFrameLocks noGrp="1"/>
          </p:cNvGraphicFramePr>
          <p:nvPr>
            <p:extLst>
              <p:ext uri="{D42A27DB-BD31-4B8C-83A1-F6EECF244321}">
                <p14:modId xmlns:p14="http://schemas.microsoft.com/office/powerpoint/2010/main" val="4158314373"/>
              </p:ext>
            </p:extLst>
          </p:nvPr>
        </p:nvGraphicFramePr>
        <p:xfrm>
          <a:off x="5503409" y="2240363"/>
          <a:ext cx="5637170" cy="370840"/>
        </p:xfrm>
        <a:graphic>
          <a:graphicData uri="http://schemas.openxmlformats.org/drawingml/2006/table">
            <a:tbl>
              <a:tblPr firstRow="1" bandRow="1">
                <a:tableStyleId>{2D5ABB26-0587-4C30-8999-92F81FD0307C}</a:tableStyleId>
              </a:tblPr>
              <a:tblGrid>
                <a:gridCol w="1127434">
                  <a:extLst>
                    <a:ext uri="{9D8B030D-6E8A-4147-A177-3AD203B41FA5}">
                      <a16:colId xmlns:a16="http://schemas.microsoft.com/office/drawing/2014/main" val="1173687857"/>
                    </a:ext>
                  </a:extLst>
                </a:gridCol>
                <a:gridCol w="1127434">
                  <a:extLst>
                    <a:ext uri="{9D8B030D-6E8A-4147-A177-3AD203B41FA5}">
                      <a16:colId xmlns:a16="http://schemas.microsoft.com/office/drawing/2014/main" val="138020579"/>
                    </a:ext>
                  </a:extLst>
                </a:gridCol>
                <a:gridCol w="1127434">
                  <a:extLst>
                    <a:ext uri="{9D8B030D-6E8A-4147-A177-3AD203B41FA5}">
                      <a16:colId xmlns:a16="http://schemas.microsoft.com/office/drawing/2014/main" val="1088442361"/>
                    </a:ext>
                  </a:extLst>
                </a:gridCol>
                <a:gridCol w="1127434">
                  <a:extLst>
                    <a:ext uri="{9D8B030D-6E8A-4147-A177-3AD203B41FA5}">
                      <a16:colId xmlns:a16="http://schemas.microsoft.com/office/drawing/2014/main" val="2045917307"/>
                    </a:ext>
                  </a:extLst>
                </a:gridCol>
                <a:gridCol w="1127434">
                  <a:extLst>
                    <a:ext uri="{9D8B030D-6E8A-4147-A177-3AD203B41FA5}">
                      <a16:colId xmlns:a16="http://schemas.microsoft.com/office/drawing/2014/main" val="3648381501"/>
                    </a:ext>
                  </a:extLst>
                </a:gridCol>
              </a:tblGrid>
              <a:tr h="370840">
                <a:tc>
                  <a:txBody>
                    <a:bodyPr/>
                    <a:lstStyle/>
                    <a:p>
                      <a:pPr algn="ctr"/>
                      <a:r>
                        <a:rPr lang="en-CA" dirty="0"/>
                        <a:t>Value1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Value2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Value3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Value4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0885798"/>
                  </a:ext>
                </a:extLst>
              </a:tr>
            </a:tbl>
          </a:graphicData>
        </a:graphic>
      </p:graphicFrame>
    </p:spTree>
    <p:extLst>
      <p:ext uri="{BB962C8B-B14F-4D97-AF65-F5344CB8AC3E}">
        <p14:creationId xmlns:p14="http://schemas.microsoft.com/office/powerpoint/2010/main" val="329403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D631-585A-4218-AA6B-080D370316A2}"/>
              </a:ext>
            </a:extLst>
          </p:cNvPr>
          <p:cNvSpPr>
            <a:spLocks noGrp="1"/>
          </p:cNvSpPr>
          <p:nvPr>
            <p:ph type="title"/>
          </p:nvPr>
        </p:nvSpPr>
        <p:spPr>
          <a:xfrm>
            <a:off x="838200" y="205734"/>
            <a:ext cx="10515600" cy="1325563"/>
          </a:xfrm>
        </p:spPr>
        <p:txBody>
          <a:bodyPr/>
          <a:lstStyle/>
          <a:p>
            <a:r>
              <a:rPr lang="en-CA" dirty="0"/>
              <a:t>Array Interaction</a:t>
            </a:r>
          </a:p>
        </p:txBody>
      </p:sp>
      <p:sp>
        <p:nvSpPr>
          <p:cNvPr id="4" name="TextBox 3">
            <a:extLst>
              <a:ext uri="{FF2B5EF4-FFF2-40B4-BE49-F238E27FC236}">
                <a16:creationId xmlns:a16="http://schemas.microsoft.com/office/drawing/2014/main" id="{CCB64903-4FDB-4F5A-B1D1-FCC58A452A2C}"/>
              </a:ext>
            </a:extLst>
          </p:cNvPr>
          <p:cNvSpPr txBox="1"/>
          <p:nvPr/>
        </p:nvSpPr>
        <p:spPr>
          <a:xfrm>
            <a:off x="922789" y="1502688"/>
            <a:ext cx="10346422" cy="3416320"/>
          </a:xfrm>
          <a:prstGeom prst="rect">
            <a:avLst/>
          </a:prstGeom>
          <a:noFill/>
        </p:spPr>
        <p:txBody>
          <a:bodyPr wrap="square" rtlCol="0">
            <a:spAutoFit/>
          </a:bodyPr>
          <a:lstStyle/>
          <a:p>
            <a:r>
              <a:rPr lang="en-CA" dirty="0"/>
              <a:t>-To get a value in a certain position use: </a:t>
            </a:r>
          </a:p>
          <a:p>
            <a:endParaRPr lang="en-CA" dirty="0"/>
          </a:p>
          <a:p>
            <a:r>
              <a:rPr lang="en-CA" dirty="0"/>
              <a:t>-To set a value in a certain position use: </a:t>
            </a:r>
          </a:p>
          <a:p>
            <a:endParaRPr lang="en-CA" dirty="0"/>
          </a:p>
          <a:p>
            <a:r>
              <a:rPr lang="en-CA" dirty="0"/>
              <a:t>-To make a copy of an array use:</a:t>
            </a:r>
          </a:p>
          <a:p>
            <a:endParaRPr lang="en-CA" dirty="0"/>
          </a:p>
          <a:p>
            <a:r>
              <a:rPr lang="en-CA" dirty="0"/>
              <a:t>-To get the length of an array use:  	</a:t>
            </a:r>
          </a:p>
          <a:p>
            <a:r>
              <a:rPr lang="en-CA" dirty="0">
                <a:solidFill>
                  <a:srgbClr val="FF0000"/>
                </a:solidFill>
              </a:rPr>
              <a:t>*remember the last index is one less than the length</a:t>
            </a:r>
          </a:p>
          <a:p>
            <a:endParaRPr lang="en-CA" dirty="0"/>
          </a:p>
          <a:p>
            <a:r>
              <a:rPr lang="en-CA" dirty="0"/>
              <a:t>-To loop through every element of an array use:</a:t>
            </a:r>
          </a:p>
          <a:p>
            <a:r>
              <a:rPr lang="en-CA" dirty="0"/>
              <a:t>	</a:t>
            </a:r>
          </a:p>
          <a:p>
            <a:endParaRPr lang="en-CA" dirty="0"/>
          </a:p>
        </p:txBody>
      </p:sp>
      <p:pic>
        <p:nvPicPr>
          <p:cNvPr id="5" name="Picture 4">
            <a:extLst>
              <a:ext uri="{FF2B5EF4-FFF2-40B4-BE49-F238E27FC236}">
                <a16:creationId xmlns:a16="http://schemas.microsoft.com/office/drawing/2014/main" id="{09982986-BD23-4F05-8570-F0F7CE2C721B}"/>
              </a:ext>
            </a:extLst>
          </p:cNvPr>
          <p:cNvPicPr>
            <a:picLocks noChangeAspect="1"/>
          </p:cNvPicPr>
          <p:nvPr/>
        </p:nvPicPr>
        <p:blipFill rotWithShape="1">
          <a:blip r:embed="rId2"/>
          <a:srcRect t="3578" b="8398"/>
          <a:stretch/>
        </p:blipFill>
        <p:spPr>
          <a:xfrm>
            <a:off x="6117950" y="4723004"/>
            <a:ext cx="4981575" cy="578512"/>
          </a:xfrm>
          <a:prstGeom prst="rect">
            <a:avLst/>
          </a:prstGeom>
        </p:spPr>
      </p:pic>
      <p:pic>
        <p:nvPicPr>
          <p:cNvPr id="6" name="Picture 5">
            <a:extLst>
              <a:ext uri="{FF2B5EF4-FFF2-40B4-BE49-F238E27FC236}">
                <a16:creationId xmlns:a16="http://schemas.microsoft.com/office/drawing/2014/main" id="{164516DF-DAF9-4F6F-836B-59359BC58010}"/>
              </a:ext>
            </a:extLst>
          </p:cNvPr>
          <p:cNvPicPr>
            <a:picLocks noChangeAspect="1"/>
          </p:cNvPicPr>
          <p:nvPr/>
        </p:nvPicPr>
        <p:blipFill>
          <a:blip r:embed="rId3"/>
          <a:stretch>
            <a:fillRect/>
          </a:stretch>
        </p:blipFill>
        <p:spPr>
          <a:xfrm>
            <a:off x="922789" y="4767362"/>
            <a:ext cx="3867150" cy="685800"/>
          </a:xfrm>
          <a:prstGeom prst="rect">
            <a:avLst/>
          </a:prstGeom>
        </p:spPr>
      </p:pic>
      <p:sp>
        <p:nvSpPr>
          <p:cNvPr id="7" name="TextBox 6">
            <a:extLst>
              <a:ext uri="{FF2B5EF4-FFF2-40B4-BE49-F238E27FC236}">
                <a16:creationId xmlns:a16="http://schemas.microsoft.com/office/drawing/2014/main" id="{FA60869D-788D-4277-BEFD-60441B177FFA}"/>
              </a:ext>
            </a:extLst>
          </p:cNvPr>
          <p:cNvSpPr txBox="1"/>
          <p:nvPr/>
        </p:nvSpPr>
        <p:spPr>
          <a:xfrm>
            <a:off x="5397759" y="4842033"/>
            <a:ext cx="550506" cy="369332"/>
          </a:xfrm>
          <a:prstGeom prst="rect">
            <a:avLst/>
          </a:prstGeom>
          <a:noFill/>
        </p:spPr>
        <p:txBody>
          <a:bodyPr wrap="square" rtlCol="0">
            <a:spAutoFit/>
          </a:bodyPr>
          <a:lstStyle/>
          <a:p>
            <a:r>
              <a:rPr lang="en-CA" dirty="0"/>
              <a:t>or</a:t>
            </a:r>
          </a:p>
        </p:txBody>
      </p:sp>
      <p:pic>
        <p:nvPicPr>
          <p:cNvPr id="8" name="Picture 7">
            <a:extLst>
              <a:ext uri="{FF2B5EF4-FFF2-40B4-BE49-F238E27FC236}">
                <a16:creationId xmlns:a16="http://schemas.microsoft.com/office/drawing/2014/main" id="{06C4D216-C237-4442-A009-F518CC27FA7A}"/>
              </a:ext>
            </a:extLst>
          </p:cNvPr>
          <p:cNvPicPr>
            <a:picLocks noChangeAspect="1"/>
          </p:cNvPicPr>
          <p:nvPr/>
        </p:nvPicPr>
        <p:blipFill rotWithShape="1">
          <a:blip r:embed="rId4"/>
          <a:srcRect t="13265"/>
          <a:stretch/>
        </p:blipFill>
        <p:spPr>
          <a:xfrm>
            <a:off x="6022909" y="3197303"/>
            <a:ext cx="2324100" cy="297414"/>
          </a:xfrm>
          <a:prstGeom prst="rect">
            <a:avLst/>
          </a:prstGeom>
        </p:spPr>
      </p:pic>
      <p:pic>
        <p:nvPicPr>
          <p:cNvPr id="9" name="Picture 8">
            <a:extLst>
              <a:ext uri="{FF2B5EF4-FFF2-40B4-BE49-F238E27FC236}">
                <a16:creationId xmlns:a16="http://schemas.microsoft.com/office/drawing/2014/main" id="{DDFDCB3E-B8BC-46A1-B161-1F98C52A0736}"/>
              </a:ext>
            </a:extLst>
          </p:cNvPr>
          <p:cNvPicPr>
            <a:picLocks noChangeAspect="1"/>
          </p:cNvPicPr>
          <p:nvPr/>
        </p:nvPicPr>
        <p:blipFill rotWithShape="1">
          <a:blip r:embed="rId5"/>
          <a:srcRect t="14512"/>
          <a:stretch/>
        </p:blipFill>
        <p:spPr>
          <a:xfrm>
            <a:off x="6096000" y="2701255"/>
            <a:ext cx="3381375" cy="236139"/>
          </a:xfrm>
          <a:prstGeom prst="rect">
            <a:avLst/>
          </a:prstGeom>
        </p:spPr>
      </p:pic>
      <p:cxnSp>
        <p:nvCxnSpPr>
          <p:cNvPr id="12" name="Straight Connector 11">
            <a:extLst>
              <a:ext uri="{FF2B5EF4-FFF2-40B4-BE49-F238E27FC236}">
                <a16:creationId xmlns:a16="http://schemas.microsoft.com/office/drawing/2014/main" id="{773AADFC-167A-4631-A017-7D3B92A85FC2}"/>
              </a:ext>
            </a:extLst>
          </p:cNvPr>
          <p:cNvCxnSpPr/>
          <p:nvPr/>
        </p:nvCxnSpPr>
        <p:spPr>
          <a:xfrm>
            <a:off x="987034" y="2532188"/>
            <a:ext cx="94165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E8CAEF8-D9C7-42A5-AA70-0623D64D7A45}"/>
              </a:ext>
            </a:extLst>
          </p:cNvPr>
          <p:cNvCxnSpPr/>
          <p:nvPr/>
        </p:nvCxnSpPr>
        <p:spPr>
          <a:xfrm>
            <a:off x="987034" y="3078871"/>
            <a:ext cx="94165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19C286-41F4-4EF2-81B1-36FB4A75FFDE}"/>
              </a:ext>
            </a:extLst>
          </p:cNvPr>
          <p:cNvCxnSpPr/>
          <p:nvPr/>
        </p:nvCxnSpPr>
        <p:spPr>
          <a:xfrm>
            <a:off x="987033" y="3877224"/>
            <a:ext cx="94165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71C41CB-E058-4696-840D-8536C32C153C}"/>
              </a:ext>
            </a:extLst>
          </p:cNvPr>
          <p:cNvCxnSpPr/>
          <p:nvPr/>
        </p:nvCxnSpPr>
        <p:spPr>
          <a:xfrm>
            <a:off x="964712" y="1982710"/>
            <a:ext cx="94165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713D8E08-CCB5-442B-A25A-05D0A9955281}"/>
              </a:ext>
            </a:extLst>
          </p:cNvPr>
          <p:cNvPicPr>
            <a:picLocks noChangeAspect="1"/>
          </p:cNvPicPr>
          <p:nvPr/>
        </p:nvPicPr>
        <p:blipFill>
          <a:blip r:embed="rId6"/>
          <a:stretch>
            <a:fillRect/>
          </a:stretch>
        </p:blipFill>
        <p:spPr>
          <a:xfrm>
            <a:off x="6096000" y="1566518"/>
            <a:ext cx="3886200" cy="285750"/>
          </a:xfrm>
          <a:prstGeom prst="rect">
            <a:avLst/>
          </a:prstGeom>
        </p:spPr>
      </p:pic>
      <p:cxnSp>
        <p:nvCxnSpPr>
          <p:cNvPr id="18" name="Straight Connector 17">
            <a:extLst>
              <a:ext uri="{FF2B5EF4-FFF2-40B4-BE49-F238E27FC236}">
                <a16:creationId xmlns:a16="http://schemas.microsoft.com/office/drawing/2014/main" id="{110081C2-7D79-4A88-84AB-48CC6BBB9539}"/>
              </a:ext>
            </a:extLst>
          </p:cNvPr>
          <p:cNvCxnSpPr>
            <a:stCxn id="4" idx="0"/>
          </p:cNvCxnSpPr>
          <p:nvPr/>
        </p:nvCxnSpPr>
        <p:spPr>
          <a:xfrm>
            <a:off x="6096000" y="1502688"/>
            <a:ext cx="0" cy="23745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6269CA-68FA-4548-AE06-5A3B4BF90F13}"/>
              </a:ext>
            </a:extLst>
          </p:cNvPr>
          <p:cNvCxnSpPr/>
          <p:nvPr/>
        </p:nvCxnSpPr>
        <p:spPr>
          <a:xfrm>
            <a:off x="1081181" y="5732589"/>
            <a:ext cx="94165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07C22505-9AA4-4B01-B4C3-E06C8428F8A3}"/>
              </a:ext>
            </a:extLst>
          </p:cNvPr>
          <p:cNvPicPr>
            <a:picLocks noChangeAspect="1"/>
          </p:cNvPicPr>
          <p:nvPr/>
        </p:nvPicPr>
        <p:blipFill>
          <a:blip r:embed="rId7"/>
          <a:stretch>
            <a:fillRect/>
          </a:stretch>
        </p:blipFill>
        <p:spPr>
          <a:xfrm>
            <a:off x="6205538" y="2174172"/>
            <a:ext cx="3667125" cy="209550"/>
          </a:xfrm>
          <a:prstGeom prst="rect">
            <a:avLst/>
          </a:prstGeom>
        </p:spPr>
      </p:pic>
    </p:spTree>
    <p:extLst>
      <p:ext uri="{BB962C8B-B14F-4D97-AF65-F5344CB8AC3E}">
        <p14:creationId xmlns:p14="http://schemas.microsoft.com/office/powerpoint/2010/main" val="96139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3004-0BC1-44B5-9CE9-FE91BC9BFCD8}"/>
              </a:ext>
            </a:extLst>
          </p:cNvPr>
          <p:cNvSpPr>
            <a:spLocks noGrp="1"/>
          </p:cNvSpPr>
          <p:nvPr>
            <p:ph type="title"/>
          </p:nvPr>
        </p:nvSpPr>
        <p:spPr/>
        <p:txBody>
          <a:bodyPr/>
          <a:lstStyle/>
          <a:p>
            <a:r>
              <a:rPr lang="en-CA" dirty="0"/>
              <a:t>Array Example</a:t>
            </a:r>
          </a:p>
        </p:txBody>
      </p:sp>
      <p:sp>
        <p:nvSpPr>
          <p:cNvPr id="4" name="Content Placeholder 2">
            <a:extLst>
              <a:ext uri="{FF2B5EF4-FFF2-40B4-BE49-F238E27FC236}">
                <a16:creationId xmlns:a16="http://schemas.microsoft.com/office/drawing/2014/main" id="{113F4B41-A277-4E90-A4C1-678CBDBF6ADF}"/>
              </a:ext>
            </a:extLst>
          </p:cNvPr>
          <p:cNvSpPr>
            <a:spLocks noGrp="1"/>
          </p:cNvSpPr>
          <p:nvPr>
            <p:ph idx="1"/>
          </p:nvPr>
        </p:nvSpPr>
        <p:spPr>
          <a:xfrm>
            <a:off x="838200" y="1678124"/>
            <a:ext cx="10515600" cy="2317741"/>
          </a:xfrm>
        </p:spPr>
        <p:txBody>
          <a:bodyPr>
            <a:normAutofit/>
          </a:bodyPr>
          <a:lstStyle/>
          <a:p>
            <a:pPr marL="0" indent="0">
              <a:buNone/>
            </a:pPr>
            <a:r>
              <a:rPr lang="en-CA" sz="1800" dirty="0"/>
              <a:t>This example will highlight a capability of arrays, we will store data in an array and then act on them. </a:t>
            </a:r>
          </a:p>
          <a:p>
            <a:pPr marL="0" indent="0">
              <a:buNone/>
            </a:pPr>
            <a:endParaRPr lang="en-CA" sz="1800" dirty="0"/>
          </a:p>
          <a:p>
            <a:pPr marL="0" indent="0">
              <a:buNone/>
            </a:pPr>
            <a:r>
              <a:rPr lang="en-CA" sz="1800" dirty="0"/>
              <a:t>We will take a list of numbers and find the maximum value among them. To do this without an array would require the creation of many variables and likely many additional lines of code to execute, however with an array we can walk through it. </a:t>
            </a:r>
          </a:p>
        </p:txBody>
      </p:sp>
      <p:pic>
        <p:nvPicPr>
          <p:cNvPr id="5" name="Picture 4">
            <a:extLst>
              <a:ext uri="{FF2B5EF4-FFF2-40B4-BE49-F238E27FC236}">
                <a16:creationId xmlns:a16="http://schemas.microsoft.com/office/drawing/2014/main" id="{50F401DE-037F-4557-B246-86BBDDC7BADB}"/>
              </a:ext>
            </a:extLst>
          </p:cNvPr>
          <p:cNvPicPr>
            <a:picLocks noChangeAspect="1"/>
          </p:cNvPicPr>
          <p:nvPr/>
        </p:nvPicPr>
        <p:blipFill>
          <a:blip r:embed="rId2"/>
          <a:stretch>
            <a:fillRect/>
          </a:stretch>
        </p:blipFill>
        <p:spPr>
          <a:xfrm>
            <a:off x="507140" y="3429000"/>
            <a:ext cx="5437353" cy="2780382"/>
          </a:xfrm>
          <a:prstGeom prst="rect">
            <a:avLst/>
          </a:prstGeom>
        </p:spPr>
      </p:pic>
      <p:sp>
        <p:nvSpPr>
          <p:cNvPr id="6" name="Arrow: Right 5">
            <a:extLst>
              <a:ext uri="{FF2B5EF4-FFF2-40B4-BE49-F238E27FC236}">
                <a16:creationId xmlns:a16="http://schemas.microsoft.com/office/drawing/2014/main" id="{CB8DC3EC-04D3-4CE8-8BAA-6BD9EC004CF4}"/>
              </a:ext>
            </a:extLst>
          </p:cNvPr>
          <p:cNvSpPr/>
          <p:nvPr/>
        </p:nvSpPr>
        <p:spPr>
          <a:xfrm>
            <a:off x="5152239" y="4354443"/>
            <a:ext cx="1434518" cy="41106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E7110432-F056-44CF-9BBD-C168E544807A}"/>
              </a:ext>
            </a:extLst>
          </p:cNvPr>
          <p:cNvPicPr>
            <a:picLocks noChangeAspect="1"/>
          </p:cNvPicPr>
          <p:nvPr/>
        </p:nvPicPr>
        <p:blipFill>
          <a:blip r:embed="rId3"/>
          <a:stretch>
            <a:fillRect/>
          </a:stretch>
        </p:blipFill>
        <p:spPr>
          <a:xfrm>
            <a:off x="7088481" y="4450435"/>
            <a:ext cx="4143375" cy="219075"/>
          </a:xfrm>
          <a:prstGeom prst="rect">
            <a:avLst/>
          </a:prstGeom>
        </p:spPr>
      </p:pic>
      <p:sp>
        <p:nvSpPr>
          <p:cNvPr id="9" name="Rectangle 8">
            <a:extLst>
              <a:ext uri="{FF2B5EF4-FFF2-40B4-BE49-F238E27FC236}">
                <a16:creationId xmlns:a16="http://schemas.microsoft.com/office/drawing/2014/main" id="{0BA7EB2D-2C4A-4F9B-B7A4-ECA55D4CD56A}"/>
              </a:ext>
            </a:extLst>
          </p:cNvPr>
          <p:cNvSpPr/>
          <p:nvPr/>
        </p:nvSpPr>
        <p:spPr>
          <a:xfrm>
            <a:off x="420847" y="3322040"/>
            <a:ext cx="11350305" cy="317083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24119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282D-65AC-4F63-B207-F7C6EE37D604}"/>
              </a:ext>
            </a:extLst>
          </p:cNvPr>
          <p:cNvSpPr>
            <a:spLocks noGrp="1"/>
          </p:cNvSpPr>
          <p:nvPr>
            <p:ph type="title"/>
          </p:nvPr>
        </p:nvSpPr>
        <p:spPr/>
        <p:txBody>
          <a:bodyPr/>
          <a:lstStyle/>
          <a:p>
            <a:r>
              <a:rPr lang="en-CA" dirty="0"/>
              <a:t>Array Example Review</a:t>
            </a:r>
          </a:p>
        </p:txBody>
      </p:sp>
      <p:pic>
        <p:nvPicPr>
          <p:cNvPr id="4" name="Picture 3">
            <a:extLst>
              <a:ext uri="{FF2B5EF4-FFF2-40B4-BE49-F238E27FC236}">
                <a16:creationId xmlns:a16="http://schemas.microsoft.com/office/drawing/2014/main" id="{E5B5C11B-DB1F-4432-89E1-2AF80185C771}"/>
              </a:ext>
            </a:extLst>
          </p:cNvPr>
          <p:cNvPicPr>
            <a:picLocks noChangeAspect="1"/>
          </p:cNvPicPr>
          <p:nvPr/>
        </p:nvPicPr>
        <p:blipFill>
          <a:blip r:embed="rId2"/>
          <a:stretch>
            <a:fillRect/>
          </a:stretch>
        </p:blipFill>
        <p:spPr>
          <a:xfrm>
            <a:off x="6544046" y="2421294"/>
            <a:ext cx="5437353" cy="2780382"/>
          </a:xfrm>
          <a:prstGeom prst="rect">
            <a:avLst/>
          </a:prstGeom>
        </p:spPr>
      </p:pic>
      <p:sp>
        <p:nvSpPr>
          <p:cNvPr id="5" name="Content Placeholder 2">
            <a:extLst>
              <a:ext uri="{FF2B5EF4-FFF2-40B4-BE49-F238E27FC236}">
                <a16:creationId xmlns:a16="http://schemas.microsoft.com/office/drawing/2014/main" id="{A6A29A2D-0B02-45D1-8C23-7B46644108D1}"/>
              </a:ext>
            </a:extLst>
          </p:cNvPr>
          <p:cNvSpPr>
            <a:spLocks noGrp="1"/>
          </p:cNvSpPr>
          <p:nvPr>
            <p:ph idx="1"/>
          </p:nvPr>
        </p:nvSpPr>
        <p:spPr>
          <a:xfrm>
            <a:off x="838200" y="1678124"/>
            <a:ext cx="5581261" cy="4814751"/>
          </a:xfrm>
        </p:spPr>
        <p:txBody>
          <a:bodyPr>
            <a:normAutofit/>
          </a:bodyPr>
          <a:lstStyle/>
          <a:p>
            <a:pPr marL="0" indent="0">
              <a:buNone/>
            </a:pPr>
            <a:r>
              <a:rPr lang="en-CA" sz="1800" dirty="0"/>
              <a:t>In this example we are looking for the max value of an array (a list of numbers). We do this by:</a:t>
            </a:r>
          </a:p>
          <a:p>
            <a:pPr marL="342900" indent="-342900">
              <a:buAutoNum type="arabicPeriod"/>
            </a:pPr>
            <a:r>
              <a:rPr lang="en-CA" sz="1800" dirty="0"/>
              <a:t>Walking through the array one index at a time</a:t>
            </a:r>
          </a:p>
          <a:p>
            <a:pPr marL="342900" indent="-342900">
              <a:buAutoNum type="arabicPeriod"/>
            </a:pPr>
            <a:r>
              <a:rPr lang="en-CA" sz="1800" dirty="0"/>
              <a:t>If the value is bigger than what we think the biggest value is, replace it</a:t>
            </a:r>
          </a:p>
          <a:p>
            <a:pPr marL="342900" indent="-342900">
              <a:buAutoNum type="arabicPeriod"/>
            </a:pPr>
            <a:r>
              <a:rPr lang="en-CA" sz="1800" dirty="0"/>
              <a:t>Return the biggest value</a:t>
            </a:r>
          </a:p>
          <a:p>
            <a:pPr marL="342900" indent="-342900">
              <a:buAutoNum type="arabicPeriod"/>
            </a:pPr>
            <a:endParaRPr lang="en-CA" sz="1800" dirty="0"/>
          </a:p>
          <a:p>
            <a:pPr marL="0" indent="0">
              <a:buNone/>
            </a:pPr>
            <a:r>
              <a:rPr lang="en-CA" sz="1800" dirty="0"/>
              <a:t>Now this is one way to solve the problem, likely the fastest way to do so. But only in an unsorted array. </a:t>
            </a:r>
          </a:p>
          <a:p>
            <a:pPr marL="0" indent="0">
              <a:buNone/>
            </a:pPr>
            <a:endParaRPr lang="en-CA" sz="1800" dirty="0"/>
          </a:p>
          <a:p>
            <a:pPr marL="0" indent="0">
              <a:buNone/>
            </a:pPr>
            <a:r>
              <a:rPr lang="en-CA" sz="1800" dirty="0"/>
              <a:t>Another way to solve this problem would be to sort the values and then grab the last one. Sorting is a great method to practice using arrays</a:t>
            </a:r>
          </a:p>
        </p:txBody>
      </p:sp>
    </p:spTree>
    <p:extLst>
      <p:ext uri="{BB962C8B-B14F-4D97-AF65-F5344CB8AC3E}">
        <p14:creationId xmlns:p14="http://schemas.microsoft.com/office/powerpoint/2010/main" val="114354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DD98-3970-457F-A232-F35E5EF12103}"/>
              </a:ext>
            </a:extLst>
          </p:cNvPr>
          <p:cNvSpPr>
            <a:spLocks noGrp="1"/>
          </p:cNvSpPr>
          <p:nvPr>
            <p:ph type="title"/>
          </p:nvPr>
        </p:nvSpPr>
        <p:spPr/>
        <p:txBody>
          <a:bodyPr/>
          <a:lstStyle/>
          <a:p>
            <a:r>
              <a:rPr lang="en-CA" dirty="0"/>
              <a:t>Array Exercise</a:t>
            </a:r>
          </a:p>
        </p:txBody>
      </p:sp>
      <p:sp>
        <p:nvSpPr>
          <p:cNvPr id="3" name="Content Placeholder 2">
            <a:extLst>
              <a:ext uri="{FF2B5EF4-FFF2-40B4-BE49-F238E27FC236}">
                <a16:creationId xmlns:a16="http://schemas.microsoft.com/office/drawing/2014/main" id="{07F85FEE-9187-4F27-A624-76493829A817}"/>
              </a:ext>
            </a:extLst>
          </p:cNvPr>
          <p:cNvSpPr>
            <a:spLocks noGrp="1"/>
          </p:cNvSpPr>
          <p:nvPr>
            <p:ph idx="1"/>
          </p:nvPr>
        </p:nvSpPr>
        <p:spPr>
          <a:xfrm>
            <a:off x="838200" y="1825625"/>
            <a:ext cx="10515600" cy="4415784"/>
          </a:xfrm>
        </p:spPr>
        <p:txBody>
          <a:bodyPr>
            <a:normAutofit lnSpcReduction="10000"/>
          </a:bodyPr>
          <a:lstStyle/>
          <a:p>
            <a:pPr marL="0" indent="0">
              <a:buNone/>
            </a:pPr>
            <a:r>
              <a:rPr lang="en-CA" sz="2000" dirty="0"/>
              <a:t>Create a script that sorts an array using Bubble Sort</a:t>
            </a:r>
          </a:p>
          <a:p>
            <a:pPr marL="0" indent="0">
              <a:buNone/>
            </a:pPr>
            <a:r>
              <a:rPr lang="en-CA" sz="2000" dirty="0">
                <a:hlinkClick r:id="rId2"/>
              </a:rPr>
              <a:t>https://en.wikipedia.org/wiki/Bubble_sort</a:t>
            </a:r>
            <a:r>
              <a:rPr lang="en-CA" sz="2000" dirty="0"/>
              <a:t> </a:t>
            </a:r>
          </a:p>
          <a:p>
            <a:pPr marL="0" indent="0">
              <a:buNone/>
            </a:pPr>
            <a:endParaRPr lang="en-CA" sz="2000" dirty="0"/>
          </a:p>
          <a:p>
            <a:pPr marL="0" indent="0">
              <a:buNone/>
            </a:pPr>
            <a:r>
              <a:rPr lang="en-CA" sz="2000" dirty="0"/>
              <a:t>The array being: 8 65 475 2 58 36 648 1 908 5248 24 3 75 9</a:t>
            </a:r>
          </a:p>
          <a:p>
            <a:pPr marL="0" indent="0">
              <a:buNone/>
            </a:pPr>
            <a:endParaRPr lang="en-CA" sz="1800" dirty="0"/>
          </a:p>
          <a:p>
            <a:pPr marL="0" indent="0">
              <a:buNone/>
            </a:pPr>
            <a:r>
              <a:rPr lang="en-CA" sz="1800" dirty="0"/>
              <a:t>But in short, bubble sort works by comparing two numbers and swapping their position if one is the larger one is on the left. In the worst case scenario, every number has to be compared to every number. We call this O(n^2) where n is the length of the array. </a:t>
            </a:r>
          </a:p>
          <a:p>
            <a:pPr marL="0" indent="0">
              <a:buNone/>
            </a:pPr>
            <a:endParaRPr lang="en-CA" sz="1800" dirty="0"/>
          </a:p>
          <a:p>
            <a:pPr marL="0" indent="0">
              <a:buNone/>
            </a:pPr>
            <a:r>
              <a:rPr lang="en-CA" sz="1800" dirty="0"/>
              <a:t>Hint: You will use a nested </a:t>
            </a:r>
            <a:r>
              <a:rPr lang="en-CA" sz="1800" dirty="0" err="1"/>
              <a:t>forloop</a:t>
            </a:r>
            <a:endParaRPr lang="en-CA" sz="1800" dirty="0"/>
          </a:p>
          <a:p>
            <a:pPr marL="0" indent="0">
              <a:buNone/>
            </a:pPr>
            <a:endParaRPr lang="en-CA" sz="1800" dirty="0"/>
          </a:p>
          <a:p>
            <a:pPr marL="0" indent="0">
              <a:buNone/>
            </a:pPr>
            <a:r>
              <a:rPr lang="en-CA" sz="2000" dirty="0"/>
              <a:t>You can find the template for the code in the file: bubblesort_example.ps1</a:t>
            </a:r>
          </a:p>
          <a:p>
            <a:pPr marL="0" indent="0">
              <a:buNone/>
            </a:pPr>
            <a:r>
              <a:rPr lang="en-CA" sz="2000" dirty="0"/>
              <a:t>The answer is provided in the file: bubblesort_solution.ps1</a:t>
            </a:r>
          </a:p>
        </p:txBody>
      </p:sp>
    </p:spTree>
    <p:extLst>
      <p:ext uri="{BB962C8B-B14F-4D97-AF65-F5344CB8AC3E}">
        <p14:creationId xmlns:p14="http://schemas.microsoft.com/office/powerpoint/2010/main" val="3641815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1452</Words>
  <Application>Microsoft Office PowerPoint</Application>
  <PresentationFormat>Widescreen</PresentationFormat>
  <Paragraphs>195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The Basics to Programming 5</vt:lpstr>
      <vt:lpstr>Introduction</vt:lpstr>
      <vt:lpstr>Arrays</vt:lpstr>
      <vt:lpstr>Array Structure</vt:lpstr>
      <vt:lpstr>Array Construction</vt:lpstr>
      <vt:lpstr>Array Interaction</vt:lpstr>
      <vt:lpstr>Array Example</vt:lpstr>
      <vt:lpstr>Array Example Review</vt:lpstr>
      <vt:lpstr>Array Exercise</vt:lpstr>
      <vt:lpstr>Objects</vt:lpstr>
      <vt:lpstr>Object Creation</vt:lpstr>
      <vt:lpstr>Object Creation (Constructors)</vt:lpstr>
      <vt:lpstr>Object Creation (Class Variables)</vt:lpstr>
      <vt:lpstr>Object Creation (Class Methods)</vt:lpstr>
      <vt:lpstr>Object Example (Course Registration) I</vt:lpstr>
      <vt:lpstr>Object Example (Course Registration) II</vt:lpstr>
      <vt:lpstr>Object Example Review</vt:lpstr>
      <vt:lpstr>Object Exercise</vt:lpstr>
      <vt:lpstr>Programming Basics Complete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to Programming 5</dc:title>
  <dc:creator>Chatur, Tariq CITZ:EX</dc:creator>
  <cp:lastModifiedBy>Chatur, Tariq CITZ:EX</cp:lastModifiedBy>
  <cp:revision>29</cp:revision>
  <dcterms:created xsi:type="dcterms:W3CDTF">2020-11-19T20:42:21Z</dcterms:created>
  <dcterms:modified xsi:type="dcterms:W3CDTF">2021-01-15T22:06:45Z</dcterms:modified>
</cp:coreProperties>
</file>