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ed Tariq S" userId="9980b9299e218aa3" providerId="LiveId" clId="{491107B0-4560-4A69-B976-07723E4083B7}"/>
    <pc:docChg chg="undo custSel addSld modSld">
      <pc:chgData name="Mohamed Tariq S" userId="9980b9299e218aa3" providerId="LiveId" clId="{491107B0-4560-4A69-B976-07723E4083B7}" dt="2024-01-19T11:37:19.442" v="585" actId="2711"/>
      <pc:docMkLst>
        <pc:docMk/>
      </pc:docMkLst>
      <pc:sldChg chg="addSp modSp mod">
        <pc:chgData name="Mohamed Tariq S" userId="9980b9299e218aa3" providerId="LiveId" clId="{491107B0-4560-4A69-B976-07723E4083B7}" dt="2024-01-19T11:36:36.791" v="582" actId="1076"/>
        <pc:sldMkLst>
          <pc:docMk/>
          <pc:sldMk cId="3801389699" sldId="256"/>
        </pc:sldMkLst>
        <pc:spChg chg="add mod">
          <ac:chgData name="Mohamed Tariq S" userId="9980b9299e218aa3" providerId="LiveId" clId="{491107B0-4560-4A69-B976-07723E4083B7}" dt="2024-01-19T11:36:36.791" v="582" actId="1076"/>
          <ac:spMkLst>
            <pc:docMk/>
            <pc:sldMk cId="3801389699" sldId="256"/>
            <ac:spMk id="2" creationId="{3A93B0ED-8BD8-748D-A534-18A337779CE4}"/>
          </ac:spMkLst>
        </pc:spChg>
        <pc:spChg chg="mod">
          <ac:chgData name="Mohamed Tariq S" userId="9980b9299e218aa3" providerId="LiveId" clId="{491107B0-4560-4A69-B976-07723E4083B7}" dt="2024-01-19T11:36:11.061" v="580" actId="2711"/>
          <ac:spMkLst>
            <pc:docMk/>
            <pc:sldMk cId="3801389699" sldId="256"/>
            <ac:spMk id="5" creationId="{C7B99BDD-DDB8-491D-6E59-3A28B3FC7D16}"/>
          </ac:spMkLst>
        </pc:spChg>
      </pc:sldChg>
      <pc:sldChg chg="modSp mod">
        <pc:chgData name="Mohamed Tariq S" userId="9980b9299e218aa3" providerId="LiveId" clId="{491107B0-4560-4A69-B976-07723E4083B7}" dt="2024-01-19T11:37:19.442" v="585" actId="2711"/>
        <pc:sldMkLst>
          <pc:docMk/>
          <pc:sldMk cId="3559985208" sldId="257"/>
        </pc:sldMkLst>
        <pc:spChg chg="mod">
          <ac:chgData name="Mohamed Tariq S" userId="9980b9299e218aa3" providerId="LiveId" clId="{491107B0-4560-4A69-B976-07723E4083B7}" dt="2024-01-19T11:37:00.886" v="583" actId="2711"/>
          <ac:spMkLst>
            <pc:docMk/>
            <pc:sldMk cId="3559985208" sldId="257"/>
            <ac:spMk id="4" creationId="{D2268BB4-0BAB-4778-6014-40F3DD958F79}"/>
          </ac:spMkLst>
        </pc:spChg>
        <pc:spChg chg="mod">
          <ac:chgData name="Mohamed Tariq S" userId="9980b9299e218aa3" providerId="LiveId" clId="{491107B0-4560-4A69-B976-07723E4083B7}" dt="2024-01-19T11:37:12.288" v="584" actId="2711"/>
          <ac:spMkLst>
            <pc:docMk/>
            <pc:sldMk cId="3559985208" sldId="257"/>
            <ac:spMk id="5" creationId="{85B42DFC-427E-0C08-9180-F8D7C43C3912}"/>
          </ac:spMkLst>
        </pc:spChg>
        <pc:spChg chg="mod">
          <ac:chgData name="Mohamed Tariq S" userId="9980b9299e218aa3" providerId="LiveId" clId="{491107B0-4560-4A69-B976-07723E4083B7}" dt="2024-01-19T11:37:19.442" v="585" actId="2711"/>
          <ac:spMkLst>
            <pc:docMk/>
            <pc:sldMk cId="3559985208" sldId="257"/>
            <ac:spMk id="6" creationId="{1D104B11-1926-BDEC-065B-2E3E66C3E40F}"/>
          </ac:spMkLst>
        </pc:spChg>
      </pc:sldChg>
      <pc:sldChg chg="modSp mod">
        <pc:chgData name="Mohamed Tariq S" userId="9980b9299e218aa3" providerId="LiveId" clId="{491107B0-4560-4A69-B976-07723E4083B7}" dt="2024-01-19T11:35:39.982" v="575" actId="20577"/>
        <pc:sldMkLst>
          <pc:docMk/>
          <pc:sldMk cId="2285410472" sldId="260"/>
        </pc:sldMkLst>
        <pc:spChg chg="mod">
          <ac:chgData name="Mohamed Tariq S" userId="9980b9299e218aa3" providerId="LiveId" clId="{491107B0-4560-4A69-B976-07723E4083B7}" dt="2024-01-19T11:35:39.982" v="575" actId="20577"/>
          <ac:spMkLst>
            <pc:docMk/>
            <pc:sldMk cId="2285410472" sldId="260"/>
            <ac:spMk id="2" creationId="{1D21735A-5F32-7DA2-3122-02724A686987}"/>
          </ac:spMkLst>
        </pc:spChg>
      </pc:sldChg>
      <pc:sldChg chg="addSp modSp new mod">
        <pc:chgData name="Mohamed Tariq S" userId="9980b9299e218aa3" providerId="LiveId" clId="{491107B0-4560-4A69-B976-07723E4083B7}" dt="2024-01-19T11:10:14.964" v="120" actId="20577"/>
        <pc:sldMkLst>
          <pc:docMk/>
          <pc:sldMk cId="1213661090" sldId="272"/>
        </pc:sldMkLst>
        <pc:spChg chg="add mod">
          <ac:chgData name="Mohamed Tariq S" userId="9980b9299e218aa3" providerId="LiveId" clId="{491107B0-4560-4A69-B976-07723E4083B7}" dt="2024-01-19T11:10:14.964" v="120" actId="20577"/>
          <ac:spMkLst>
            <pc:docMk/>
            <pc:sldMk cId="1213661090" sldId="272"/>
            <ac:spMk id="2" creationId="{BEAF7798-50CA-6A85-1248-0D3EA2C39408}"/>
          </ac:spMkLst>
        </pc:spChg>
        <pc:spChg chg="add mod">
          <ac:chgData name="Mohamed Tariq S" userId="9980b9299e218aa3" providerId="LiveId" clId="{491107B0-4560-4A69-B976-07723E4083B7}" dt="2024-01-19T11:01:54.274" v="29" actId="255"/>
          <ac:spMkLst>
            <pc:docMk/>
            <pc:sldMk cId="1213661090" sldId="272"/>
            <ac:spMk id="3" creationId="{F4475DD2-8810-52D1-0F4C-CC041FD9D560}"/>
          </ac:spMkLst>
        </pc:spChg>
        <pc:picChg chg="add mod">
          <ac:chgData name="Mohamed Tariq S" userId="9980b9299e218aa3" providerId="LiveId" clId="{491107B0-4560-4A69-B976-07723E4083B7}" dt="2024-01-19T11:03:23.140" v="38" actId="1076"/>
          <ac:picMkLst>
            <pc:docMk/>
            <pc:sldMk cId="1213661090" sldId="272"/>
            <ac:picMk id="5" creationId="{E1BA878B-942E-B987-5019-3B84C0B484B4}"/>
          </ac:picMkLst>
        </pc:picChg>
      </pc:sldChg>
      <pc:sldChg chg="addSp modSp new mod">
        <pc:chgData name="Mohamed Tariq S" userId="9980b9299e218aa3" providerId="LiveId" clId="{491107B0-4560-4A69-B976-07723E4083B7}" dt="2024-01-19T11:10:22.418" v="122" actId="20577"/>
        <pc:sldMkLst>
          <pc:docMk/>
          <pc:sldMk cId="3219779626" sldId="273"/>
        </pc:sldMkLst>
        <pc:spChg chg="add mod">
          <ac:chgData name="Mohamed Tariq S" userId="9980b9299e218aa3" providerId="LiveId" clId="{491107B0-4560-4A69-B976-07723E4083B7}" dt="2024-01-19T11:10:22.418" v="122" actId="20577"/>
          <ac:spMkLst>
            <pc:docMk/>
            <pc:sldMk cId="3219779626" sldId="273"/>
            <ac:spMk id="2" creationId="{91030086-F78D-077A-B293-5DEBEF3C3859}"/>
          </ac:spMkLst>
        </pc:spChg>
        <pc:spChg chg="add mod">
          <ac:chgData name="Mohamed Tariq S" userId="9980b9299e218aa3" providerId="LiveId" clId="{491107B0-4560-4A69-B976-07723E4083B7}" dt="2024-01-19T11:06:11.624" v="110" actId="255"/>
          <ac:spMkLst>
            <pc:docMk/>
            <pc:sldMk cId="3219779626" sldId="273"/>
            <ac:spMk id="3" creationId="{DC437A69-860B-7F49-18CE-63C48DF6D9EC}"/>
          </ac:spMkLst>
        </pc:spChg>
        <pc:picChg chg="add mod">
          <ac:chgData name="Mohamed Tariq S" userId="9980b9299e218aa3" providerId="LiveId" clId="{491107B0-4560-4A69-B976-07723E4083B7}" dt="2024-01-19T11:06:57.146" v="113" actId="1076"/>
          <ac:picMkLst>
            <pc:docMk/>
            <pc:sldMk cId="3219779626" sldId="273"/>
            <ac:picMk id="5" creationId="{C99520CD-B02A-8F3A-B2AC-2DB6F7EB3E10}"/>
          </ac:picMkLst>
        </pc:picChg>
        <pc:picChg chg="add mod">
          <ac:chgData name="Mohamed Tariq S" userId="9980b9299e218aa3" providerId="LiveId" clId="{491107B0-4560-4A69-B976-07723E4083B7}" dt="2024-01-19T11:09:51.920" v="118" actId="1076"/>
          <ac:picMkLst>
            <pc:docMk/>
            <pc:sldMk cId="3219779626" sldId="273"/>
            <ac:picMk id="7" creationId="{AA1E4766-AC14-D5ED-D25B-0D3AC5C9D82C}"/>
          </ac:picMkLst>
        </pc:picChg>
      </pc:sldChg>
      <pc:sldChg chg="addSp modSp new mod">
        <pc:chgData name="Mohamed Tariq S" userId="9980b9299e218aa3" providerId="LiveId" clId="{491107B0-4560-4A69-B976-07723E4083B7}" dt="2024-01-19T11:13:40.586" v="196" actId="20577"/>
        <pc:sldMkLst>
          <pc:docMk/>
          <pc:sldMk cId="3742163727" sldId="274"/>
        </pc:sldMkLst>
        <pc:spChg chg="add mod">
          <ac:chgData name="Mohamed Tariq S" userId="9980b9299e218aa3" providerId="LiveId" clId="{491107B0-4560-4A69-B976-07723E4083B7}" dt="2024-01-19T11:13:40.586" v="196" actId="20577"/>
          <ac:spMkLst>
            <pc:docMk/>
            <pc:sldMk cId="3742163727" sldId="274"/>
            <ac:spMk id="2" creationId="{07634B8C-F712-7C98-4C67-9E86C76AC128}"/>
          </ac:spMkLst>
        </pc:spChg>
        <pc:spChg chg="add mod">
          <ac:chgData name="Mohamed Tariq S" userId="9980b9299e218aa3" providerId="LiveId" clId="{491107B0-4560-4A69-B976-07723E4083B7}" dt="2024-01-19T11:12:40.036" v="181" actId="255"/>
          <ac:spMkLst>
            <pc:docMk/>
            <pc:sldMk cId="3742163727" sldId="274"/>
            <ac:spMk id="3" creationId="{E3795FCB-DB5B-7C4A-A3BE-C1DADBCE7713}"/>
          </ac:spMkLst>
        </pc:spChg>
        <pc:picChg chg="add mod">
          <ac:chgData name="Mohamed Tariq S" userId="9980b9299e218aa3" providerId="LiveId" clId="{491107B0-4560-4A69-B976-07723E4083B7}" dt="2024-01-19T11:13:21.521" v="184" actId="1076"/>
          <ac:picMkLst>
            <pc:docMk/>
            <pc:sldMk cId="3742163727" sldId="274"/>
            <ac:picMk id="5" creationId="{959AE933-4869-D01A-8259-7D9CA17FCF67}"/>
          </ac:picMkLst>
        </pc:picChg>
      </pc:sldChg>
      <pc:sldChg chg="addSp modSp new mod">
        <pc:chgData name="Mohamed Tariq S" userId="9980b9299e218aa3" providerId="LiveId" clId="{491107B0-4560-4A69-B976-07723E4083B7}" dt="2024-01-19T11:19:12.045" v="394" actId="1076"/>
        <pc:sldMkLst>
          <pc:docMk/>
          <pc:sldMk cId="4260352746" sldId="275"/>
        </pc:sldMkLst>
        <pc:spChg chg="add mod">
          <ac:chgData name="Mohamed Tariq S" userId="9980b9299e218aa3" providerId="LiveId" clId="{491107B0-4560-4A69-B976-07723E4083B7}" dt="2024-01-19T11:16:28.864" v="375" actId="255"/>
          <ac:spMkLst>
            <pc:docMk/>
            <pc:sldMk cId="4260352746" sldId="275"/>
            <ac:spMk id="2" creationId="{5CD83295-88FE-474E-372E-427CBC488AB1}"/>
          </ac:spMkLst>
        </pc:spChg>
        <pc:spChg chg="add mod">
          <ac:chgData name="Mohamed Tariq S" userId="9980b9299e218aa3" providerId="LiveId" clId="{491107B0-4560-4A69-B976-07723E4083B7}" dt="2024-01-19T11:17:30.490" v="390" actId="255"/>
          <ac:spMkLst>
            <pc:docMk/>
            <pc:sldMk cId="4260352746" sldId="275"/>
            <ac:spMk id="3" creationId="{0EFD2A7A-F1C1-B930-EE93-F1C71010D60E}"/>
          </ac:spMkLst>
        </pc:spChg>
        <pc:picChg chg="add mod">
          <ac:chgData name="Mohamed Tariq S" userId="9980b9299e218aa3" providerId="LiveId" clId="{491107B0-4560-4A69-B976-07723E4083B7}" dt="2024-01-19T11:18:36.250" v="392" actId="1076"/>
          <ac:picMkLst>
            <pc:docMk/>
            <pc:sldMk cId="4260352746" sldId="275"/>
            <ac:picMk id="5" creationId="{67E7753B-97F3-B363-3A10-05D764CB6DAA}"/>
          </ac:picMkLst>
        </pc:picChg>
        <pc:picChg chg="add mod">
          <ac:chgData name="Mohamed Tariq S" userId="9980b9299e218aa3" providerId="LiveId" clId="{491107B0-4560-4A69-B976-07723E4083B7}" dt="2024-01-19T11:19:12.045" v="394" actId="1076"/>
          <ac:picMkLst>
            <pc:docMk/>
            <pc:sldMk cId="4260352746" sldId="275"/>
            <ac:picMk id="7" creationId="{484045E8-D4FB-3ABD-F061-34B7FE2518BB}"/>
          </ac:picMkLst>
        </pc:picChg>
      </pc:sldChg>
      <pc:sldChg chg="addSp modSp new mod">
        <pc:chgData name="Mohamed Tariq S" userId="9980b9299e218aa3" providerId="LiveId" clId="{491107B0-4560-4A69-B976-07723E4083B7}" dt="2024-01-19T11:21:49.793" v="453" actId="14100"/>
        <pc:sldMkLst>
          <pc:docMk/>
          <pc:sldMk cId="942781976" sldId="276"/>
        </pc:sldMkLst>
        <pc:spChg chg="add mod">
          <ac:chgData name="Mohamed Tariq S" userId="9980b9299e218aa3" providerId="LiveId" clId="{491107B0-4560-4A69-B976-07723E4083B7}" dt="2024-01-19T11:20:39.055" v="445" actId="255"/>
          <ac:spMkLst>
            <pc:docMk/>
            <pc:sldMk cId="942781976" sldId="276"/>
            <ac:spMk id="2" creationId="{9652F791-A1A3-065C-1178-BD667ADDD9B8}"/>
          </ac:spMkLst>
        </pc:spChg>
        <pc:spChg chg="add mod">
          <ac:chgData name="Mohamed Tariq S" userId="9980b9299e218aa3" providerId="LiveId" clId="{491107B0-4560-4A69-B976-07723E4083B7}" dt="2024-01-19T11:21:06.625" v="450" actId="255"/>
          <ac:spMkLst>
            <pc:docMk/>
            <pc:sldMk cId="942781976" sldId="276"/>
            <ac:spMk id="3" creationId="{220C0475-07B5-065A-DC34-5198BFAA59B1}"/>
          </ac:spMkLst>
        </pc:spChg>
        <pc:picChg chg="add mod">
          <ac:chgData name="Mohamed Tariq S" userId="9980b9299e218aa3" providerId="LiveId" clId="{491107B0-4560-4A69-B976-07723E4083B7}" dt="2024-01-19T11:21:49.793" v="453" actId="14100"/>
          <ac:picMkLst>
            <pc:docMk/>
            <pc:sldMk cId="942781976" sldId="276"/>
            <ac:picMk id="5" creationId="{F32E4E48-6F38-CC65-95B7-D81F9323E795}"/>
          </ac:picMkLst>
        </pc:picChg>
      </pc:sldChg>
      <pc:sldChg chg="addSp modSp new mod">
        <pc:chgData name="Mohamed Tariq S" userId="9980b9299e218aa3" providerId="LiveId" clId="{491107B0-4560-4A69-B976-07723E4083B7}" dt="2024-01-19T11:24:20.137" v="491" actId="1076"/>
        <pc:sldMkLst>
          <pc:docMk/>
          <pc:sldMk cId="2950719698" sldId="277"/>
        </pc:sldMkLst>
        <pc:spChg chg="add mod">
          <ac:chgData name="Mohamed Tariq S" userId="9980b9299e218aa3" providerId="LiveId" clId="{491107B0-4560-4A69-B976-07723E4083B7}" dt="2024-01-19T11:24:20.137" v="491" actId="1076"/>
          <ac:spMkLst>
            <pc:docMk/>
            <pc:sldMk cId="2950719698" sldId="277"/>
            <ac:spMk id="2" creationId="{B5E0116C-7856-D6A9-BD47-BA3EE96D5373}"/>
          </ac:spMkLst>
        </pc:spChg>
        <pc:spChg chg="add mod">
          <ac:chgData name="Mohamed Tariq S" userId="9980b9299e218aa3" providerId="LiveId" clId="{491107B0-4560-4A69-B976-07723E4083B7}" dt="2024-01-19T11:23:53.331" v="484" actId="20577"/>
          <ac:spMkLst>
            <pc:docMk/>
            <pc:sldMk cId="2950719698" sldId="277"/>
            <ac:spMk id="3" creationId="{9BA4BB49-96ED-B3FA-0C7E-565637E9EC45}"/>
          </ac:spMkLst>
        </pc:spChg>
        <pc:picChg chg="add mod">
          <ac:chgData name="Mohamed Tariq S" userId="9980b9299e218aa3" providerId="LiveId" clId="{491107B0-4560-4A69-B976-07723E4083B7}" dt="2024-01-19T11:24:12.584" v="490" actId="14100"/>
          <ac:picMkLst>
            <pc:docMk/>
            <pc:sldMk cId="2950719698" sldId="277"/>
            <ac:picMk id="5" creationId="{F0D86A6B-E929-12DA-16E8-D2C7F5DFAB31}"/>
          </ac:picMkLst>
        </pc:picChg>
      </pc:sldChg>
      <pc:sldChg chg="addSp modSp new mod">
        <pc:chgData name="Mohamed Tariq S" userId="9980b9299e218aa3" providerId="LiveId" clId="{491107B0-4560-4A69-B976-07723E4083B7}" dt="2024-01-19T11:27:04.584" v="545" actId="1076"/>
        <pc:sldMkLst>
          <pc:docMk/>
          <pc:sldMk cId="2248939800" sldId="278"/>
        </pc:sldMkLst>
        <pc:spChg chg="add mod">
          <ac:chgData name="Mohamed Tariq S" userId="9980b9299e218aa3" providerId="LiveId" clId="{491107B0-4560-4A69-B976-07723E4083B7}" dt="2024-01-19T11:25:58.646" v="537" actId="1076"/>
          <ac:spMkLst>
            <pc:docMk/>
            <pc:sldMk cId="2248939800" sldId="278"/>
            <ac:spMk id="2" creationId="{1CCEC170-4F0C-0316-306D-C47FA78B81A9}"/>
          </ac:spMkLst>
        </pc:spChg>
        <pc:spChg chg="add mod">
          <ac:chgData name="Mohamed Tariq S" userId="9980b9299e218aa3" providerId="LiveId" clId="{491107B0-4560-4A69-B976-07723E4083B7}" dt="2024-01-19T11:27:04.584" v="545" actId="1076"/>
          <ac:spMkLst>
            <pc:docMk/>
            <pc:sldMk cId="2248939800" sldId="278"/>
            <ac:spMk id="3" creationId="{F973E3F0-FFDC-A302-265C-8E28164360DF}"/>
          </ac:spMkLst>
        </pc:spChg>
        <pc:picChg chg="add mod">
          <ac:chgData name="Mohamed Tariq S" userId="9980b9299e218aa3" providerId="LiveId" clId="{491107B0-4560-4A69-B976-07723E4083B7}" dt="2024-01-19T11:26:54.530" v="544" actId="1076"/>
          <ac:picMkLst>
            <pc:docMk/>
            <pc:sldMk cId="2248939800" sldId="278"/>
            <ac:picMk id="5" creationId="{B762B073-40DE-0C30-66F9-FCA32262C162}"/>
          </ac:picMkLst>
        </pc:picChg>
      </pc:sldChg>
      <pc:sldChg chg="addSp modSp new mod">
        <pc:chgData name="Mohamed Tariq S" userId="9980b9299e218aa3" providerId="LiveId" clId="{491107B0-4560-4A69-B976-07723E4083B7}" dt="2024-01-19T11:30:39.185" v="566" actId="255"/>
        <pc:sldMkLst>
          <pc:docMk/>
          <pc:sldMk cId="872755469" sldId="279"/>
        </pc:sldMkLst>
        <pc:spChg chg="add mod">
          <ac:chgData name="Mohamed Tariq S" userId="9980b9299e218aa3" providerId="LiveId" clId="{491107B0-4560-4A69-B976-07723E4083B7}" dt="2024-01-19T11:30:15.303" v="561" actId="255"/>
          <ac:spMkLst>
            <pc:docMk/>
            <pc:sldMk cId="872755469" sldId="279"/>
            <ac:spMk id="2" creationId="{158975B8-A81A-F9A2-1B6A-58EF460E1BB8}"/>
          </ac:spMkLst>
        </pc:spChg>
        <pc:spChg chg="add mod">
          <ac:chgData name="Mohamed Tariq S" userId="9980b9299e218aa3" providerId="LiveId" clId="{491107B0-4560-4A69-B976-07723E4083B7}" dt="2024-01-19T11:30:39.185" v="566" actId="255"/>
          <ac:spMkLst>
            <pc:docMk/>
            <pc:sldMk cId="872755469" sldId="279"/>
            <ac:spMk id="3" creationId="{EC537D67-F2E8-085C-054F-E9636A27AAE3}"/>
          </ac:spMkLst>
        </pc:spChg>
      </pc:sldChg>
      <pc:sldChg chg="addSp modSp new mod">
        <pc:chgData name="Mohamed Tariq S" userId="9980b9299e218aa3" providerId="LiveId" clId="{491107B0-4560-4A69-B976-07723E4083B7}" dt="2024-01-19T11:33:00.199" v="571" actId="14100"/>
        <pc:sldMkLst>
          <pc:docMk/>
          <pc:sldMk cId="166560627" sldId="280"/>
        </pc:sldMkLst>
        <pc:picChg chg="add mod">
          <ac:chgData name="Mohamed Tariq S" userId="9980b9299e218aa3" providerId="LiveId" clId="{491107B0-4560-4A69-B976-07723E4083B7}" dt="2024-01-19T11:33:00.199" v="571" actId="14100"/>
          <ac:picMkLst>
            <pc:docMk/>
            <pc:sldMk cId="166560627" sldId="280"/>
            <ac:picMk id="3" creationId="{9D54CBC5-D545-38F1-781C-962639AD05EF}"/>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B704137E-6121-40A4-ADDB-148FC4AF1833}" type="datetimeFigureOut">
              <a:rPr lang="en-US" smtClean="0"/>
              <a:t>1/19/2024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7D7FF5-DFD4-4F68-8CC6-37BD6FDB0A1B}" type="slidenum">
              <a:rPr lang="en-US" smtClean="0"/>
              <a:t>‹#›</a:t>
            </a:fld>
            <a:endParaRPr lang="en-US"/>
          </a:p>
        </p:txBody>
      </p:sp>
    </p:spTree>
    <p:extLst>
      <p:ext uri="{BB962C8B-B14F-4D97-AF65-F5344CB8AC3E}">
        <p14:creationId xmlns:p14="http://schemas.microsoft.com/office/powerpoint/2010/main" val="2148123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04137E-6121-40A4-ADDB-148FC4AF1833}" type="datetimeFigureOut">
              <a:rPr lang="en-US" smtClean="0"/>
              <a:t>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7D7FF5-DFD4-4F68-8CC6-37BD6FDB0A1B}" type="slidenum">
              <a:rPr lang="en-US" smtClean="0"/>
              <a:t>‹#›</a:t>
            </a:fld>
            <a:endParaRPr lang="en-US"/>
          </a:p>
        </p:txBody>
      </p:sp>
    </p:spTree>
    <p:extLst>
      <p:ext uri="{BB962C8B-B14F-4D97-AF65-F5344CB8AC3E}">
        <p14:creationId xmlns:p14="http://schemas.microsoft.com/office/powerpoint/2010/main" val="497514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04137E-6121-40A4-ADDB-148FC4AF1833}" type="datetimeFigureOut">
              <a:rPr lang="en-US" smtClean="0"/>
              <a:t>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7D7FF5-DFD4-4F68-8CC6-37BD6FDB0A1B}" type="slidenum">
              <a:rPr lang="en-US" smtClean="0"/>
              <a:t>‹#›</a:t>
            </a:fld>
            <a:endParaRPr lang="en-US"/>
          </a:p>
        </p:txBody>
      </p:sp>
    </p:spTree>
    <p:extLst>
      <p:ext uri="{BB962C8B-B14F-4D97-AF65-F5344CB8AC3E}">
        <p14:creationId xmlns:p14="http://schemas.microsoft.com/office/powerpoint/2010/main" val="15108676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04137E-6121-40A4-ADDB-148FC4AF1833}" type="datetimeFigureOut">
              <a:rPr lang="en-US" smtClean="0"/>
              <a:t>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7D7FF5-DFD4-4F68-8CC6-37BD6FDB0A1B}"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129182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04137E-6121-40A4-ADDB-148FC4AF1833}" type="datetimeFigureOut">
              <a:rPr lang="en-US" smtClean="0"/>
              <a:t>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7D7FF5-DFD4-4F68-8CC6-37BD6FDB0A1B}" type="slidenum">
              <a:rPr lang="en-US" smtClean="0"/>
              <a:t>‹#›</a:t>
            </a:fld>
            <a:endParaRPr lang="en-US"/>
          </a:p>
        </p:txBody>
      </p:sp>
    </p:spTree>
    <p:extLst>
      <p:ext uri="{BB962C8B-B14F-4D97-AF65-F5344CB8AC3E}">
        <p14:creationId xmlns:p14="http://schemas.microsoft.com/office/powerpoint/2010/main" val="29303367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704137E-6121-40A4-ADDB-148FC4AF1833}" type="datetimeFigureOut">
              <a:rPr lang="en-US" smtClean="0"/>
              <a:t>1/19/2024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7D7FF5-DFD4-4F68-8CC6-37BD6FDB0A1B}" type="slidenum">
              <a:rPr lang="en-US" smtClean="0"/>
              <a:t>‹#›</a:t>
            </a:fld>
            <a:endParaRPr lang="en-US"/>
          </a:p>
        </p:txBody>
      </p:sp>
    </p:spTree>
    <p:extLst>
      <p:ext uri="{BB962C8B-B14F-4D97-AF65-F5344CB8AC3E}">
        <p14:creationId xmlns:p14="http://schemas.microsoft.com/office/powerpoint/2010/main" val="12955675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704137E-6121-40A4-ADDB-148FC4AF1833}" type="datetimeFigureOut">
              <a:rPr lang="en-US" smtClean="0"/>
              <a:t>1/19/2024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7D7FF5-DFD4-4F68-8CC6-37BD6FDB0A1B}" type="slidenum">
              <a:rPr lang="en-US" smtClean="0"/>
              <a:t>‹#›</a:t>
            </a:fld>
            <a:endParaRPr lang="en-US"/>
          </a:p>
        </p:txBody>
      </p:sp>
    </p:spTree>
    <p:extLst>
      <p:ext uri="{BB962C8B-B14F-4D97-AF65-F5344CB8AC3E}">
        <p14:creationId xmlns:p14="http://schemas.microsoft.com/office/powerpoint/2010/main" val="40538146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04137E-6121-40A4-ADDB-148FC4AF1833}" type="datetimeFigureOut">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7D7FF5-DFD4-4F68-8CC6-37BD6FDB0A1B}" type="slidenum">
              <a:rPr lang="en-US" smtClean="0"/>
              <a:t>‹#›</a:t>
            </a:fld>
            <a:endParaRPr lang="en-US"/>
          </a:p>
        </p:txBody>
      </p:sp>
    </p:spTree>
    <p:extLst>
      <p:ext uri="{BB962C8B-B14F-4D97-AF65-F5344CB8AC3E}">
        <p14:creationId xmlns:p14="http://schemas.microsoft.com/office/powerpoint/2010/main" val="34467933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04137E-6121-40A4-ADDB-148FC4AF1833}" type="datetimeFigureOut">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7D7FF5-DFD4-4F68-8CC6-37BD6FDB0A1B}" type="slidenum">
              <a:rPr lang="en-US" smtClean="0"/>
              <a:t>‹#›</a:t>
            </a:fld>
            <a:endParaRPr lang="en-US"/>
          </a:p>
        </p:txBody>
      </p:sp>
    </p:spTree>
    <p:extLst>
      <p:ext uri="{BB962C8B-B14F-4D97-AF65-F5344CB8AC3E}">
        <p14:creationId xmlns:p14="http://schemas.microsoft.com/office/powerpoint/2010/main" val="4057724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04137E-6121-40A4-ADDB-148FC4AF1833}" type="datetimeFigureOut">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7D7FF5-DFD4-4F68-8CC6-37BD6FDB0A1B}" type="slidenum">
              <a:rPr lang="en-US" smtClean="0"/>
              <a:t>‹#›</a:t>
            </a:fld>
            <a:endParaRPr lang="en-US"/>
          </a:p>
        </p:txBody>
      </p:sp>
    </p:spTree>
    <p:extLst>
      <p:ext uri="{BB962C8B-B14F-4D97-AF65-F5344CB8AC3E}">
        <p14:creationId xmlns:p14="http://schemas.microsoft.com/office/powerpoint/2010/main" val="1673663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704137E-6121-40A4-ADDB-148FC4AF1833}" type="datetimeFigureOut">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7D7FF5-DFD4-4F68-8CC6-37BD6FDB0A1B}" type="slidenum">
              <a:rPr lang="en-US" smtClean="0"/>
              <a:t>‹#›</a:t>
            </a:fld>
            <a:endParaRPr lang="en-US"/>
          </a:p>
        </p:txBody>
      </p:sp>
    </p:spTree>
    <p:extLst>
      <p:ext uri="{BB962C8B-B14F-4D97-AF65-F5344CB8AC3E}">
        <p14:creationId xmlns:p14="http://schemas.microsoft.com/office/powerpoint/2010/main" val="2073945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04137E-6121-40A4-ADDB-148FC4AF1833}" type="datetimeFigureOut">
              <a:rPr lang="en-US" smtClean="0"/>
              <a:t>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7D7FF5-DFD4-4F68-8CC6-37BD6FDB0A1B}" type="slidenum">
              <a:rPr lang="en-US" smtClean="0"/>
              <a:t>‹#›</a:t>
            </a:fld>
            <a:endParaRPr lang="en-US"/>
          </a:p>
        </p:txBody>
      </p:sp>
    </p:spTree>
    <p:extLst>
      <p:ext uri="{BB962C8B-B14F-4D97-AF65-F5344CB8AC3E}">
        <p14:creationId xmlns:p14="http://schemas.microsoft.com/office/powerpoint/2010/main" val="825648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04137E-6121-40A4-ADDB-148FC4AF1833}" type="datetimeFigureOut">
              <a:rPr lang="en-US" smtClean="0"/>
              <a:t>1/19/2024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7D7FF5-DFD4-4F68-8CC6-37BD6FDB0A1B}" type="slidenum">
              <a:rPr lang="en-US" smtClean="0"/>
              <a:t>‹#›</a:t>
            </a:fld>
            <a:endParaRPr lang="en-US"/>
          </a:p>
        </p:txBody>
      </p:sp>
    </p:spTree>
    <p:extLst>
      <p:ext uri="{BB962C8B-B14F-4D97-AF65-F5344CB8AC3E}">
        <p14:creationId xmlns:p14="http://schemas.microsoft.com/office/powerpoint/2010/main" val="3481484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04137E-6121-40A4-ADDB-148FC4AF1833}" type="datetimeFigureOut">
              <a:rPr lang="en-US" smtClean="0"/>
              <a:t>1/19/2024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7D7FF5-DFD4-4F68-8CC6-37BD6FDB0A1B}" type="slidenum">
              <a:rPr lang="en-US" smtClean="0"/>
              <a:t>‹#›</a:t>
            </a:fld>
            <a:endParaRPr lang="en-US"/>
          </a:p>
        </p:txBody>
      </p:sp>
    </p:spTree>
    <p:extLst>
      <p:ext uri="{BB962C8B-B14F-4D97-AF65-F5344CB8AC3E}">
        <p14:creationId xmlns:p14="http://schemas.microsoft.com/office/powerpoint/2010/main" val="1147771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04137E-6121-40A4-ADDB-148FC4AF1833}" type="datetimeFigureOut">
              <a:rPr lang="en-US" smtClean="0"/>
              <a:t>1/19/2024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7D7FF5-DFD4-4F68-8CC6-37BD6FDB0A1B}" type="slidenum">
              <a:rPr lang="en-US" smtClean="0"/>
              <a:t>‹#›</a:t>
            </a:fld>
            <a:endParaRPr lang="en-US"/>
          </a:p>
        </p:txBody>
      </p:sp>
    </p:spTree>
    <p:extLst>
      <p:ext uri="{BB962C8B-B14F-4D97-AF65-F5344CB8AC3E}">
        <p14:creationId xmlns:p14="http://schemas.microsoft.com/office/powerpoint/2010/main" val="2770037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04137E-6121-40A4-ADDB-148FC4AF1833}" type="datetimeFigureOut">
              <a:rPr lang="en-US" smtClean="0"/>
              <a:t>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7D7FF5-DFD4-4F68-8CC6-37BD6FDB0A1B}" type="slidenum">
              <a:rPr lang="en-US" smtClean="0"/>
              <a:t>‹#›</a:t>
            </a:fld>
            <a:endParaRPr lang="en-US"/>
          </a:p>
        </p:txBody>
      </p:sp>
    </p:spTree>
    <p:extLst>
      <p:ext uri="{BB962C8B-B14F-4D97-AF65-F5344CB8AC3E}">
        <p14:creationId xmlns:p14="http://schemas.microsoft.com/office/powerpoint/2010/main" val="357264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04137E-6121-40A4-ADDB-148FC4AF1833}" type="datetimeFigureOut">
              <a:rPr lang="en-US" smtClean="0"/>
              <a:t>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7D7FF5-DFD4-4F68-8CC6-37BD6FDB0A1B}" type="slidenum">
              <a:rPr lang="en-US" smtClean="0"/>
              <a:t>‹#›</a:t>
            </a:fld>
            <a:endParaRPr lang="en-US"/>
          </a:p>
        </p:txBody>
      </p:sp>
    </p:spTree>
    <p:extLst>
      <p:ext uri="{BB962C8B-B14F-4D97-AF65-F5344CB8AC3E}">
        <p14:creationId xmlns:p14="http://schemas.microsoft.com/office/powerpoint/2010/main" val="3647405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B704137E-6121-40A4-ADDB-148FC4AF1833}" type="datetimeFigureOut">
              <a:rPr lang="en-US" smtClean="0"/>
              <a:t>1/19/2024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187D7FF5-DFD4-4F68-8CC6-37BD6FDB0A1B}" type="slidenum">
              <a:rPr lang="en-US" smtClean="0"/>
              <a:t>‹#›</a:t>
            </a:fld>
            <a:endParaRPr lang="en-US"/>
          </a:p>
        </p:txBody>
      </p:sp>
    </p:spTree>
    <p:extLst>
      <p:ext uri="{BB962C8B-B14F-4D97-AF65-F5344CB8AC3E}">
        <p14:creationId xmlns:p14="http://schemas.microsoft.com/office/powerpoint/2010/main" val="3284415108"/>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1B83DF-7F91-5FC7-6C18-44C37365C97E}"/>
              </a:ext>
            </a:extLst>
          </p:cNvPr>
          <p:cNvSpPr txBox="1"/>
          <p:nvPr/>
        </p:nvSpPr>
        <p:spPr>
          <a:xfrm>
            <a:off x="1066801" y="950259"/>
            <a:ext cx="1936376" cy="1107996"/>
          </a:xfrm>
          <a:prstGeom prst="rect">
            <a:avLst/>
          </a:prstGeom>
          <a:noFill/>
        </p:spPr>
        <p:txBody>
          <a:bodyPr wrap="square" rtlCol="0">
            <a:spAutoFit/>
          </a:bodyPr>
          <a:lstStyle/>
          <a:p>
            <a:r>
              <a:rPr lang="en-IN" sz="6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SQL</a:t>
            </a:r>
            <a:endParaRPr lang="en-US"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7B99BDD-DDB8-491D-6E59-3A28B3FC7D16}"/>
              </a:ext>
            </a:extLst>
          </p:cNvPr>
          <p:cNvSpPr txBox="1"/>
          <p:nvPr/>
        </p:nvSpPr>
        <p:spPr>
          <a:xfrm>
            <a:off x="2743199" y="1596590"/>
            <a:ext cx="5289177" cy="461665"/>
          </a:xfrm>
          <a:prstGeom prst="rect">
            <a:avLst/>
          </a:prstGeom>
          <a:noFill/>
        </p:spPr>
        <p:txBody>
          <a:bodyPr wrap="square" rtlCol="0">
            <a:spAutoFit/>
          </a:bodyPr>
          <a:lstStyle/>
          <a:p>
            <a:r>
              <a:rPr lang="en-IN" sz="2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(STRUCTURED QUERY LANGUAGE)</a:t>
            </a:r>
            <a:endParaRPr lang="en-US" sz="2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6B4413E-FCD5-9C7C-1863-C1C3C36B9007}"/>
              </a:ext>
            </a:extLst>
          </p:cNvPr>
          <p:cNvSpPr txBox="1"/>
          <p:nvPr/>
        </p:nvSpPr>
        <p:spPr>
          <a:xfrm>
            <a:off x="403412" y="3048000"/>
            <a:ext cx="3263153" cy="1477328"/>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UNDER THE GUIDENCE OF:</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a:p>
            <a:r>
              <a:rPr lang="en-IN"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PROF. JAFFRIN</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BESANT TECHNOLOGIES</a:t>
            </a:r>
            <a:endParaRPr lang="en-US"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161F31BD-1507-AF9C-8313-3A1FE72351B6}"/>
              </a:ext>
            </a:extLst>
          </p:cNvPr>
          <p:cNvSpPr txBox="1"/>
          <p:nvPr/>
        </p:nvSpPr>
        <p:spPr>
          <a:xfrm>
            <a:off x="7508240" y="5902960"/>
            <a:ext cx="4323976"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PRESENTED BY:</a:t>
            </a:r>
            <a:r>
              <a:rPr lang="en-US" dirty="0">
                <a:latin typeface="Times New Roman" panose="02020603050405020304" pitchFamily="18" charset="0"/>
                <a:cs typeface="Times New Roman" panose="02020603050405020304" pitchFamily="18" charset="0"/>
              </a:rPr>
              <a:t>   </a:t>
            </a:r>
            <a:r>
              <a:rPr lang="en-US"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MOHAMED TARIQ S</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F9A6BE66-F995-CF57-8642-F8D0C817CF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01718" y="228638"/>
            <a:ext cx="1015962" cy="10159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extBox 1">
            <a:extLst>
              <a:ext uri="{FF2B5EF4-FFF2-40B4-BE49-F238E27FC236}">
                <a16:creationId xmlns:a16="http://schemas.microsoft.com/office/drawing/2014/main" id="{3A93B0ED-8BD8-748D-A534-18A337779CE4}"/>
              </a:ext>
            </a:extLst>
          </p:cNvPr>
          <p:cNvSpPr txBox="1"/>
          <p:nvPr/>
        </p:nvSpPr>
        <p:spPr>
          <a:xfrm>
            <a:off x="1066801" y="2245360"/>
            <a:ext cx="6217920" cy="461665"/>
          </a:xfrm>
          <a:prstGeom prst="rect">
            <a:avLst/>
          </a:prstGeom>
          <a:noFill/>
        </p:spPr>
        <p:txBody>
          <a:bodyPr wrap="square" rtlCol="0">
            <a:spAutoFit/>
          </a:bodyPr>
          <a:lstStyle/>
          <a:p>
            <a:r>
              <a:rPr lang="en-US" sz="2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Product Inventory Tracker</a:t>
            </a:r>
          </a:p>
        </p:txBody>
      </p:sp>
    </p:spTree>
    <p:extLst>
      <p:ext uri="{BB962C8B-B14F-4D97-AF65-F5344CB8AC3E}">
        <p14:creationId xmlns:p14="http://schemas.microsoft.com/office/powerpoint/2010/main" val="3801389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AD2689-DF4B-36E3-AF4A-1ABCB91E6B84}"/>
              </a:ext>
            </a:extLst>
          </p:cNvPr>
          <p:cNvSpPr txBox="1"/>
          <p:nvPr/>
        </p:nvSpPr>
        <p:spPr>
          <a:xfrm>
            <a:off x="822960" y="538480"/>
            <a:ext cx="8798560"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1. Query to Update value in the Table</a:t>
            </a:r>
            <a:endParaRPr lang="en-US"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F7BEBFE-5463-8C50-25C6-8C6466A99F0B}"/>
              </a:ext>
            </a:extLst>
          </p:cNvPr>
          <p:cNvSpPr txBox="1"/>
          <p:nvPr/>
        </p:nvSpPr>
        <p:spPr>
          <a:xfrm>
            <a:off x="508000" y="1778000"/>
            <a:ext cx="4216400" cy="1569660"/>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UPDATE Employers SET salary = 32000 WHERE </a:t>
            </a:r>
            <a:r>
              <a:rPr lang="en-US" sz="3200" dirty="0" err="1">
                <a:latin typeface="Times New Roman" panose="02020603050405020304" pitchFamily="18" charset="0"/>
                <a:cs typeface="Times New Roman" panose="02020603050405020304" pitchFamily="18" charset="0"/>
              </a:rPr>
              <a:t>Emp_id</a:t>
            </a:r>
            <a:r>
              <a:rPr lang="en-US" sz="3200" dirty="0">
                <a:latin typeface="Times New Roman" panose="02020603050405020304" pitchFamily="18" charset="0"/>
                <a:cs typeface="Times New Roman" panose="02020603050405020304" pitchFamily="18" charset="0"/>
              </a:rPr>
              <a:t> = 009;</a:t>
            </a:r>
          </a:p>
        </p:txBody>
      </p:sp>
      <p:pic>
        <p:nvPicPr>
          <p:cNvPr id="5" name="Picture 4">
            <a:extLst>
              <a:ext uri="{FF2B5EF4-FFF2-40B4-BE49-F238E27FC236}">
                <a16:creationId xmlns:a16="http://schemas.microsoft.com/office/drawing/2014/main" id="{027A9D4A-63E0-AAA2-412C-A5B1BC162D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3127" y="1249216"/>
            <a:ext cx="6710873" cy="4196888"/>
          </a:xfrm>
          <a:prstGeom prst="rect">
            <a:avLst/>
          </a:prstGeom>
        </p:spPr>
      </p:pic>
    </p:spTree>
    <p:extLst>
      <p:ext uri="{BB962C8B-B14F-4D97-AF65-F5344CB8AC3E}">
        <p14:creationId xmlns:p14="http://schemas.microsoft.com/office/powerpoint/2010/main" val="1502099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AEE666-4465-5AC4-DD55-1761189B0D43}"/>
              </a:ext>
            </a:extLst>
          </p:cNvPr>
          <p:cNvSpPr txBox="1"/>
          <p:nvPr/>
        </p:nvSpPr>
        <p:spPr>
          <a:xfrm>
            <a:off x="467360" y="508000"/>
            <a:ext cx="10739120" cy="461665"/>
          </a:xfrm>
          <a:prstGeom prst="rect">
            <a:avLst/>
          </a:prstGeom>
          <a:noFill/>
        </p:spPr>
        <p:txBody>
          <a:bodyPr wrap="square" rtlCol="0">
            <a:spAutoFit/>
          </a:bodyPr>
          <a:lstStyle/>
          <a:p>
            <a:r>
              <a:rPr lang="en-US" sz="2400" b="0" i="0" dirty="0">
                <a:solidFill>
                  <a:srgbClr val="D1D5DB"/>
                </a:solidFill>
                <a:effectLst/>
                <a:latin typeface="Times New Roman" panose="02020603050405020304" pitchFamily="18" charset="0"/>
                <a:cs typeface="Times New Roman" panose="02020603050405020304" pitchFamily="18" charset="0"/>
              </a:rPr>
              <a:t>2.Query to view the employees who are receiving a salary greater than 50000</a:t>
            </a:r>
            <a:endParaRPr lang="en-US"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7CE3889-879E-A61A-82F0-1AA71643F5F9}"/>
              </a:ext>
            </a:extLst>
          </p:cNvPr>
          <p:cNvSpPr txBox="1"/>
          <p:nvPr/>
        </p:nvSpPr>
        <p:spPr>
          <a:xfrm>
            <a:off x="467360" y="1564640"/>
            <a:ext cx="11257280"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SELECT * FROM Employers WHERE salary &gt; 50000;</a:t>
            </a:r>
          </a:p>
        </p:txBody>
      </p:sp>
      <p:pic>
        <p:nvPicPr>
          <p:cNvPr id="5" name="Picture 4">
            <a:extLst>
              <a:ext uri="{FF2B5EF4-FFF2-40B4-BE49-F238E27FC236}">
                <a16:creationId xmlns:a16="http://schemas.microsoft.com/office/drawing/2014/main" id="{8F25230A-D30C-2EC1-A77E-B37D4B2CDD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916" y="2780055"/>
            <a:ext cx="11936168" cy="1579568"/>
          </a:xfrm>
          <a:prstGeom prst="rect">
            <a:avLst/>
          </a:prstGeom>
        </p:spPr>
      </p:pic>
    </p:spTree>
    <p:extLst>
      <p:ext uri="{BB962C8B-B14F-4D97-AF65-F5344CB8AC3E}">
        <p14:creationId xmlns:p14="http://schemas.microsoft.com/office/powerpoint/2010/main" val="1816658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E92E18-E840-4E35-509E-8D290D34A91F}"/>
              </a:ext>
            </a:extLst>
          </p:cNvPr>
          <p:cNvSpPr txBox="1"/>
          <p:nvPr/>
        </p:nvSpPr>
        <p:spPr>
          <a:xfrm>
            <a:off x="477520" y="711200"/>
            <a:ext cx="7589520" cy="830997"/>
          </a:xfrm>
          <a:prstGeom prst="rect">
            <a:avLst/>
          </a:prstGeom>
          <a:noFill/>
        </p:spPr>
        <p:txBody>
          <a:bodyPr wrap="square" rtlCol="0">
            <a:spAutoFit/>
          </a:bodyPr>
          <a:lstStyle/>
          <a:p>
            <a:r>
              <a:rPr lang="en-US" sz="2400" b="0" i="0" dirty="0">
                <a:solidFill>
                  <a:srgbClr val="D1D5DB"/>
                </a:solidFill>
                <a:effectLst/>
                <a:latin typeface="Times New Roman" panose="02020603050405020304" pitchFamily="18" charset="0"/>
                <a:cs typeface="Times New Roman" panose="02020603050405020304" pitchFamily="18" charset="0"/>
              </a:rPr>
              <a:t>3.Query to view the sum and Average of the salary as the total salary and avg salary</a:t>
            </a:r>
            <a:endParaRPr lang="en-US"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58FE641-197B-5DB5-2D3F-9A188B5D3FFC}"/>
              </a:ext>
            </a:extLst>
          </p:cNvPr>
          <p:cNvSpPr txBox="1"/>
          <p:nvPr/>
        </p:nvSpPr>
        <p:spPr>
          <a:xfrm>
            <a:off x="1178560" y="1663095"/>
            <a:ext cx="10261600"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SELECT SUM(salary) AS </a:t>
            </a:r>
            <a:r>
              <a:rPr lang="en-US" sz="2000" dirty="0" err="1">
                <a:latin typeface="Times New Roman" panose="02020603050405020304" pitchFamily="18" charset="0"/>
                <a:cs typeface="Times New Roman" panose="02020603050405020304" pitchFamily="18" charset="0"/>
              </a:rPr>
              <a:t>total_salary</a:t>
            </a:r>
            <a:r>
              <a:rPr lang="en-US" sz="2000" dirty="0">
                <a:latin typeface="Times New Roman" panose="02020603050405020304" pitchFamily="18" charset="0"/>
                <a:cs typeface="Times New Roman" panose="02020603050405020304" pitchFamily="18" charset="0"/>
              </a:rPr>
              <a:t> FROM Employers;</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SELECT AVG(salary) AS </a:t>
            </a:r>
            <a:r>
              <a:rPr lang="en-US" sz="2000" dirty="0" err="1">
                <a:latin typeface="Times New Roman" panose="02020603050405020304" pitchFamily="18" charset="0"/>
                <a:cs typeface="Times New Roman" panose="02020603050405020304" pitchFamily="18" charset="0"/>
              </a:rPr>
              <a:t>avg_salary</a:t>
            </a:r>
            <a:r>
              <a:rPr lang="en-US" sz="2000" dirty="0">
                <a:latin typeface="Times New Roman" panose="02020603050405020304" pitchFamily="18" charset="0"/>
                <a:cs typeface="Times New Roman" panose="02020603050405020304" pitchFamily="18" charset="0"/>
              </a:rPr>
              <a:t> FROM Employers;</a:t>
            </a:r>
          </a:p>
        </p:txBody>
      </p:sp>
      <p:pic>
        <p:nvPicPr>
          <p:cNvPr id="5" name="Picture 4">
            <a:extLst>
              <a:ext uri="{FF2B5EF4-FFF2-40B4-BE49-F238E27FC236}">
                <a16:creationId xmlns:a16="http://schemas.microsoft.com/office/drawing/2014/main" id="{1752565C-E0F1-AE3C-D3A8-8C2D7EB84B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520" y="2676545"/>
            <a:ext cx="4269948" cy="3008375"/>
          </a:xfrm>
          <a:prstGeom prst="rect">
            <a:avLst/>
          </a:prstGeom>
        </p:spPr>
      </p:pic>
      <p:pic>
        <p:nvPicPr>
          <p:cNvPr id="7" name="Picture 6">
            <a:extLst>
              <a:ext uri="{FF2B5EF4-FFF2-40B4-BE49-F238E27FC236}">
                <a16:creationId xmlns:a16="http://schemas.microsoft.com/office/drawing/2014/main" id="{32673024-2EB8-0E6D-E578-07B525F8D87A}"/>
              </a:ext>
            </a:extLst>
          </p:cNvPr>
          <p:cNvPicPr>
            <a:picLocks noChangeAspect="1"/>
          </p:cNvPicPr>
          <p:nvPr/>
        </p:nvPicPr>
        <p:blipFill>
          <a:blip r:embed="rId3"/>
          <a:stretch>
            <a:fillRect/>
          </a:stretch>
        </p:blipFill>
        <p:spPr>
          <a:xfrm>
            <a:off x="6096000" y="2676545"/>
            <a:ext cx="4269948" cy="3110558"/>
          </a:xfrm>
          <a:prstGeom prst="rect">
            <a:avLst/>
          </a:prstGeom>
        </p:spPr>
      </p:pic>
    </p:spTree>
    <p:extLst>
      <p:ext uri="{BB962C8B-B14F-4D97-AF65-F5344CB8AC3E}">
        <p14:creationId xmlns:p14="http://schemas.microsoft.com/office/powerpoint/2010/main" val="230007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206182-19D8-2204-74A6-E3FB21097DA3}"/>
              </a:ext>
            </a:extLst>
          </p:cNvPr>
          <p:cNvSpPr txBox="1"/>
          <p:nvPr/>
        </p:nvSpPr>
        <p:spPr>
          <a:xfrm>
            <a:off x="538480" y="701040"/>
            <a:ext cx="10546080"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4.Query Using the function Order by :</a:t>
            </a: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0CCD983-EC36-5A05-3A47-525F07A70B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6830" y="2204720"/>
            <a:ext cx="7373379" cy="3591426"/>
          </a:xfrm>
          <a:prstGeom prst="rect">
            <a:avLst/>
          </a:prstGeom>
        </p:spPr>
      </p:pic>
      <p:sp>
        <p:nvSpPr>
          <p:cNvPr id="6" name="TextBox 5">
            <a:extLst>
              <a:ext uri="{FF2B5EF4-FFF2-40B4-BE49-F238E27FC236}">
                <a16:creationId xmlns:a16="http://schemas.microsoft.com/office/drawing/2014/main" id="{F93D1938-0A47-FE36-B6A4-E21CFCE3BFBD}"/>
              </a:ext>
            </a:extLst>
          </p:cNvPr>
          <p:cNvSpPr txBox="1"/>
          <p:nvPr/>
        </p:nvSpPr>
        <p:spPr>
          <a:xfrm>
            <a:off x="955040" y="1452880"/>
            <a:ext cx="1020064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SELECT * FROM Employers ORDER BY salary DESC;</a:t>
            </a:r>
          </a:p>
        </p:txBody>
      </p:sp>
    </p:spTree>
    <p:extLst>
      <p:ext uri="{BB962C8B-B14F-4D97-AF65-F5344CB8AC3E}">
        <p14:creationId xmlns:p14="http://schemas.microsoft.com/office/powerpoint/2010/main" val="3756635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348879-C3D0-3703-61AD-1A8428D4146F}"/>
              </a:ext>
            </a:extLst>
          </p:cNvPr>
          <p:cNvSpPr txBox="1"/>
          <p:nvPr/>
        </p:nvSpPr>
        <p:spPr>
          <a:xfrm>
            <a:off x="741680" y="508000"/>
            <a:ext cx="7010400"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5.Query Using the Function Group by:</a:t>
            </a:r>
            <a:endParaRPr lang="en-US"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F311FE8-4A02-5F24-5A3B-B6491577CD46}"/>
              </a:ext>
            </a:extLst>
          </p:cNvPr>
          <p:cNvSpPr txBox="1"/>
          <p:nvPr/>
        </p:nvSpPr>
        <p:spPr>
          <a:xfrm>
            <a:off x="883920" y="1300480"/>
            <a:ext cx="9316720" cy="892552"/>
          </a:xfrm>
          <a:prstGeom prst="rect">
            <a:avLst/>
          </a:prstGeom>
          <a:noFill/>
        </p:spPr>
        <p:txBody>
          <a:bodyPr wrap="square" rtlCol="0">
            <a:spAutoFit/>
          </a:bodyPr>
          <a:lstStyle/>
          <a:p>
            <a:r>
              <a:rPr lang="en-US" sz="2600" dirty="0">
                <a:latin typeface="Times New Roman" panose="02020603050405020304" pitchFamily="18" charset="0"/>
                <a:cs typeface="Times New Roman" panose="02020603050405020304" pitchFamily="18" charset="0"/>
              </a:rPr>
              <a:t>SELECT department, SUM(salary) AS </a:t>
            </a:r>
            <a:r>
              <a:rPr lang="en-US" sz="2600" dirty="0" err="1">
                <a:latin typeface="Times New Roman" panose="02020603050405020304" pitchFamily="18" charset="0"/>
                <a:cs typeface="Times New Roman" panose="02020603050405020304" pitchFamily="18" charset="0"/>
              </a:rPr>
              <a:t>total_salary</a:t>
            </a:r>
            <a:r>
              <a:rPr lang="en-US" sz="2600" dirty="0">
                <a:latin typeface="Times New Roman" panose="02020603050405020304" pitchFamily="18" charset="0"/>
                <a:cs typeface="Times New Roman" panose="02020603050405020304" pitchFamily="18" charset="0"/>
              </a:rPr>
              <a:t> FROM Employers GROUP BY department;</a:t>
            </a:r>
          </a:p>
        </p:txBody>
      </p:sp>
      <p:pic>
        <p:nvPicPr>
          <p:cNvPr id="7" name="Picture 6">
            <a:extLst>
              <a:ext uri="{FF2B5EF4-FFF2-40B4-BE49-F238E27FC236}">
                <a16:creationId xmlns:a16="http://schemas.microsoft.com/office/drawing/2014/main" id="{0FCF5146-CB78-2A63-397F-09AF9216CB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5648" y="2791676"/>
            <a:ext cx="3832413" cy="2765844"/>
          </a:xfrm>
          <a:prstGeom prst="rect">
            <a:avLst/>
          </a:prstGeom>
        </p:spPr>
      </p:pic>
    </p:spTree>
    <p:extLst>
      <p:ext uri="{BB962C8B-B14F-4D97-AF65-F5344CB8AC3E}">
        <p14:creationId xmlns:p14="http://schemas.microsoft.com/office/powerpoint/2010/main" val="3355542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D8CE2F-E1BF-A228-358F-CDA45781667D}"/>
              </a:ext>
            </a:extLst>
          </p:cNvPr>
          <p:cNvSpPr txBox="1"/>
          <p:nvPr/>
        </p:nvSpPr>
        <p:spPr>
          <a:xfrm>
            <a:off x="325120" y="406400"/>
            <a:ext cx="7254240"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6.Query using the Function Join:</a:t>
            </a:r>
            <a:endParaRPr lang="en-US"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020E3F9-F9CA-4AA0-9587-66453A35F7EA}"/>
              </a:ext>
            </a:extLst>
          </p:cNvPr>
          <p:cNvSpPr txBox="1"/>
          <p:nvPr/>
        </p:nvSpPr>
        <p:spPr>
          <a:xfrm>
            <a:off x="243840" y="1078371"/>
            <a:ext cx="11409680" cy="584775"/>
          </a:xfrm>
          <a:prstGeom prst="rect">
            <a:avLst/>
          </a:prstGeom>
          <a:noFill/>
        </p:spPr>
        <p:txBody>
          <a:bodyPr wrap="square" rtlCol="0">
            <a:spAutoFit/>
          </a:bodyPr>
          <a:lstStyle/>
          <a:p>
            <a:r>
              <a:rPr lang="en-US" sz="1600" dirty="0"/>
              <a:t>INNER JOIN:</a:t>
            </a:r>
          </a:p>
          <a:p>
            <a:r>
              <a:rPr lang="en-US" sz="1600" dirty="0"/>
              <a:t>SELECT </a:t>
            </a:r>
            <a:r>
              <a:rPr lang="en-US" sz="1600" dirty="0" err="1"/>
              <a:t>e.ename</a:t>
            </a:r>
            <a:r>
              <a:rPr lang="en-US" sz="1600" dirty="0"/>
              <a:t>, </a:t>
            </a:r>
            <a:r>
              <a:rPr lang="en-US" sz="1600" dirty="0" err="1"/>
              <a:t>e.department</a:t>
            </a:r>
            <a:r>
              <a:rPr lang="en-US" sz="1600" dirty="0"/>
              <a:t>, </a:t>
            </a:r>
            <a:r>
              <a:rPr lang="en-US" sz="1600" dirty="0" err="1"/>
              <a:t>p.prd_name</a:t>
            </a:r>
            <a:r>
              <a:rPr lang="en-US" sz="1600" dirty="0"/>
              <a:t>, </a:t>
            </a:r>
            <a:r>
              <a:rPr lang="en-US" sz="1600" dirty="0" err="1"/>
              <a:t>p.delivery_loc</a:t>
            </a:r>
            <a:r>
              <a:rPr lang="en-US" sz="1600" dirty="0"/>
              <a:t> FROM Employers e INNER JOIN Products p ON </a:t>
            </a:r>
            <a:r>
              <a:rPr lang="en-US" sz="1600" dirty="0" err="1"/>
              <a:t>e.Emp_id</a:t>
            </a:r>
            <a:r>
              <a:rPr lang="en-US" sz="1600" dirty="0"/>
              <a:t> = </a:t>
            </a:r>
            <a:r>
              <a:rPr lang="en-US" sz="1600" dirty="0" err="1"/>
              <a:t>p.emp_id</a:t>
            </a:r>
            <a:r>
              <a:rPr lang="en-US" sz="1600" dirty="0"/>
              <a:t>;</a:t>
            </a:r>
          </a:p>
        </p:txBody>
      </p:sp>
      <p:pic>
        <p:nvPicPr>
          <p:cNvPr id="5" name="Picture 4">
            <a:extLst>
              <a:ext uri="{FF2B5EF4-FFF2-40B4-BE49-F238E27FC236}">
                <a16:creationId xmlns:a16="http://schemas.microsoft.com/office/drawing/2014/main" id="{133E16FF-E38F-0C10-63DD-E0AB4B81DA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120" y="1883612"/>
            <a:ext cx="6994535" cy="1997508"/>
          </a:xfrm>
          <a:prstGeom prst="rect">
            <a:avLst/>
          </a:prstGeom>
        </p:spPr>
      </p:pic>
      <p:sp>
        <p:nvSpPr>
          <p:cNvPr id="6" name="TextBox 5">
            <a:extLst>
              <a:ext uri="{FF2B5EF4-FFF2-40B4-BE49-F238E27FC236}">
                <a16:creationId xmlns:a16="http://schemas.microsoft.com/office/drawing/2014/main" id="{4EA69FEC-6DBC-F823-CB41-4AC22ACD0CBC}"/>
              </a:ext>
            </a:extLst>
          </p:cNvPr>
          <p:cNvSpPr txBox="1"/>
          <p:nvPr/>
        </p:nvSpPr>
        <p:spPr>
          <a:xfrm>
            <a:off x="243840" y="4081266"/>
            <a:ext cx="11734800" cy="584775"/>
          </a:xfrm>
          <a:prstGeom prst="rect">
            <a:avLst/>
          </a:prstGeom>
          <a:noFill/>
        </p:spPr>
        <p:txBody>
          <a:bodyPr wrap="square" rtlCol="0">
            <a:spAutoFit/>
          </a:bodyPr>
          <a:lstStyle/>
          <a:p>
            <a:r>
              <a:rPr lang="en-IN" sz="1600" dirty="0"/>
              <a:t>Right Join:</a:t>
            </a:r>
          </a:p>
          <a:p>
            <a:r>
              <a:rPr lang="en-US" sz="1600" dirty="0"/>
              <a:t>SELECT </a:t>
            </a:r>
            <a:r>
              <a:rPr lang="en-US" sz="1600" dirty="0" err="1"/>
              <a:t>e.ename</a:t>
            </a:r>
            <a:r>
              <a:rPr lang="en-US" sz="1600" dirty="0"/>
              <a:t>, </a:t>
            </a:r>
            <a:r>
              <a:rPr lang="en-US" sz="1600" dirty="0" err="1"/>
              <a:t>e.department</a:t>
            </a:r>
            <a:r>
              <a:rPr lang="en-US" sz="1600" dirty="0"/>
              <a:t>, </a:t>
            </a:r>
            <a:r>
              <a:rPr lang="en-US" sz="1600" dirty="0" err="1"/>
              <a:t>p.prd_name</a:t>
            </a:r>
            <a:r>
              <a:rPr lang="en-US" sz="1600" dirty="0"/>
              <a:t>, </a:t>
            </a:r>
            <a:r>
              <a:rPr lang="en-US" sz="1600" dirty="0" err="1"/>
              <a:t>p.delivery_loc</a:t>
            </a:r>
            <a:r>
              <a:rPr lang="en-US" sz="1600" dirty="0"/>
              <a:t> FROM Employers e RIGHT JOIN Products p ON </a:t>
            </a:r>
            <a:r>
              <a:rPr lang="en-US" sz="1600" dirty="0" err="1"/>
              <a:t>e.Emp_id</a:t>
            </a:r>
            <a:r>
              <a:rPr lang="en-US" sz="1600" dirty="0"/>
              <a:t> = </a:t>
            </a:r>
            <a:r>
              <a:rPr lang="en-US" sz="1600" dirty="0" err="1"/>
              <a:t>p.emp_id</a:t>
            </a:r>
            <a:r>
              <a:rPr lang="en-US" sz="1600" dirty="0"/>
              <a:t>;</a:t>
            </a:r>
          </a:p>
        </p:txBody>
      </p:sp>
      <p:pic>
        <p:nvPicPr>
          <p:cNvPr id="8" name="Picture 7">
            <a:extLst>
              <a:ext uri="{FF2B5EF4-FFF2-40B4-BE49-F238E27FC236}">
                <a16:creationId xmlns:a16="http://schemas.microsoft.com/office/drawing/2014/main" id="{A8750289-5C12-B3A7-47B7-296373AECD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232" y="4666040"/>
            <a:ext cx="6945168" cy="2070039"/>
          </a:xfrm>
          <a:prstGeom prst="rect">
            <a:avLst/>
          </a:prstGeom>
        </p:spPr>
      </p:pic>
    </p:spTree>
    <p:extLst>
      <p:ext uri="{BB962C8B-B14F-4D97-AF65-F5344CB8AC3E}">
        <p14:creationId xmlns:p14="http://schemas.microsoft.com/office/powerpoint/2010/main" val="3252780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AF7798-50CA-6A85-1248-0D3EA2C39408}"/>
              </a:ext>
            </a:extLst>
          </p:cNvPr>
          <p:cNvSpPr txBox="1"/>
          <p:nvPr/>
        </p:nvSpPr>
        <p:spPr>
          <a:xfrm>
            <a:off x="735106" y="546847"/>
            <a:ext cx="8086165"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7.Using Sub-Query:</a:t>
            </a:r>
            <a:endParaRPr lang="en-US"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4475DD2-8810-52D1-0F4C-CC041FD9D560}"/>
              </a:ext>
            </a:extLst>
          </p:cNvPr>
          <p:cNvSpPr txBox="1"/>
          <p:nvPr/>
        </p:nvSpPr>
        <p:spPr>
          <a:xfrm>
            <a:off x="735106" y="1308847"/>
            <a:ext cx="10264588"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SELECT * FROM Employers WHERE salary &gt; (SELECT AVG(salary) FROM Employers);</a:t>
            </a:r>
          </a:p>
        </p:txBody>
      </p:sp>
      <p:pic>
        <p:nvPicPr>
          <p:cNvPr id="5" name="Picture 4">
            <a:extLst>
              <a:ext uri="{FF2B5EF4-FFF2-40B4-BE49-F238E27FC236}">
                <a16:creationId xmlns:a16="http://schemas.microsoft.com/office/drawing/2014/main" id="{E1BA878B-942E-B987-5019-3B84C0B484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753" y="2250362"/>
            <a:ext cx="10532899" cy="2940203"/>
          </a:xfrm>
          <a:prstGeom prst="rect">
            <a:avLst/>
          </a:prstGeom>
        </p:spPr>
      </p:pic>
    </p:spTree>
    <p:extLst>
      <p:ext uri="{BB962C8B-B14F-4D97-AF65-F5344CB8AC3E}">
        <p14:creationId xmlns:p14="http://schemas.microsoft.com/office/powerpoint/2010/main" val="1213661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030086-F78D-077A-B293-5DEBEF3C3859}"/>
              </a:ext>
            </a:extLst>
          </p:cNvPr>
          <p:cNvSpPr txBox="1"/>
          <p:nvPr/>
        </p:nvSpPr>
        <p:spPr>
          <a:xfrm>
            <a:off x="510988" y="573741"/>
            <a:ext cx="9735671"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8.Query to find Minimum and Maximum Salary:</a:t>
            </a:r>
            <a:endParaRPr lang="en-US"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C437A69-860B-7F49-18CE-63C48DF6D9EC}"/>
              </a:ext>
            </a:extLst>
          </p:cNvPr>
          <p:cNvSpPr txBox="1"/>
          <p:nvPr/>
        </p:nvSpPr>
        <p:spPr>
          <a:xfrm>
            <a:off x="681317" y="1201271"/>
            <a:ext cx="10901083"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SELECT min(salary) as 'minimum salary' from employers;</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Select max(salary) as 'maximum salary' from employers;</a:t>
            </a:r>
          </a:p>
        </p:txBody>
      </p:sp>
      <p:pic>
        <p:nvPicPr>
          <p:cNvPr id="5" name="Picture 4">
            <a:extLst>
              <a:ext uri="{FF2B5EF4-FFF2-40B4-BE49-F238E27FC236}">
                <a16:creationId xmlns:a16="http://schemas.microsoft.com/office/drawing/2014/main" id="{C99520CD-B02A-8F3A-B2AC-2DB6F7EB3E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9915" y="2738362"/>
            <a:ext cx="3600282" cy="2694250"/>
          </a:xfrm>
          <a:prstGeom prst="rect">
            <a:avLst/>
          </a:prstGeom>
        </p:spPr>
      </p:pic>
      <p:pic>
        <p:nvPicPr>
          <p:cNvPr id="7" name="Picture 6">
            <a:extLst>
              <a:ext uri="{FF2B5EF4-FFF2-40B4-BE49-F238E27FC236}">
                <a16:creationId xmlns:a16="http://schemas.microsoft.com/office/drawing/2014/main" id="{AA1E4766-AC14-D5ED-D25B-0D3AC5C9D82C}"/>
              </a:ext>
            </a:extLst>
          </p:cNvPr>
          <p:cNvPicPr>
            <a:picLocks noChangeAspect="1"/>
          </p:cNvPicPr>
          <p:nvPr/>
        </p:nvPicPr>
        <p:blipFill>
          <a:blip r:embed="rId3"/>
          <a:stretch>
            <a:fillRect/>
          </a:stretch>
        </p:blipFill>
        <p:spPr>
          <a:xfrm>
            <a:off x="5969373" y="2686572"/>
            <a:ext cx="4100166" cy="2797829"/>
          </a:xfrm>
          <a:prstGeom prst="rect">
            <a:avLst/>
          </a:prstGeom>
        </p:spPr>
      </p:pic>
    </p:spTree>
    <p:extLst>
      <p:ext uri="{BB962C8B-B14F-4D97-AF65-F5344CB8AC3E}">
        <p14:creationId xmlns:p14="http://schemas.microsoft.com/office/powerpoint/2010/main" val="32197796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634B8C-F712-7C98-4C67-9E86C76AC128}"/>
              </a:ext>
            </a:extLst>
          </p:cNvPr>
          <p:cNvSpPr txBox="1"/>
          <p:nvPr/>
        </p:nvSpPr>
        <p:spPr>
          <a:xfrm>
            <a:off x="699247" y="493059"/>
            <a:ext cx="7324165"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9.Query to Count the Values in a particular Column:</a:t>
            </a:r>
            <a:endParaRPr lang="en-US"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3795FCB-DB5B-7C4A-A3BE-C1DADBCE7713}"/>
              </a:ext>
            </a:extLst>
          </p:cNvPr>
          <p:cNvSpPr txBox="1"/>
          <p:nvPr/>
        </p:nvSpPr>
        <p:spPr>
          <a:xfrm>
            <a:off x="797859" y="1255059"/>
            <a:ext cx="9690847"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select count(</a:t>
            </a:r>
            <a:r>
              <a:rPr lang="en-US" sz="2400" dirty="0" err="1">
                <a:latin typeface="Times New Roman" panose="02020603050405020304" pitchFamily="18" charset="0"/>
                <a:cs typeface="Times New Roman" panose="02020603050405020304" pitchFamily="18" charset="0"/>
              </a:rPr>
              <a:t>emp_id</a:t>
            </a:r>
            <a:r>
              <a:rPr lang="en-US" sz="2400" dirty="0">
                <a:latin typeface="Times New Roman" panose="02020603050405020304" pitchFamily="18" charset="0"/>
                <a:cs typeface="Times New Roman" panose="02020603050405020304" pitchFamily="18" charset="0"/>
              </a:rPr>
              <a:t>) from products;</a:t>
            </a:r>
          </a:p>
        </p:txBody>
      </p:sp>
      <p:pic>
        <p:nvPicPr>
          <p:cNvPr id="5" name="Picture 4">
            <a:extLst>
              <a:ext uri="{FF2B5EF4-FFF2-40B4-BE49-F238E27FC236}">
                <a16:creationId xmlns:a16="http://schemas.microsoft.com/office/drawing/2014/main" id="{959AE933-4869-D01A-8259-7D9CA17FCF67}"/>
              </a:ext>
            </a:extLst>
          </p:cNvPr>
          <p:cNvPicPr>
            <a:picLocks noChangeAspect="1"/>
          </p:cNvPicPr>
          <p:nvPr/>
        </p:nvPicPr>
        <p:blipFill>
          <a:blip r:embed="rId2"/>
          <a:stretch>
            <a:fillRect/>
          </a:stretch>
        </p:blipFill>
        <p:spPr>
          <a:xfrm>
            <a:off x="3330107" y="2386310"/>
            <a:ext cx="3529178" cy="2674284"/>
          </a:xfrm>
          <a:prstGeom prst="rect">
            <a:avLst/>
          </a:prstGeom>
        </p:spPr>
      </p:pic>
    </p:spTree>
    <p:extLst>
      <p:ext uri="{BB962C8B-B14F-4D97-AF65-F5344CB8AC3E}">
        <p14:creationId xmlns:p14="http://schemas.microsoft.com/office/powerpoint/2010/main" val="3742163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D83295-88FE-474E-372E-427CBC488AB1}"/>
              </a:ext>
            </a:extLst>
          </p:cNvPr>
          <p:cNvSpPr txBox="1"/>
          <p:nvPr/>
        </p:nvSpPr>
        <p:spPr>
          <a:xfrm>
            <a:off x="627529" y="358588"/>
            <a:ext cx="8399930" cy="430887"/>
          </a:xfrm>
          <a:prstGeom prst="rect">
            <a:avLst/>
          </a:prstGeom>
          <a:noFill/>
        </p:spPr>
        <p:txBody>
          <a:bodyPr wrap="square" rtlCol="0">
            <a:spAutoFit/>
          </a:bodyPr>
          <a:lstStyle/>
          <a:p>
            <a:pPr lvl="1"/>
            <a:r>
              <a:rPr lang="en-IN" sz="2200" dirty="0">
                <a:latin typeface="Times New Roman" panose="02020603050405020304" pitchFamily="18" charset="0"/>
                <a:cs typeface="Times New Roman" panose="02020603050405020304" pitchFamily="18" charset="0"/>
              </a:rPr>
              <a:t>10.Query To View The String Values In Upper And Lower Case: </a:t>
            </a:r>
            <a:endParaRPr lang="en-US" sz="22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EFD2A7A-F1C1-B930-EE93-F1C71010D60E}"/>
              </a:ext>
            </a:extLst>
          </p:cNvPr>
          <p:cNvSpPr txBox="1"/>
          <p:nvPr/>
        </p:nvSpPr>
        <p:spPr>
          <a:xfrm>
            <a:off x="1192306" y="1192306"/>
            <a:ext cx="7835153"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select </a:t>
            </a:r>
            <a:r>
              <a:rPr lang="en-US" sz="2000" dirty="0" err="1">
                <a:latin typeface="Times New Roman" panose="02020603050405020304" pitchFamily="18" charset="0"/>
                <a:cs typeface="Times New Roman" panose="02020603050405020304" pitchFamily="18" charset="0"/>
              </a:rPr>
              <a:t>ucase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ename</a:t>
            </a:r>
            <a:r>
              <a:rPr lang="en-US" sz="2000" dirty="0">
                <a:latin typeface="Times New Roman" panose="02020603050405020304" pitchFamily="18" charset="0"/>
                <a:cs typeface="Times New Roman" panose="02020603050405020304" pitchFamily="18" charset="0"/>
              </a:rPr>
              <a:t>) as </a:t>
            </a:r>
            <a:r>
              <a:rPr lang="en-US" sz="2000" dirty="0" err="1">
                <a:latin typeface="Times New Roman" panose="02020603050405020304" pitchFamily="18" charset="0"/>
                <a:cs typeface="Times New Roman" panose="02020603050405020304" pitchFamily="18" charset="0"/>
              </a:rPr>
              <a:t>Upper_case</a:t>
            </a:r>
            <a:r>
              <a:rPr lang="en-US" sz="2000" dirty="0">
                <a:latin typeface="Times New Roman" panose="02020603050405020304" pitchFamily="18" charset="0"/>
                <a:cs typeface="Times New Roman" panose="02020603050405020304" pitchFamily="18" charset="0"/>
              </a:rPr>
              <a:t> from employers;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select </a:t>
            </a:r>
            <a:r>
              <a:rPr lang="en-US" sz="2000" dirty="0" err="1">
                <a:latin typeface="Times New Roman" panose="02020603050405020304" pitchFamily="18" charset="0"/>
                <a:cs typeface="Times New Roman" panose="02020603050405020304" pitchFamily="18" charset="0"/>
              </a:rPr>
              <a:t>Lcase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ename</a:t>
            </a:r>
            <a:r>
              <a:rPr lang="en-US" sz="2000" dirty="0">
                <a:latin typeface="Times New Roman" panose="02020603050405020304" pitchFamily="18" charset="0"/>
                <a:cs typeface="Times New Roman" panose="02020603050405020304" pitchFamily="18" charset="0"/>
              </a:rPr>
              <a:t>) as </a:t>
            </a:r>
            <a:r>
              <a:rPr lang="en-US" sz="2000" dirty="0" err="1">
                <a:latin typeface="Times New Roman" panose="02020603050405020304" pitchFamily="18" charset="0"/>
                <a:cs typeface="Times New Roman" panose="02020603050405020304" pitchFamily="18" charset="0"/>
              </a:rPr>
              <a:t>Lower_case</a:t>
            </a:r>
            <a:r>
              <a:rPr lang="en-US" sz="2000" dirty="0">
                <a:latin typeface="Times New Roman" panose="02020603050405020304" pitchFamily="18" charset="0"/>
                <a:cs typeface="Times New Roman" panose="02020603050405020304" pitchFamily="18" charset="0"/>
              </a:rPr>
              <a:t> from employers;</a:t>
            </a:r>
          </a:p>
        </p:txBody>
      </p:sp>
      <p:pic>
        <p:nvPicPr>
          <p:cNvPr id="5" name="Picture 4">
            <a:extLst>
              <a:ext uri="{FF2B5EF4-FFF2-40B4-BE49-F238E27FC236}">
                <a16:creationId xmlns:a16="http://schemas.microsoft.com/office/drawing/2014/main" id="{67E7753B-97F3-B363-3A10-05D764CB6DAA}"/>
              </a:ext>
            </a:extLst>
          </p:cNvPr>
          <p:cNvPicPr>
            <a:picLocks noChangeAspect="1"/>
          </p:cNvPicPr>
          <p:nvPr/>
        </p:nvPicPr>
        <p:blipFill>
          <a:blip r:embed="rId2"/>
          <a:stretch>
            <a:fillRect/>
          </a:stretch>
        </p:blipFill>
        <p:spPr>
          <a:xfrm>
            <a:off x="2020140" y="2371165"/>
            <a:ext cx="1571625" cy="3657600"/>
          </a:xfrm>
          <a:prstGeom prst="rect">
            <a:avLst/>
          </a:prstGeom>
        </p:spPr>
      </p:pic>
      <p:pic>
        <p:nvPicPr>
          <p:cNvPr id="7" name="Picture 6">
            <a:extLst>
              <a:ext uri="{FF2B5EF4-FFF2-40B4-BE49-F238E27FC236}">
                <a16:creationId xmlns:a16="http://schemas.microsoft.com/office/drawing/2014/main" id="{484045E8-D4FB-3ABD-F061-34B7FE2518BB}"/>
              </a:ext>
            </a:extLst>
          </p:cNvPr>
          <p:cNvPicPr>
            <a:picLocks noChangeAspect="1"/>
          </p:cNvPicPr>
          <p:nvPr/>
        </p:nvPicPr>
        <p:blipFill>
          <a:blip r:embed="rId3"/>
          <a:stretch>
            <a:fillRect/>
          </a:stretch>
        </p:blipFill>
        <p:spPr>
          <a:xfrm>
            <a:off x="6250641" y="2371165"/>
            <a:ext cx="1752600" cy="3571875"/>
          </a:xfrm>
          <a:prstGeom prst="rect">
            <a:avLst/>
          </a:prstGeom>
        </p:spPr>
      </p:pic>
    </p:spTree>
    <p:extLst>
      <p:ext uri="{BB962C8B-B14F-4D97-AF65-F5344CB8AC3E}">
        <p14:creationId xmlns:p14="http://schemas.microsoft.com/office/powerpoint/2010/main" val="4260352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3F1B6D-847C-EEBA-FEA6-2C9740C3E12A}"/>
              </a:ext>
            </a:extLst>
          </p:cNvPr>
          <p:cNvSpPr>
            <a:spLocks noGrp="1"/>
          </p:cNvSpPr>
          <p:nvPr>
            <p:ph type="title"/>
          </p:nvPr>
        </p:nvSpPr>
        <p:spPr/>
        <p:txBody>
          <a:bodyPr/>
          <a:lstStyle/>
          <a:p>
            <a:pPr algn="ctr"/>
            <a:r>
              <a:rPr lang="en-IN" sz="4400" b="1" dirty="0">
                <a:ln w="12700" cmpd="sng">
                  <a:solidFill>
                    <a:schemeClr val="accent1"/>
                  </a:solidFill>
                  <a:prstDash val="solid"/>
                </a:ln>
                <a:solidFill>
                  <a:schemeClr val="tx2"/>
                </a:solidFill>
                <a:latin typeface="Times New Roman" panose="02020603050405020304" pitchFamily="18" charset="0"/>
                <a:cs typeface="Times New Roman" panose="02020603050405020304" pitchFamily="18" charset="0"/>
              </a:rPr>
              <a:t>SQL</a:t>
            </a:r>
            <a:endParaRPr lang="en-US" dirty="0">
              <a:ln>
                <a:solidFill>
                  <a:schemeClr val="accent1"/>
                </a:solidFill>
              </a:ln>
              <a:solidFill>
                <a:schemeClr val="tx2"/>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D2268BB4-0BAB-4778-6014-40F3DD958F79}"/>
              </a:ext>
            </a:extLst>
          </p:cNvPr>
          <p:cNvSpPr>
            <a:spLocks noGrp="1"/>
          </p:cNvSpPr>
          <p:nvPr>
            <p:ph type="body" idx="1"/>
          </p:nvPr>
        </p:nvSpPr>
        <p:spPr/>
        <p:txBody>
          <a:bodyPr/>
          <a:lstStyle/>
          <a:p>
            <a:r>
              <a:rPr lang="en-IN" dirty="0">
                <a:latin typeface="Times New Roman" panose="02020603050405020304" pitchFamily="18" charset="0"/>
                <a:cs typeface="Times New Roman" panose="02020603050405020304" pitchFamily="18" charset="0"/>
              </a:rPr>
              <a:t>What is SQL</a:t>
            </a:r>
            <a:endParaRPr lang="en-US" dirty="0">
              <a:latin typeface="Times New Roman" panose="02020603050405020304" pitchFamily="18" charset="0"/>
              <a:cs typeface="Times New Roman" panose="02020603050405020304" pitchFamily="18" charset="0"/>
            </a:endParaRPr>
          </a:p>
        </p:txBody>
      </p:sp>
      <p:sp>
        <p:nvSpPr>
          <p:cNvPr id="7" name="Text Placeholder 6">
            <a:extLst>
              <a:ext uri="{FF2B5EF4-FFF2-40B4-BE49-F238E27FC236}">
                <a16:creationId xmlns:a16="http://schemas.microsoft.com/office/drawing/2014/main" id="{BB31D9EE-A297-1C18-B4FA-31A12BF027E5}"/>
              </a:ext>
            </a:extLst>
          </p:cNvPr>
          <p:cNvSpPr>
            <a:spLocks noGrp="1"/>
          </p:cNvSpPr>
          <p:nvPr>
            <p:ph type="body" sz="half" idx="15"/>
          </p:nvPr>
        </p:nvSpPr>
        <p:spPr/>
        <p:txBody>
          <a:bodyPr>
            <a:normAutofit fontScale="92500"/>
          </a:bodyPr>
          <a:lstStyle/>
          <a:p>
            <a:r>
              <a:rPr lang="en-US" sz="2400" b="0" i="0" dirty="0">
                <a:solidFill>
                  <a:srgbClr val="D1D5DB"/>
                </a:solidFill>
                <a:effectLst/>
                <a:latin typeface="Times New Roman" panose="02020603050405020304" pitchFamily="18" charset="0"/>
                <a:cs typeface="Times New Roman" panose="02020603050405020304" pitchFamily="18" charset="0"/>
              </a:rPr>
              <a:t>SQL (Structured Query Language) is a programming language designed for managing and interacting with relational databases. It allows users to query, manipulate, and control data in a structured and standardized manner.</a:t>
            </a:r>
            <a:endParaRPr lang="en-US" sz="2400"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85B42DFC-427E-0C08-9180-F8D7C43C3912}"/>
              </a:ext>
            </a:extLst>
          </p:cNvPr>
          <p:cNvSpPr>
            <a:spLocks noGrp="1"/>
          </p:cNvSpPr>
          <p:nvPr>
            <p:ph type="body" sz="quarter" idx="3"/>
          </p:nvPr>
        </p:nvSpPr>
        <p:spPr/>
        <p:txBody>
          <a:bodyPr/>
          <a:lstStyle/>
          <a:p>
            <a:r>
              <a:rPr lang="en-IN" dirty="0">
                <a:latin typeface="Times New Roman" panose="02020603050405020304" pitchFamily="18" charset="0"/>
                <a:cs typeface="Times New Roman" panose="02020603050405020304" pitchFamily="18" charset="0"/>
              </a:rPr>
              <a:t>Uses of SQL</a:t>
            </a:r>
            <a:endParaRPr lang="en-US" dirty="0">
              <a:latin typeface="Times New Roman" panose="02020603050405020304" pitchFamily="18" charset="0"/>
              <a:cs typeface="Times New Roman" panose="02020603050405020304" pitchFamily="18" charset="0"/>
            </a:endParaRPr>
          </a:p>
        </p:txBody>
      </p:sp>
      <p:sp>
        <p:nvSpPr>
          <p:cNvPr id="8" name="Text Placeholder 7">
            <a:extLst>
              <a:ext uri="{FF2B5EF4-FFF2-40B4-BE49-F238E27FC236}">
                <a16:creationId xmlns:a16="http://schemas.microsoft.com/office/drawing/2014/main" id="{E69AD92D-D65C-5049-B10F-35DEB7C0E274}"/>
              </a:ext>
            </a:extLst>
          </p:cNvPr>
          <p:cNvSpPr>
            <a:spLocks noGrp="1"/>
          </p:cNvSpPr>
          <p:nvPr>
            <p:ph type="body" sz="half" idx="16"/>
          </p:nvPr>
        </p:nvSpPr>
        <p:spPr/>
        <p:txBody>
          <a:bodyPr>
            <a:norm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000" dirty="0">
                <a:solidFill>
                  <a:srgbClr val="D1D5DB"/>
                </a:solidFill>
                <a:latin typeface="Times New Roman" panose="02020603050405020304" pitchFamily="18" charset="0"/>
                <a:cs typeface="Times New Roman" panose="02020603050405020304" pitchFamily="18" charset="0"/>
              </a:rPr>
              <a:t>Data Querying</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000" dirty="0">
                <a:solidFill>
                  <a:srgbClr val="D1D5DB"/>
                </a:solidFill>
                <a:latin typeface="Times New Roman" panose="02020603050405020304" pitchFamily="18" charset="0"/>
                <a:cs typeface="Times New Roman" panose="02020603050405020304" pitchFamily="18" charset="0"/>
              </a:rPr>
              <a:t>Data Modification</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000" dirty="0">
                <a:solidFill>
                  <a:srgbClr val="D1D5DB"/>
                </a:solidFill>
                <a:latin typeface="Times New Roman" panose="02020603050405020304" pitchFamily="18" charset="0"/>
                <a:cs typeface="Times New Roman" panose="02020603050405020304" pitchFamily="18" charset="0"/>
              </a:rPr>
              <a:t>Data Definition</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000" dirty="0">
                <a:solidFill>
                  <a:srgbClr val="D1D5DB"/>
                </a:solidFill>
                <a:latin typeface="Times New Roman" panose="02020603050405020304" pitchFamily="18" charset="0"/>
                <a:cs typeface="Times New Roman" panose="02020603050405020304" pitchFamily="18" charset="0"/>
              </a:rPr>
              <a:t>Data Control</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000" dirty="0">
                <a:solidFill>
                  <a:srgbClr val="D1D5DB"/>
                </a:solidFill>
                <a:latin typeface="Times New Roman" panose="02020603050405020304" pitchFamily="18" charset="0"/>
                <a:cs typeface="Times New Roman" panose="02020603050405020304" pitchFamily="18" charset="0"/>
              </a:rPr>
              <a:t>Data Integrity</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000" dirty="0">
                <a:solidFill>
                  <a:srgbClr val="D1D5DB"/>
                </a:solidFill>
                <a:latin typeface="Times New Roman" panose="02020603050405020304" pitchFamily="18" charset="0"/>
                <a:cs typeface="Times New Roman" panose="02020603050405020304" pitchFamily="18" charset="0"/>
              </a:rPr>
              <a:t>Data Transactions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000" dirty="0">
                <a:solidFill>
                  <a:srgbClr val="D1D5DB"/>
                </a:solidFill>
                <a:latin typeface="Times New Roman" panose="02020603050405020304" pitchFamily="18" charset="0"/>
                <a:cs typeface="Times New Roman" panose="02020603050405020304" pitchFamily="18" charset="0"/>
              </a:rPr>
              <a:t>Data Aggregation and Reporting</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000" dirty="0">
                <a:solidFill>
                  <a:srgbClr val="D1D5DB"/>
                </a:solidFill>
                <a:latin typeface="Times New Roman" panose="02020603050405020304" pitchFamily="18" charset="0"/>
                <a:cs typeface="Times New Roman" panose="02020603050405020304" pitchFamily="18" charset="0"/>
              </a:rPr>
              <a:t>Stored Procedures and Functions</a:t>
            </a:r>
          </a:p>
        </p:txBody>
      </p:sp>
      <p:sp>
        <p:nvSpPr>
          <p:cNvPr id="6" name="Text Placeholder 5">
            <a:extLst>
              <a:ext uri="{FF2B5EF4-FFF2-40B4-BE49-F238E27FC236}">
                <a16:creationId xmlns:a16="http://schemas.microsoft.com/office/drawing/2014/main" id="{1D104B11-1926-BDEC-065B-2E3E66C3E40F}"/>
              </a:ext>
            </a:extLst>
          </p:cNvPr>
          <p:cNvSpPr>
            <a:spLocks noGrp="1"/>
          </p:cNvSpPr>
          <p:nvPr>
            <p:ph type="body" sz="quarter" idx="13"/>
          </p:nvPr>
        </p:nvSpPr>
        <p:spPr/>
        <p:txBody>
          <a:bodyPr/>
          <a:lstStyle/>
          <a:p>
            <a:r>
              <a:rPr lang="en-IN" dirty="0">
                <a:latin typeface="Times New Roman" panose="02020603050405020304" pitchFamily="18" charset="0"/>
                <a:cs typeface="Times New Roman" panose="02020603050405020304" pitchFamily="18" charset="0"/>
              </a:rPr>
              <a:t>Why SQL is used</a:t>
            </a:r>
            <a:endParaRPr lang="en-US" dirty="0">
              <a:latin typeface="Times New Roman" panose="02020603050405020304" pitchFamily="18" charset="0"/>
              <a:cs typeface="Times New Roman" panose="02020603050405020304" pitchFamily="18" charset="0"/>
            </a:endParaRPr>
          </a:p>
        </p:txBody>
      </p:sp>
      <p:sp>
        <p:nvSpPr>
          <p:cNvPr id="9" name="Text Placeholder 8">
            <a:extLst>
              <a:ext uri="{FF2B5EF4-FFF2-40B4-BE49-F238E27FC236}">
                <a16:creationId xmlns:a16="http://schemas.microsoft.com/office/drawing/2014/main" id="{61F08CDC-2DD6-5D3D-0BCF-134592EDD9C7}"/>
              </a:ext>
            </a:extLst>
          </p:cNvPr>
          <p:cNvSpPr>
            <a:spLocks noGrp="1"/>
          </p:cNvSpPr>
          <p:nvPr>
            <p:ph type="body" sz="half" idx="17"/>
          </p:nvPr>
        </p:nvSpPr>
        <p:spPr>
          <a:xfrm>
            <a:off x="7829035" y="2571749"/>
            <a:ext cx="2932113" cy="3921125"/>
          </a:xfrm>
        </p:spPr>
        <p:txBody>
          <a:bodyPr>
            <a:normAutofit lnSpcReduction="10000"/>
          </a:bodyPr>
          <a:lstStyle/>
          <a:p>
            <a:r>
              <a:rPr lang="en-US" sz="2000" b="0" i="0" dirty="0">
                <a:solidFill>
                  <a:srgbClr val="D1D5DB"/>
                </a:solidFill>
                <a:effectLst/>
                <a:latin typeface="Times New Roman" panose="02020603050405020304" pitchFamily="18" charset="0"/>
                <a:cs typeface="Times New Roman" panose="02020603050405020304" pitchFamily="18" charset="0"/>
              </a:rPr>
              <a:t>SQL is used to manage and interact with relational databases, enabling tasks such as data retrieval, modification, definition, access control, data integrity maintenance, transaction management, and report generation. It is a fundamental language in database management and is widely used in software development and data analysis.</a:t>
            </a:r>
            <a:endParaRPr lang="en-US" sz="2000" dirty="0">
              <a:latin typeface="Times New Roman" panose="02020603050405020304" pitchFamily="18" charset="0"/>
              <a:cs typeface="Times New Roman" panose="02020603050405020304" pitchFamily="18" charset="0"/>
            </a:endParaRPr>
          </a:p>
        </p:txBody>
      </p:sp>
      <p:sp>
        <p:nvSpPr>
          <p:cNvPr id="11" name="Rectangle 2">
            <a:extLst>
              <a:ext uri="{FF2B5EF4-FFF2-40B4-BE49-F238E27FC236}">
                <a16:creationId xmlns:a16="http://schemas.microsoft.com/office/drawing/2014/main" id="{A1A0F66E-2636-E105-41FD-08F5775F075A}"/>
              </a:ext>
            </a:extLst>
          </p:cNvPr>
          <p:cNvSpPr>
            <a:spLocks noChangeArrowheads="1"/>
          </p:cNvSpPr>
          <p:nvPr/>
        </p:nvSpPr>
        <p:spPr bwMode="auto">
          <a:xfrm>
            <a:off x="0" y="0"/>
            <a:ext cx="666750"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59985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52F791-A1A3-065C-1178-BD667ADDD9B8}"/>
              </a:ext>
            </a:extLst>
          </p:cNvPr>
          <p:cNvSpPr txBox="1"/>
          <p:nvPr/>
        </p:nvSpPr>
        <p:spPr>
          <a:xfrm>
            <a:off x="493059" y="510988"/>
            <a:ext cx="6373906"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11. Query to find the Character Length:</a:t>
            </a:r>
            <a:endParaRPr lang="en-US"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20C0475-07B5-065A-DC34-5198BFAA59B1}"/>
              </a:ext>
            </a:extLst>
          </p:cNvPr>
          <p:cNvSpPr txBox="1"/>
          <p:nvPr/>
        </p:nvSpPr>
        <p:spPr>
          <a:xfrm>
            <a:off x="914400" y="1264024"/>
            <a:ext cx="8597153"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select </a:t>
            </a:r>
            <a:r>
              <a:rPr lang="en-US" sz="2400" dirty="0" err="1">
                <a:latin typeface="Times New Roman" panose="02020603050405020304" pitchFamily="18" charset="0"/>
                <a:cs typeface="Times New Roman" panose="02020603050405020304" pitchFamily="18" charset="0"/>
              </a:rPr>
              <a:t>ename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char_length</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ename</a:t>
            </a:r>
            <a:r>
              <a:rPr lang="en-US" sz="2400" dirty="0">
                <a:latin typeface="Times New Roman" panose="02020603050405020304" pitchFamily="18" charset="0"/>
                <a:cs typeface="Times New Roman" panose="02020603050405020304" pitchFamily="18" charset="0"/>
              </a:rPr>
              <a:t>) from employers;</a:t>
            </a:r>
          </a:p>
        </p:txBody>
      </p:sp>
      <p:pic>
        <p:nvPicPr>
          <p:cNvPr id="5" name="Picture 4">
            <a:extLst>
              <a:ext uri="{FF2B5EF4-FFF2-40B4-BE49-F238E27FC236}">
                <a16:creationId xmlns:a16="http://schemas.microsoft.com/office/drawing/2014/main" id="{F32E4E48-6F38-CC65-95B7-D81F9323E7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0012" y="2017060"/>
            <a:ext cx="3464859" cy="4685573"/>
          </a:xfrm>
          <a:prstGeom prst="rect">
            <a:avLst/>
          </a:prstGeom>
        </p:spPr>
      </p:pic>
    </p:spTree>
    <p:extLst>
      <p:ext uri="{BB962C8B-B14F-4D97-AF65-F5344CB8AC3E}">
        <p14:creationId xmlns:p14="http://schemas.microsoft.com/office/powerpoint/2010/main" val="9427819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E0116C-7856-D6A9-BD47-BA3EE96D5373}"/>
              </a:ext>
            </a:extLst>
          </p:cNvPr>
          <p:cNvSpPr txBox="1"/>
          <p:nvPr/>
        </p:nvSpPr>
        <p:spPr>
          <a:xfrm>
            <a:off x="860612" y="574936"/>
            <a:ext cx="6624917"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12. </a:t>
            </a:r>
            <a:r>
              <a:rPr lang="en-IN" sz="2400" dirty="0" err="1">
                <a:latin typeface="Times New Roman" panose="02020603050405020304" pitchFamily="18" charset="0"/>
                <a:cs typeface="Times New Roman" panose="02020603050405020304" pitchFamily="18" charset="0"/>
              </a:rPr>
              <a:t>Concat</a:t>
            </a:r>
            <a:r>
              <a:rPr lang="en-IN" sz="2400" dirty="0">
                <a:latin typeface="Times New Roman" panose="02020603050405020304" pitchFamily="18" charset="0"/>
                <a:cs typeface="Times New Roman" panose="02020603050405020304" pitchFamily="18" charset="0"/>
              </a:rPr>
              <a:t> and Format:</a:t>
            </a:r>
            <a:endParaRPr lang="en-US"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BA4BB49-96ED-B3FA-0C7E-565637E9EC45}"/>
              </a:ext>
            </a:extLst>
          </p:cNvPr>
          <p:cNvSpPr txBox="1"/>
          <p:nvPr/>
        </p:nvSpPr>
        <p:spPr>
          <a:xfrm>
            <a:off x="860612" y="1264920"/>
            <a:ext cx="8024308"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select </a:t>
            </a:r>
            <a:r>
              <a:rPr lang="en-US" sz="2400" dirty="0" err="1">
                <a:latin typeface="Times New Roman" panose="02020603050405020304" pitchFamily="18" charset="0"/>
                <a:cs typeface="Times New Roman" panose="02020603050405020304" pitchFamily="18" charset="0"/>
              </a:rPr>
              <a:t>ename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concat</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Rs.',format</a:t>
            </a:r>
            <a:r>
              <a:rPr lang="en-US" sz="2400" dirty="0">
                <a:latin typeface="Times New Roman" panose="02020603050405020304" pitchFamily="18" charset="0"/>
                <a:cs typeface="Times New Roman" panose="02020603050405020304" pitchFamily="18" charset="0"/>
              </a:rPr>
              <a:t>(salary,0)) as Salary from employers;</a:t>
            </a:r>
          </a:p>
        </p:txBody>
      </p:sp>
      <p:pic>
        <p:nvPicPr>
          <p:cNvPr id="5" name="Picture 4">
            <a:extLst>
              <a:ext uri="{FF2B5EF4-FFF2-40B4-BE49-F238E27FC236}">
                <a16:creationId xmlns:a16="http://schemas.microsoft.com/office/drawing/2014/main" id="{F0D86A6B-E929-12DA-16E8-D2C7F5DFAB31}"/>
              </a:ext>
            </a:extLst>
          </p:cNvPr>
          <p:cNvPicPr>
            <a:picLocks noChangeAspect="1"/>
          </p:cNvPicPr>
          <p:nvPr/>
        </p:nvPicPr>
        <p:blipFill>
          <a:blip r:embed="rId2"/>
          <a:stretch>
            <a:fillRect/>
          </a:stretch>
        </p:blipFill>
        <p:spPr>
          <a:xfrm>
            <a:off x="3208822" y="1962067"/>
            <a:ext cx="3974298" cy="4631773"/>
          </a:xfrm>
          <a:prstGeom prst="rect">
            <a:avLst/>
          </a:prstGeom>
        </p:spPr>
      </p:pic>
    </p:spTree>
    <p:extLst>
      <p:ext uri="{BB962C8B-B14F-4D97-AF65-F5344CB8AC3E}">
        <p14:creationId xmlns:p14="http://schemas.microsoft.com/office/powerpoint/2010/main" val="29507196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CEC170-4F0C-0316-306D-C47FA78B81A9}"/>
              </a:ext>
            </a:extLst>
          </p:cNvPr>
          <p:cNvSpPr txBox="1"/>
          <p:nvPr/>
        </p:nvSpPr>
        <p:spPr>
          <a:xfrm>
            <a:off x="558800" y="461665"/>
            <a:ext cx="10556240"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13. Query using the Function Having:</a:t>
            </a:r>
            <a:endParaRPr lang="en-US"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973E3F0-FFDC-A302-265C-8E28164360DF}"/>
              </a:ext>
            </a:extLst>
          </p:cNvPr>
          <p:cNvSpPr txBox="1"/>
          <p:nvPr/>
        </p:nvSpPr>
        <p:spPr>
          <a:xfrm>
            <a:off x="688340" y="1290320"/>
            <a:ext cx="6085840"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select salary from employers group by salary having max(salary) &gt;= 10000;</a:t>
            </a:r>
          </a:p>
        </p:txBody>
      </p:sp>
      <p:pic>
        <p:nvPicPr>
          <p:cNvPr id="5" name="Picture 4">
            <a:extLst>
              <a:ext uri="{FF2B5EF4-FFF2-40B4-BE49-F238E27FC236}">
                <a16:creationId xmlns:a16="http://schemas.microsoft.com/office/drawing/2014/main" id="{B762B073-40DE-0C30-66F9-FCA32262C162}"/>
              </a:ext>
            </a:extLst>
          </p:cNvPr>
          <p:cNvPicPr>
            <a:picLocks noChangeAspect="1"/>
          </p:cNvPicPr>
          <p:nvPr/>
        </p:nvPicPr>
        <p:blipFill>
          <a:blip r:embed="rId2"/>
          <a:stretch>
            <a:fillRect/>
          </a:stretch>
        </p:blipFill>
        <p:spPr>
          <a:xfrm>
            <a:off x="3731260" y="2243238"/>
            <a:ext cx="2250737" cy="4335978"/>
          </a:xfrm>
          <a:prstGeom prst="rect">
            <a:avLst/>
          </a:prstGeom>
        </p:spPr>
      </p:pic>
    </p:spTree>
    <p:extLst>
      <p:ext uri="{BB962C8B-B14F-4D97-AF65-F5344CB8AC3E}">
        <p14:creationId xmlns:p14="http://schemas.microsoft.com/office/powerpoint/2010/main" val="22489398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8975B8-A81A-F9A2-1B6A-58EF460E1BB8}"/>
              </a:ext>
            </a:extLst>
          </p:cNvPr>
          <p:cNvSpPr txBox="1"/>
          <p:nvPr/>
        </p:nvSpPr>
        <p:spPr>
          <a:xfrm>
            <a:off x="548640" y="497840"/>
            <a:ext cx="6492240" cy="477054"/>
          </a:xfrm>
          <a:prstGeom prst="rect">
            <a:avLst/>
          </a:prstGeom>
          <a:noFill/>
        </p:spPr>
        <p:txBody>
          <a:bodyPr wrap="square" rtlCol="0">
            <a:spAutoFit/>
          </a:bodyPr>
          <a:lstStyle/>
          <a:p>
            <a:r>
              <a:rPr lang="en-IN" sz="2500" dirty="0">
                <a:latin typeface="Times New Roman" panose="02020603050405020304" pitchFamily="18" charset="0"/>
                <a:cs typeface="Times New Roman" panose="02020603050405020304" pitchFamily="18" charset="0"/>
              </a:rPr>
              <a:t>Conclusion:</a:t>
            </a:r>
            <a:endParaRPr lang="en-US" sz="25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C537D67-F2E8-085C-054F-E9636A27AAE3}"/>
              </a:ext>
            </a:extLst>
          </p:cNvPr>
          <p:cNvSpPr txBox="1"/>
          <p:nvPr/>
        </p:nvSpPr>
        <p:spPr>
          <a:xfrm>
            <a:off x="690880" y="1290320"/>
            <a:ext cx="8900160" cy="452431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D1D5DB"/>
                </a:solidFill>
                <a:effectLst/>
                <a:latin typeface="Times New Roman" panose="02020603050405020304" pitchFamily="18" charset="0"/>
                <a:cs typeface="Times New Roman" panose="02020603050405020304" pitchFamily="18" charset="0"/>
              </a:rPr>
              <a:t>The Product Inventory Tracker, driven by SQL, revolutionizes product and employee management.</a:t>
            </a:r>
          </a:p>
          <a:p>
            <a:pPr algn="l">
              <a:buFont typeface="Arial" panose="020B0604020202020204" pitchFamily="34" charset="0"/>
              <a:buChar char="•"/>
            </a:pPr>
            <a:r>
              <a:rPr lang="en-US" sz="2400" b="0" i="0" dirty="0">
                <a:solidFill>
                  <a:srgbClr val="D1D5DB"/>
                </a:solidFill>
                <a:effectLst/>
                <a:latin typeface="Times New Roman" panose="02020603050405020304" pitchFamily="18" charset="0"/>
                <a:cs typeface="Times New Roman" panose="02020603050405020304" pitchFamily="18" charset="0"/>
              </a:rPr>
              <a:t>Our database structure ensures seamless data organization and retrieval.</a:t>
            </a:r>
          </a:p>
          <a:p>
            <a:pPr algn="l">
              <a:buFont typeface="Arial" panose="020B0604020202020204" pitchFamily="34" charset="0"/>
              <a:buChar char="•"/>
            </a:pPr>
            <a:r>
              <a:rPr lang="en-US" sz="2400" b="0" i="0" dirty="0">
                <a:solidFill>
                  <a:srgbClr val="D1D5DB"/>
                </a:solidFill>
                <a:effectLst/>
                <a:latin typeface="Times New Roman" panose="02020603050405020304" pitchFamily="18" charset="0"/>
                <a:cs typeface="Times New Roman" panose="02020603050405020304" pitchFamily="18" charset="0"/>
              </a:rPr>
              <a:t>SQL queries empower real-time insights, reporting, and informed decision-making.</a:t>
            </a:r>
          </a:p>
          <a:p>
            <a:pPr algn="l">
              <a:buFont typeface="Arial" panose="020B0604020202020204" pitchFamily="34" charset="0"/>
              <a:buChar char="•"/>
            </a:pPr>
            <a:r>
              <a:rPr lang="en-US" sz="2400" b="0" i="0" dirty="0">
                <a:solidFill>
                  <a:srgbClr val="D1D5DB"/>
                </a:solidFill>
                <a:effectLst/>
                <a:latin typeface="Times New Roman" panose="02020603050405020304" pitchFamily="18" charset="0"/>
                <a:cs typeface="Times New Roman" panose="02020603050405020304" pitchFamily="18" charset="0"/>
              </a:rPr>
              <a:t>Benefits include heightened operational efficiency and a data-driven approach to inventory management.</a:t>
            </a:r>
          </a:p>
          <a:p>
            <a:pPr algn="l">
              <a:buFont typeface="Arial" panose="020B0604020202020204" pitchFamily="34" charset="0"/>
              <a:buChar char="•"/>
            </a:pPr>
            <a:r>
              <a:rPr lang="en-US" sz="2400" b="0" i="0" dirty="0">
                <a:solidFill>
                  <a:srgbClr val="D1D5DB"/>
                </a:solidFill>
                <a:effectLst/>
                <a:latin typeface="Times New Roman" panose="02020603050405020304" pitchFamily="18" charset="0"/>
                <a:cs typeface="Times New Roman" panose="02020603050405020304" pitchFamily="18" charset="0"/>
              </a:rPr>
              <a:t>As we advance, we anticipate continuous improvement and scalability.</a:t>
            </a:r>
          </a:p>
          <a:p>
            <a:pPr algn="l">
              <a:buFont typeface="Arial" panose="020B0604020202020204" pitchFamily="34" charset="0"/>
              <a:buChar char="•"/>
            </a:pPr>
            <a:r>
              <a:rPr lang="en-US" sz="2400" b="0" i="0" dirty="0">
                <a:solidFill>
                  <a:srgbClr val="D1D5DB"/>
                </a:solidFill>
                <a:effectLst/>
                <a:latin typeface="Times New Roman" panose="02020603050405020304" pitchFamily="18" charset="0"/>
                <a:cs typeface="Times New Roman" panose="02020603050405020304" pitchFamily="18" charset="0"/>
              </a:rPr>
              <a:t>Thank you for exploring the Product Inventory Tracker </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27554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D54CBC5-D545-38F1-781C-962639AD05EF}"/>
              </a:ext>
            </a:extLst>
          </p:cNvPr>
          <p:cNvPicPr>
            <a:picLocks noChangeAspect="1"/>
          </p:cNvPicPr>
          <p:nvPr/>
        </p:nvPicPr>
        <p:blipFill>
          <a:blip r:embed="rId2"/>
          <a:stretch>
            <a:fillRect/>
          </a:stretch>
        </p:blipFill>
        <p:spPr>
          <a:xfrm>
            <a:off x="0" y="0"/>
            <a:ext cx="12192000" cy="6858001"/>
          </a:xfrm>
          <a:prstGeom prst="rect">
            <a:avLst/>
          </a:prstGeom>
        </p:spPr>
      </p:pic>
    </p:spTree>
    <p:extLst>
      <p:ext uri="{BB962C8B-B14F-4D97-AF65-F5344CB8AC3E}">
        <p14:creationId xmlns:p14="http://schemas.microsoft.com/office/powerpoint/2010/main" val="166560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2C29F6-A7EC-DAC3-E553-94A28CDF22FF}"/>
              </a:ext>
            </a:extLst>
          </p:cNvPr>
          <p:cNvSpPr txBox="1"/>
          <p:nvPr/>
        </p:nvSpPr>
        <p:spPr>
          <a:xfrm>
            <a:off x="467360" y="772160"/>
            <a:ext cx="4003040"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What is Query:</a:t>
            </a:r>
            <a:endParaRPr lang="en-US"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E855C52-9686-4BB5-4C03-2C50AC75DA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1360" y="924560"/>
            <a:ext cx="3836836" cy="3149600"/>
          </a:xfrm>
          <a:prstGeom prst="rect">
            <a:avLst/>
          </a:prstGeom>
        </p:spPr>
      </p:pic>
      <p:sp>
        <p:nvSpPr>
          <p:cNvPr id="5" name="TextBox 4">
            <a:extLst>
              <a:ext uri="{FF2B5EF4-FFF2-40B4-BE49-F238E27FC236}">
                <a16:creationId xmlns:a16="http://schemas.microsoft.com/office/drawing/2014/main" id="{5C016B94-9034-63B4-8EC9-9A5050BB0564}"/>
              </a:ext>
            </a:extLst>
          </p:cNvPr>
          <p:cNvSpPr txBox="1"/>
          <p:nvPr/>
        </p:nvSpPr>
        <p:spPr>
          <a:xfrm>
            <a:off x="467360" y="4409440"/>
            <a:ext cx="10495280" cy="1569660"/>
          </a:xfrm>
          <a:prstGeom prst="rect">
            <a:avLst/>
          </a:prstGeom>
          <a:noFill/>
        </p:spPr>
        <p:txBody>
          <a:bodyPr wrap="square" rtlCol="0">
            <a:spAutoFit/>
          </a:bodyPr>
          <a:lstStyle/>
          <a:p>
            <a:r>
              <a:rPr lang="en-US" sz="2400" b="0" i="0" dirty="0">
                <a:solidFill>
                  <a:srgbClr val="D1D5DB"/>
                </a:solidFill>
                <a:effectLst/>
                <a:latin typeface="Times New Roman" panose="02020603050405020304" pitchFamily="18" charset="0"/>
                <a:cs typeface="Times New Roman" panose="02020603050405020304" pitchFamily="18" charset="0"/>
              </a:rPr>
              <a:t>A query in databases, particularly in SQL, is a concise command for interacting with data. It's a specific request to retrieve, modify, or manage information stored in a database. Queries are crucial for tasks like data analysis, reporting, and maintaining database integrity.</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4503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75FD6D-31EA-3A57-695D-DD699EF85DA0}"/>
              </a:ext>
            </a:extLst>
          </p:cNvPr>
          <p:cNvSpPr txBox="1"/>
          <p:nvPr/>
        </p:nvSpPr>
        <p:spPr>
          <a:xfrm>
            <a:off x="467360" y="518160"/>
            <a:ext cx="10586720" cy="461665"/>
          </a:xfrm>
          <a:prstGeom prst="rect">
            <a:avLst/>
          </a:prstGeom>
          <a:noFill/>
        </p:spPr>
        <p:txBody>
          <a:bodyPr wrap="square" rtlCol="0">
            <a:spAutoFit/>
          </a:bodyPr>
          <a:lstStyle/>
          <a:p>
            <a:r>
              <a:rPr lang="en-US" sz="2400" b="0" i="0" dirty="0">
                <a:solidFill>
                  <a:srgbClr val="D1D5DB"/>
                </a:solidFill>
                <a:effectLst/>
                <a:latin typeface="Times New Roman" panose="02020603050405020304" pitchFamily="18" charset="0"/>
                <a:cs typeface="Times New Roman" panose="02020603050405020304" pitchFamily="18" charset="0"/>
              </a:rPr>
              <a:t>Why is SQL crucial for websites?</a:t>
            </a:r>
            <a:endParaRPr 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7CE5C20-73E7-22A0-62B4-8AB28D600D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8795" y="1275160"/>
            <a:ext cx="4591685" cy="2615424"/>
          </a:xfrm>
          <a:prstGeom prst="rect">
            <a:avLst/>
          </a:prstGeom>
        </p:spPr>
      </p:pic>
      <p:sp>
        <p:nvSpPr>
          <p:cNvPr id="5" name="TextBox 4">
            <a:extLst>
              <a:ext uri="{FF2B5EF4-FFF2-40B4-BE49-F238E27FC236}">
                <a16:creationId xmlns:a16="http://schemas.microsoft.com/office/drawing/2014/main" id="{5B0E4CCB-3BE0-3ED5-2ACB-89D4CFC84FEB}"/>
              </a:ext>
            </a:extLst>
          </p:cNvPr>
          <p:cNvSpPr txBox="1"/>
          <p:nvPr/>
        </p:nvSpPr>
        <p:spPr>
          <a:xfrm>
            <a:off x="467360" y="4185920"/>
            <a:ext cx="9519920" cy="2246769"/>
          </a:xfrm>
          <a:prstGeom prst="rect">
            <a:avLst/>
          </a:prstGeom>
          <a:noFill/>
        </p:spPr>
        <p:txBody>
          <a:bodyPr wrap="square" rtlCol="0">
            <a:spAutoFit/>
          </a:bodyPr>
          <a:lstStyle/>
          <a:p>
            <a:r>
              <a:rPr lang="en-US" sz="2000" b="0" i="0" dirty="0">
                <a:solidFill>
                  <a:srgbClr val="D1D5DB"/>
                </a:solidFill>
                <a:effectLst/>
                <a:latin typeface="Times New Roman" panose="02020603050405020304" pitchFamily="18" charset="0"/>
                <a:cs typeface="Times New Roman" panose="02020603050405020304" pitchFamily="18" charset="0"/>
              </a:rPr>
              <a:t>SQL is crucial for websites because it enables efficient data management. SQL databases, like MySQL or PostgreSQL, store and retrieve data, allowing websites to dynamically generate content, manage user authentication, process e-commerce transactions, and ensure data integrity. SQL supports scalable solutions, essential for growing websites, and facilitates powerful search functionality, analytics, and reporting. It serves as a robust foundation for various web applications, contributing to their functionality, security, and effective handling of user interactions and data.</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3070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1735A-5F32-7DA2-3122-02724A686987}"/>
              </a:ext>
            </a:extLst>
          </p:cNvPr>
          <p:cNvSpPr>
            <a:spLocks noGrp="1"/>
          </p:cNvSpPr>
          <p:nvPr>
            <p:ph type="title"/>
          </p:nvPr>
        </p:nvSpPr>
        <p:spPr>
          <a:xfrm>
            <a:off x="838200" y="-183515"/>
            <a:ext cx="10515600" cy="1325563"/>
          </a:xfrm>
        </p:spPr>
        <p:txBody>
          <a:bodyPr>
            <a:normAutofit/>
          </a:bodyPr>
          <a:lstStyle/>
          <a:p>
            <a:pPr algn="ctr"/>
            <a:r>
              <a:rPr lang="en-US" sz="4800" b="0" i="0" dirty="0">
                <a:solidFill>
                  <a:srgbClr val="D1D5DB"/>
                </a:solidFill>
                <a:effectLst/>
                <a:latin typeface="Times New Roman" panose="02020603050405020304" pitchFamily="18" charset="0"/>
                <a:cs typeface="Times New Roman" panose="02020603050405020304" pitchFamily="18" charset="0"/>
              </a:rPr>
              <a:t>Product Inventory Tracker</a:t>
            </a:r>
            <a:endParaRPr lang="en-US" sz="4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F84F3CA-7FED-9EC6-BF13-6453FAFB8A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2612" y="662622"/>
            <a:ext cx="8486775" cy="6095958"/>
          </a:xfrm>
          <a:prstGeom prst="rect">
            <a:avLst/>
          </a:prstGeom>
        </p:spPr>
      </p:pic>
    </p:spTree>
    <p:extLst>
      <p:ext uri="{BB962C8B-B14F-4D97-AF65-F5344CB8AC3E}">
        <p14:creationId xmlns:p14="http://schemas.microsoft.com/office/powerpoint/2010/main" val="2285410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38E76F-9027-D10E-C173-04255111688C}"/>
              </a:ext>
            </a:extLst>
          </p:cNvPr>
          <p:cNvSpPr txBox="1"/>
          <p:nvPr/>
        </p:nvSpPr>
        <p:spPr>
          <a:xfrm>
            <a:off x="406400" y="477520"/>
            <a:ext cx="5394960"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Introduction to </a:t>
            </a:r>
            <a:r>
              <a:rPr lang="en-US" sz="2400" b="0" i="0" dirty="0">
                <a:solidFill>
                  <a:srgbClr val="D1D5DB"/>
                </a:solidFill>
                <a:effectLst/>
                <a:latin typeface="Times New Roman" panose="02020603050405020304" pitchFamily="18" charset="0"/>
                <a:cs typeface="Times New Roman" panose="02020603050405020304" pitchFamily="18" charset="0"/>
              </a:rPr>
              <a:t>Product Inventory Tracker:</a:t>
            </a:r>
            <a:endParaRPr lang="en-US"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99CFB4A-4AA0-579F-44A0-D35E0FA5E3FE}"/>
              </a:ext>
            </a:extLst>
          </p:cNvPr>
          <p:cNvSpPr txBox="1"/>
          <p:nvPr/>
        </p:nvSpPr>
        <p:spPr>
          <a:xfrm>
            <a:off x="1137920" y="1524000"/>
            <a:ext cx="9916160" cy="4154984"/>
          </a:xfrm>
          <a:prstGeom prst="rect">
            <a:avLst/>
          </a:prstGeom>
          <a:noFill/>
        </p:spPr>
        <p:txBody>
          <a:bodyPr wrap="square" rtlCol="0">
            <a:spAutoFit/>
          </a:bodyPr>
          <a:lstStyle/>
          <a:p>
            <a:pPr marL="342900" indent="-342900">
              <a:buFont typeface="Wingdings" panose="05000000000000000000" pitchFamily="2" charset="2"/>
              <a:buChar char="§"/>
            </a:pPr>
            <a:r>
              <a:rPr lang="en-US" sz="2200" b="0" i="0" dirty="0">
                <a:solidFill>
                  <a:srgbClr val="D1D5DB"/>
                </a:solidFill>
                <a:effectLst/>
                <a:latin typeface="Times New Roman" panose="02020603050405020304" pitchFamily="18" charset="0"/>
                <a:cs typeface="Times New Roman" panose="02020603050405020304" pitchFamily="18" charset="0"/>
              </a:rPr>
              <a:t>Welcome to the Product Inventory Tracker, a comprehensive database designed to streamline and manage product-related data efficiently. This system facilitates the organization and monitoring of products, their associated details, and the employees responsible for handling them. By leveraging the power of SQL, the Product Inventory Tracker ensures seamless tracking, reporting, and analysis of inventory-related activities, contributing to enhanced operational efficiency.</a:t>
            </a:r>
          </a:p>
          <a:p>
            <a:endParaRPr lang="en-US" sz="2200" b="0" i="0" dirty="0">
              <a:solidFill>
                <a:srgbClr val="D1D5DB"/>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200" dirty="0">
                <a:solidFill>
                  <a:srgbClr val="D1D5DB"/>
                </a:solidFill>
                <a:latin typeface="Times New Roman" panose="02020603050405020304" pitchFamily="18" charset="0"/>
                <a:cs typeface="Times New Roman" panose="02020603050405020304" pitchFamily="18" charset="0"/>
              </a:rPr>
              <a:t>The Product Inventory Tracker is a sophisticated SQL-based solution designed to efficiently manage and monitor product-related information. This system empowers organizations to track products, their deliveries, and associated employee details seamlessly. Explore insightful queries for real-time reporting and analysis, ensuring optimal control over your product inventory.</a:t>
            </a:r>
          </a:p>
        </p:txBody>
      </p:sp>
    </p:spTree>
    <p:extLst>
      <p:ext uri="{BB962C8B-B14F-4D97-AF65-F5344CB8AC3E}">
        <p14:creationId xmlns:p14="http://schemas.microsoft.com/office/powerpoint/2010/main" val="3108201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1E32B-7926-C599-C0BE-9C9A2C99F70E}"/>
              </a:ext>
            </a:extLst>
          </p:cNvPr>
          <p:cNvSpPr>
            <a:spLocks noGrp="1"/>
          </p:cNvSpPr>
          <p:nvPr>
            <p:ph type="title"/>
          </p:nvPr>
        </p:nvSpPr>
        <p:spPr/>
        <p:txBody>
          <a:bodyPr>
            <a:normAutofit/>
          </a:bodyPr>
          <a:lstStyle/>
          <a:p>
            <a:pPr algn="ctr"/>
            <a:r>
              <a:rPr lang="en-IN" sz="3600" b="1" dirty="0">
                <a:latin typeface="Times New Roman" panose="02020603050405020304" pitchFamily="18" charset="0"/>
                <a:cs typeface="Times New Roman" panose="02020603050405020304" pitchFamily="18" charset="0"/>
              </a:rPr>
              <a:t>Entity Relationship Diagram</a:t>
            </a:r>
            <a:endParaRPr lang="en-US"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4691A5D-E829-3EF1-2D0F-37FEA93B9174}"/>
              </a:ext>
            </a:extLst>
          </p:cNvPr>
          <p:cNvSpPr>
            <a:spLocks noGrp="1"/>
          </p:cNvSpPr>
          <p:nvPr>
            <p:ph sz="half" idx="1"/>
          </p:nvPr>
        </p:nvSpPr>
        <p:spPr/>
        <p:txBody>
          <a:bodyPr>
            <a:normAutofit/>
          </a:bodyPr>
          <a:lstStyle/>
          <a:p>
            <a:pPr marL="0" indent="0" algn="ctr">
              <a:buNone/>
            </a:pPr>
            <a:r>
              <a:rPr lang="en-IN" b="1" u="sng" dirty="0"/>
              <a:t>Employers Table</a:t>
            </a:r>
            <a:endParaRPr lang="en-US" b="1" u="sng" dirty="0"/>
          </a:p>
          <a:p>
            <a:r>
              <a:rPr lang="en-IN" sz="1800" b="1" dirty="0"/>
              <a:t>(</a:t>
            </a:r>
            <a:r>
              <a:rPr lang="en-IN" sz="1800" b="1" dirty="0" err="1"/>
              <a:t>s_no</a:t>
            </a:r>
            <a:r>
              <a:rPr lang="en-IN" sz="1800" b="1" dirty="0"/>
              <a:t> INT </a:t>
            </a:r>
            <a:r>
              <a:rPr lang="en-IN" sz="1800" b="1" dirty="0" err="1"/>
              <a:t>auto_increment</a:t>
            </a:r>
            <a:r>
              <a:rPr lang="en-IN" sz="1800" b="1" dirty="0"/>
              <a:t> primary key</a:t>
            </a:r>
          </a:p>
          <a:p>
            <a:r>
              <a:rPr lang="en-IN" sz="1800" b="1" dirty="0" err="1"/>
              <a:t>ename</a:t>
            </a:r>
            <a:r>
              <a:rPr lang="en-IN" sz="1800" b="1" dirty="0"/>
              <a:t> varchar(40)</a:t>
            </a:r>
          </a:p>
          <a:p>
            <a:r>
              <a:rPr lang="en-IN" sz="1800" b="1" dirty="0"/>
              <a:t> designation varchar(40)</a:t>
            </a:r>
          </a:p>
          <a:p>
            <a:r>
              <a:rPr lang="en-IN" sz="1800" b="1" dirty="0"/>
              <a:t> location varchar(40)</a:t>
            </a:r>
          </a:p>
          <a:p>
            <a:r>
              <a:rPr lang="en-IN" sz="1800" b="1" dirty="0"/>
              <a:t>Gender </a:t>
            </a:r>
            <a:r>
              <a:rPr lang="en-IN" sz="1800" b="1" dirty="0" err="1"/>
              <a:t>enum</a:t>
            </a:r>
            <a:r>
              <a:rPr lang="en-IN" sz="1800" b="1" dirty="0"/>
              <a:t>('</a:t>
            </a:r>
            <a:r>
              <a:rPr lang="en-IN" sz="1800" b="1" dirty="0" err="1"/>
              <a:t>Male','Female</a:t>
            </a:r>
            <a:r>
              <a:rPr lang="en-IN" sz="1800" b="1" dirty="0"/>
              <a:t>’)</a:t>
            </a:r>
          </a:p>
          <a:p>
            <a:r>
              <a:rPr lang="en-IN" sz="1800" b="1" dirty="0" err="1"/>
              <a:t>Emp_id</a:t>
            </a:r>
            <a:r>
              <a:rPr lang="en-IN" sz="1800" b="1" dirty="0"/>
              <a:t> int unique</a:t>
            </a:r>
          </a:p>
          <a:p>
            <a:r>
              <a:rPr lang="en-IN" sz="1800" b="1" dirty="0" err="1"/>
              <a:t>phn_num</a:t>
            </a:r>
            <a:r>
              <a:rPr lang="en-IN" sz="1800" b="1" dirty="0"/>
              <a:t> int unique</a:t>
            </a:r>
          </a:p>
          <a:p>
            <a:r>
              <a:rPr lang="en-IN" sz="1800" b="1" dirty="0"/>
              <a:t>salary int</a:t>
            </a:r>
          </a:p>
          <a:p>
            <a:r>
              <a:rPr lang="en-IN" sz="1800" b="1" dirty="0"/>
              <a:t>department varchar(50)</a:t>
            </a:r>
          </a:p>
          <a:p>
            <a:r>
              <a:rPr lang="en-IN" sz="1800" b="1" dirty="0" err="1"/>
              <a:t>Join_Date</a:t>
            </a:r>
            <a:r>
              <a:rPr lang="en-IN" sz="1800" b="1" dirty="0"/>
              <a:t> date)</a:t>
            </a:r>
          </a:p>
        </p:txBody>
      </p:sp>
      <p:sp>
        <p:nvSpPr>
          <p:cNvPr id="4" name="Content Placeholder 3">
            <a:extLst>
              <a:ext uri="{FF2B5EF4-FFF2-40B4-BE49-F238E27FC236}">
                <a16:creationId xmlns:a16="http://schemas.microsoft.com/office/drawing/2014/main" id="{9DBF8BDE-B7C6-7D37-B151-A3D62CD36366}"/>
              </a:ext>
            </a:extLst>
          </p:cNvPr>
          <p:cNvSpPr>
            <a:spLocks noGrp="1"/>
          </p:cNvSpPr>
          <p:nvPr>
            <p:ph sz="half" idx="2"/>
          </p:nvPr>
        </p:nvSpPr>
        <p:spPr/>
        <p:txBody>
          <a:bodyPr>
            <a:normAutofit/>
          </a:bodyPr>
          <a:lstStyle/>
          <a:p>
            <a:pPr marL="0" indent="0" algn="ctr">
              <a:buNone/>
            </a:pPr>
            <a:r>
              <a:rPr lang="en-IN" b="1" u="sng" dirty="0"/>
              <a:t>Products Table</a:t>
            </a:r>
          </a:p>
          <a:p>
            <a:r>
              <a:rPr lang="en-US" sz="1800" b="1" dirty="0" err="1"/>
              <a:t>prd_id</a:t>
            </a:r>
            <a:r>
              <a:rPr lang="en-US" sz="1800" b="1" dirty="0"/>
              <a:t> INT</a:t>
            </a:r>
          </a:p>
          <a:p>
            <a:r>
              <a:rPr lang="en-US" sz="1800" b="1" dirty="0" err="1"/>
              <a:t>prd_name</a:t>
            </a:r>
            <a:r>
              <a:rPr lang="en-US" sz="1800" b="1" dirty="0"/>
              <a:t> VARCHAR(40)</a:t>
            </a:r>
          </a:p>
          <a:p>
            <a:r>
              <a:rPr lang="en-US" sz="1800" b="1" dirty="0" err="1"/>
              <a:t>emp_id</a:t>
            </a:r>
            <a:r>
              <a:rPr lang="en-US" sz="1800" b="1" dirty="0"/>
              <a:t> INT</a:t>
            </a:r>
          </a:p>
          <a:p>
            <a:r>
              <a:rPr lang="en-US" sz="1800" b="1" dirty="0"/>
              <a:t>FOREIGN KEY (</a:t>
            </a:r>
            <a:r>
              <a:rPr lang="en-US" sz="1800" b="1" dirty="0" err="1"/>
              <a:t>emp_id</a:t>
            </a:r>
            <a:r>
              <a:rPr lang="en-US" sz="1800" b="1" dirty="0"/>
              <a:t>) REFERENCES Employers(</a:t>
            </a:r>
            <a:r>
              <a:rPr lang="en-US" sz="1800" b="1" dirty="0" err="1"/>
              <a:t>Emp_id</a:t>
            </a:r>
            <a:r>
              <a:rPr lang="en-US" sz="1800" b="1" dirty="0"/>
              <a:t>)</a:t>
            </a:r>
          </a:p>
          <a:p>
            <a:r>
              <a:rPr lang="en-US" sz="1800" b="1" dirty="0" err="1"/>
              <a:t>Delivery_loc</a:t>
            </a:r>
            <a:r>
              <a:rPr lang="en-US" sz="1800" b="1" dirty="0"/>
              <a:t> VARCHAR(40)</a:t>
            </a:r>
          </a:p>
          <a:p>
            <a:r>
              <a:rPr lang="en-US" sz="1800" b="1" dirty="0" err="1"/>
              <a:t>delivery_date</a:t>
            </a:r>
            <a:r>
              <a:rPr lang="en-US" sz="1800" b="1" dirty="0"/>
              <a:t> DATE</a:t>
            </a:r>
          </a:p>
        </p:txBody>
      </p:sp>
    </p:spTree>
    <p:extLst>
      <p:ext uri="{BB962C8B-B14F-4D97-AF65-F5344CB8AC3E}">
        <p14:creationId xmlns:p14="http://schemas.microsoft.com/office/powerpoint/2010/main" val="1180427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E3D837A-78FC-0C07-9E5B-9E99AC8382FC}"/>
              </a:ext>
            </a:extLst>
          </p:cNvPr>
          <p:cNvSpPr txBox="1"/>
          <p:nvPr/>
        </p:nvSpPr>
        <p:spPr>
          <a:xfrm>
            <a:off x="1076960" y="568960"/>
            <a:ext cx="8818880" cy="584775"/>
          </a:xfrm>
          <a:prstGeom prst="rect">
            <a:avLst/>
          </a:prstGeom>
          <a:noFill/>
        </p:spPr>
        <p:txBody>
          <a:bodyPr wrap="square" rtlCol="0">
            <a:spAutoFit/>
          </a:bodyPr>
          <a:lstStyle/>
          <a:p>
            <a:pPr algn="ctr"/>
            <a:r>
              <a:rPr lang="en-IN" sz="3200" dirty="0">
                <a:latin typeface="Times New Roman" panose="02020603050405020304" pitchFamily="18" charset="0"/>
                <a:cs typeface="Times New Roman" panose="02020603050405020304" pitchFamily="18" charset="0"/>
              </a:rPr>
              <a:t>Employers Table:</a:t>
            </a:r>
            <a:endParaRPr lang="en-US" sz="32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3883E3C-ED45-6F74-03C2-635E2A1C81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4459" y="1325923"/>
            <a:ext cx="9265525" cy="4430332"/>
          </a:xfrm>
          <a:prstGeom prst="rect">
            <a:avLst/>
          </a:prstGeom>
        </p:spPr>
      </p:pic>
    </p:spTree>
    <p:extLst>
      <p:ext uri="{BB962C8B-B14F-4D97-AF65-F5344CB8AC3E}">
        <p14:creationId xmlns:p14="http://schemas.microsoft.com/office/powerpoint/2010/main" val="989135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BCDDA77-9600-FCD2-1A59-88C728738E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8287" y="1683908"/>
            <a:ext cx="8761481" cy="3345292"/>
          </a:xfrm>
          <a:prstGeom prst="rect">
            <a:avLst/>
          </a:prstGeom>
        </p:spPr>
      </p:pic>
      <p:sp>
        <p:nvSpPr>
          <p:cNvPr id="4" name="TextBox 3">
            <a:extLst>
              <a:ext uri="{FF2B5EF4-FFF2-40B4-BE49-F238E27FC236}">
                <a16:creationId xmlns:a16="http://schemas.microsoft.com/office/drawing/2014/main" id="{93DEA332-9EB6-AFD6-E089-2B2F57BE9750}"/>
              </a:ext>
            </a:extLst>
          </p:cNvPr>
          <p:cNvSpPr txBox="1"/>
          <p:nvPr/>
        </p:nvSpPr>
        <p:spPr>
          <a:xfrm>
            <a:off x="1209040" y="579120"/>
            <a:ext cx="8514080" cy="584775"/>
          </a:xfrm>
          <a:prstGeom prst="rect">
            <a:avLst/>
          </a:prstGeom>
          <a:noFill/>
        </p:spPr>
        <p:txBody>
          <a:bodyPr wrap="square" rtlCol="0">
            <a:spAutoFit/>
          </a:bodyPr>
          <a:lstStyle/>
          <a:p>
            <a:pPr algn="ctr"/>
            <a:r>
              <a:rPr lang="en-IN" sz="3200" dirty="0">
                <a:latin typeface="Times New Roman" panose="02020603050405020304" pitchFamily="18" charset="0"/>
                <a:cs typeface="Times New Roman" panose="02020603050405020304" pitchFamily="18" charset="0"/>
              </a:rPr>
              <a:t>Products Table:</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0171867"/>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140</TotalTime>
  <Words>1030</Words>
  <Application>Microsoft Office PowerPoint</Application>
  <PresentationFormat>Widescreen</PresentationFormat>
  <Paragraphs>89</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Corbel</vt:lpstr>
      <vt:lpstr>Söhne</vt:lpstr>
      <vt:lpstr>Times New Roman</vt:lpstr>
      <vt:lpstr>Wingdings</vt:lpstr>
      <vt:lpstr>Depth</vt:lpstr>
      <vt:lpstr>PowerPoint Presentation</vt:lpstr>
      <vt:lpstr>SQL</vt:lpstr>
      <vt:lpstr>PowerPoint Presentation</vt:lpstr>
      <vt:lpstr>PowerPoint Presentation</vt:lpstr>
      <vt:lpstr>Product Inventory Tracker</vt:lpstr>
      <vt:lpstr>PowerPoint Presentation</vt:lpstr>
      <vt:lpstr>Entity Relationship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Mohamed Tariq S</dc:creator>
  <cp:lastModifiedBy>Mohamed Tariq S</cp:lastModifiedBy>
  <cp:revision>1</cp:revision>
  <dcterms:created xsi:type="dcterms:W3CDTF">2024-01-19T08:48:00Z</dcterms:created>
  <dcterms:modified xsi:type="dcterms:W3CDTF">2024-01-19T11:37:41Z</dcterms:modified>
</cp:coreProperties>
</file>