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riq\Desktop\ppt-automate\tests\sheet_test\test_sheet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riq\Desktop\ppt-automate\tests\sheet_test\test_sheet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Feuil1!$C$1</c:f>
              <c:strCache>
                <c:ptCount val="1"/>
                <c:pt idx="0">
                  <c:v>VALUE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Feuil1!$B$2:$B$11</c:f>
              <c:strCache>
                <c:ptCount val="10"/>
                <c:pt idx="0">
                  <c:v>janvier</c:v>
                </c:pt>
                <c:pt idx="1">
                  <c:v>février</c:v>
                </c:pt>
                <c:pt idx="2">
                  <c:v>mars</c:v>
                </c:pt>
                <c:pt idx="3">
                  <c:v>avril</c:v>
                </c:pt>
                <c:pt idx="4">
                  <c:v>mai</c:v>
                </c:pt>
                <c:pt idx="5">
                  <c:v>juin</c:v>
                </c:pt>
                <c:pt idx="6">
                  <c:v>juillet</c:v>
                </c:pt>
                <c:pt idx="7">
                  <c:v>août</c:v>
                </c:pt>
                <c:pt idx="8">
                  <c:v>septembre</c:v>
                </c:pt>
                <c:pt idx="9">
                  <c:v>octobre</c:v>
                </c:pt>
              </c:strCache>
            </c:strRef>
          </c:cat>
          <c:val>
            <c:numRef>
              <c:f>Feuil1!$C$2:$C$11</c:f>
              <c:numCache>
                <c:formatCode>General</c:formatCode>
                <c:ptCount val="10"/>
                <c:pt idx="0">
                  <c:v>5</c:v>
                </c:pt>
                <c:pt idx="1">
                  <c:v>18</c:v>
                </c:pt>
                <c:pt idx="2">
                  <c:v>451</c:v>
                </c:pt>
                <c:pt idx="3">
                  <c:v>100</c:v>
                </c:pt>
                <c:pt idx="4">
                  <c:v>50</c:v>
                </c:pt>
                <c:pt idx="5">
                  <c:v>123</c:v>
                </c:pt>
                <c:pt idx="6">
                  <c:v>11</c:v>
                </c:pt>
                <c:pt idx="7">
                  <c:v>16</c:v>
                </c:pt>
                <c:pt idx="8">
                  <c:v>500</c:v>
                </c:pt>
                <c:pt idx="9">
                  <c:v>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5F-43C7-81D8-7836D8B3F52B}"/>
            </c:ext>
          </c:extLst>
        </c:ser>
        <c:ser>
          <c:idx val="1"/>
          <c:order val="1"/>
          <c:tx>
            <c:strRef>
              <c:f>Feuil1!$E$1</c:f>
              <c:strCache>
                <c:ptCount val="1"/>
                <c:pt idx="0">
                  <c:v>VALUE2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Feuil1!$E$2:$E$11</c:f>
              <c:numCache>
                <c:formatCode>General</c:formatCode>
                <c:ptCount val="10"/>
                <c:pt idx="0">
                  <c:v>15</c:v>
                </c:pt>
                <c:pt idx="1">
                  <c:v>1</c:v>
                </c:pt>
                <c:pt idx="2">
                  <c:v>3</c:v>
                </c:pt>
                <c:pt idx="3">
                  <c:v>45</c:v>
                </c:pt>
                <c:pt idx="4">
                  <c:v>14</c:v>
                </c:pt>
                <c:pt idx="5">
                  <c:v>56</c:v>
                </c:pt>
                <c:pt idx="6">
                  <c:v>156</c:v>
                </c:pt>
                <c:pt idx="7">
                  <c:v>165</c:v>
                </c:pt>
                <c:pt idx="8">
                  <c:v>14</c:v>
                </c:pt>
                <c:pt idx="9">
                  <c:v>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5F-43C7-81D8-7836D8B3F52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00382783"/>
        <c:axId val="1900383263"/>
      </c:lineChart>
      <c:catAx>
        <c:axId val="19003827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22000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00383263"/>
        <c:crosses val="autoZero"/>
        <c:auto val="1"/>
        <c:lblAlgn val="ctr"/>
        <c:lblOffset val="100"/>
        <c:noMultiLvlLbl val="0"/>
      </c:catAx>
      <c:valAx>
        <c:axId val="19003832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0038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Feuil1!$C$1</c:f>
              <c:strCache>
                <c:ptCount val="1"/>
                <c:pt idx="0">
                  <c:v>VALUE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Feuil1!$B$2:$B$11</c:f>
              <c:strCache>
                <c:ptCount val="10"/>
                <c:pt idx="0">
                  <c:v>janvier</c:v>
                </c:pt>
                <c:pt idx="1">
                  <c:v>février</c:v>
                </c:pt>
                <c:pt idx="2">
                  <c:v>mars</c:v>
                </c:pt>
                <c:pt idx="3">
                  <c:v>avril</c:v>
                </c:pt>
                <c:pt idx="4">
                  <c:v>mai</c:v>
                </c:pt>
                <c:pt idx="5">
                  <c:v>juin</c:v>
                </c:pt>
                <c:pt idx="6">
                  <c:v>juillet</c:v>
                </c:pt>
                <c:pt idx="7">
                  <c:v>août</c:v>
                </c:pt>
                <c:pt idx="8">
                  <c:v>septembre</c:v>
                </c:pt>
                <c:pt idx="9">
                  <c:v>octobre</c:v>
                </c:pt>
              </c:strCache>
            </c:strRef>
          </c:cat>
          <c:val>
            <c:numRef>
              <c:f>Feuil1!$C$2:$C$11</c:f>
              <c:numCache>
                <c:formatCode>General</c:formatCode>
                <c:ptCount val="10"/>
                <c:pt idx="0">
                  <c:v>5</c:v>
                </c:pt>
                <c:pt idx="1">
                  <c:v>18</c:v>
                </c:pt>
                <c:pt idx="2">
                  <c:v>451</c:v>
                </c:pt>
                <c:pt idx="3">
                  <c:v>100</c:v>
                </c:pt>
                <c:pt idx="4">
                  <c:v>50</c:v>
                </c:pt>
                <c:pt idx="5">
                  <c:v>123</c:v>
                </c:pt>
                <c:pt idx="6">
                  <c:v>11</c:v>
                </c:pt>
                <c:pt idx="7">
                  <c:v>16</c:v>
                </c:pt>
                <c:pt idx="8">
                  <c:v>500</c:v>
                </c:pt>
                <c:pt idx="9">
                  <c:v>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5F-43C7-81D8-7836D8B3F52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00382783"/>
        <c:axId val="1900383263"/>
      </c:lineChart>
      <c:catAx>
        <c:axId val="19003827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22000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00383263"/>
        <c:crosses val="autoZero"/>
        <c:auto val="1"/>
        <c:lblAlgn val="ctr"/>
        <c:lblOffset val="100"/>
        <c:noMultiLvlLbl val="0"/>
      </c:catAx>
      <c:valAx>
        <c:axId val="19003832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0038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1DE4D-D42D-F6A3-0BA7-B7E6CE05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7B3F04-722F-AC82-2BB3-6679B2C83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394F86-E854-FAC9-2AC4-CA2846A5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25/10/2025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DDF87D-F97A-B9AF-EA70-03510AA0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F5A91-BF29-9B9F-0A53-E3489ACB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86636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651A2-31DD-2F26-8251-B53DF0DF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A6EB40-3491-A4B6-33F4-760473FDC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67D269-BC14-DAAC-47ED-47A92CD2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25/10/2025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D43354-1867-0DE8-C744-6A53D8EE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5FDEB3-9233-BADD-0E87-3D897348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2746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83EF29-EE39-42C3-9368-60142F553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CCF2B9-55BF-13BA-D131-808DB4E18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C9D4CC-809D-5928-752D-353FAD3D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25/10/2025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83848F-4BEC-B52A-86BF-17013E2F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F0FD1-BA1D-FC22-35C3-78A5B4F3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98152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DB5B2-E7D1-2556-9D83-7770BCB2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D4E7C-F9ED-EE70-1A63-B6E2ABE3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D57FB-D215-8B1D-0731-CB3B6CA7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25/10/2025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F1A889-863F-77D7-8C0F-24AB3A1A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181A54-9265-7D67-4EC5-D95F3373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60560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3ECF4-C626-CD59-76B9-746DD302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776C0A-D2B0-DA20-0DE1-75812F9EA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80AB64-8E70-2C47-5F33-311F1A35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25/10/2025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0392CE-87B7-06FC-7C79-4FEAFEAE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66AB8C-7186-B6E4-142C-BF315EFC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4859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0E3F4-D9E8-430D-377C-7E1022E3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7A23D-A973-04C7-421A-BACA49076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DF64E6-4287-B884-C0B2-4B1AF938F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7B65B7-5BC2-E559-0C16-9E16740D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25/10/2025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FBDE9D-2818-F77C-4859-440B1D2A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232358-F964-2BD0-9E48-1548704C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4425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85BBC-C56E-4EDE-6780-C602958A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48C95F-9A58-4C48-ECF0-D0A33BC1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FDD2DC-19EB-B54F-1DE4-1B27E1D0B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D62355-3133-7273-A0FE-05A0BFA35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4A76DC-3EC9-553C-5A50-B9821EE48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D8846F-0766-71AA-8EBD-5949F858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25/10/2025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C76CE7-ABFA-FDC4-123C-859C4013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29F550-9034-04BA-E217-A9BB1ECC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5457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3DB86-D4CE-9A7F-ADB7-76DC66A5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654B9B-70EE-4B57-661B-06915C81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25/10/2025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F8AE99-7AB2-414D-6582-BC955AC8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783E74-D6B8-D45E-BC8E-17601697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83447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F3DCC6-CCEA-6D0C-5078-D159FA14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25/10/2025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7B05EF-7524-E251-0F07-2C124349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B3072D-C497-0C96-7000-A3FD3E03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38689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A06AB-A097-46C4-9FA2-38AEB775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1994EA-40CA-DF17-CA00-52473FC7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EECACD-1267-D364-D169-1BDAD6405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A92902-3FF6-5F4E-0B67-1B2C0D00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25/10/2025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383A21-C38A-DF64-DB0C-8FA2865B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D068AD-203A-772A-698B-4AB69479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91086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C3DA2-882D-AF3B-A7C3-A50DA12E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452D16-C26D-7F75-A88F-1B2A48D86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D25190-6BBE-A5DC-8F9E-37043FC1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1455D3-5BF4-1E17-8094-22276CCD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25/10/2025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965E24-8EEF-1051-4DA6-1F18407C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7E1D07-8E3F-B671-86D6-4595567E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7760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EEE318-5CCD-FA46-2A9B-64B34589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0438F7-EF54-F7A6-2D60-33C9CB0AB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643037-F1F9-7871-CAC2-5690F78F7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EE2A7-2233-4BA6-A449-2FEA2BD7EF77}" type="datetimeFigureOut">
              <a:rPr lang="fr-MA" smtClean="0"/>
              <a:t>25/10/2025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E7B440-6916-CB65-4F39-995FE4E15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66DAE-EE2D-6F33-F823-A9B720D12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053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1">
            <a:extLst>
              <a:ext uri="{FF2B5EF4-FFF2-40B4-BE49-F238E27FC236}">
                <a16:creationId xmlns:a16="http://schemas.microsoft.com/office/drawing/2014/main" id="{719770D6-B4E6-5E9B-172D-0DDF9BC61372}"/>
              </a:ext>
            </a:extLst>
          </p:cNvPr>
          <p:cNvSpPr/>
          <p:nvPr/>
        </p:nvSpPr>
        <p:spPr>
          <a:xfrm>
            <a:off x="7640320" y="106979"/>
            <a:ext cx="2753958" cy="8277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sz="4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ZoneTexte1">
            <a:extLst>
              <a:ext uri="{FF2B5EF4-FFF2-40B4-BE49-F238E27FC236}">
                <a16:creationId xmlns:a16="http://schemas.microsoft.com/office/drawing/2014/main" id="{6D2C9FB1-17F3-33F8-C45B-61B6019A6B93}"/>
              </a:ext>
            </a:extLst>
          </p:cNvPr>
          <p:cNvSpPr txBox="1"/>
          <p:nvPr/>
        </p:nvSpPr>
        <p:spPr>
          <a:xfrm>
            <a:off x="8446547" y="227702"/>
            <a:ext cx="1861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800" b="1" i="0" u="none" strike="noStrike">
                <a:solidFill>
                  <a:srgbClr val="00B050"/>
                </a:solidFill>
                <a:effectLst/>
                <a:latin typeface="Abadi Extra Light" panose="020B0204020104020204" pitchFamily="34" charset="0"/>
              </a:rPr>
              <a:t>1.414</a:t>
            </a:r>
            <a:r>
              <a:rPr lang="fr-MA" sz="2800">
                <a:effectLst/>
              </a:rPr>
              <a:t> </a:t>
            </a:r>
            <a:endParaRPr lang="fr-MA" sz="2800" b="1" dirty="0"/>
          </a:p>
        </p:txBody>
      </p:sp>
      <p:sp>
        <p:nvSpPr>
          <p:cNvPr id="21" name="ZoneTexte2">
            <a:extLst>
              <a:ext uri="{FF2B5EF4-FFF2-40B4-BE49-F238E27FC236}">
                <a16:creationId xmlns:a16="http://schemas.microsoft.com/office/drawing/2014/main" id="{A703D599-B9C3-B4A0-9B2B-BA7270477B95}"/>
              </a:ext>
            </a:extLst>
          </p:cNvPr>
          <p:cNvSpPr txBox="1"/>
          <p:nvPr/>
        </p:nvSpPr>
        <p:spPr>
          <a:xfrm>
            <a:off x="9759576" y="588682"/>
            <a:ext cx="94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800" b="1" i="0" u="none" strike="noStrike">
                <a:solidFill>
                  <a:srgbClr val="FF0000"/>
                </a:solidFill>
                <a:effectLst/>
                <a:latin typeface="Agency FB" panose="020B0503020202020204" pitchFamily="34" charset="0"/>
              </a:rPr>
              <a:t>9,901%</a:t>
            </a:r>
            <a:r>
              <a:rPr lang="fr-MA">
                <a:effectLst/>
              </a:rPr>
              <a:t> </a:t>
            </a:r>
            <a:endParaRPr lang="fr-MA" dirty="0"/>
          </a:p>
        </p:txBody>
      </p:sp>
      <p:graphicFrame>
        <p:nvGraphicFramePr>
          <p:cNvPr id="3" name="Graphique1">
            <a:extLst>
              <a:ext uri="{FF2B5EF4-FFF2-40B4-BE49-F238E27FC236}">
                <a16:creationId xmlns:a16="http://schemas.microsoft.com/office/drawing/2014/main" id="{9877E7D8-B4CD-5382-1099-678FF42C0D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755956"/>
              </p:ext>
            </p:extLst>
          </p:nvPr>
        </p:nvGraphicFramePr>
        <p:xfrm>
          <a:off x="592648" y="1455207"/>
          <a:ext cx="6274643" cy="3990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au1">
            <a:extLst>
              <a:ext uri="{FF2B5EF4-FFF2-40B4-BE49-F238E27FC236}">
                <a16:creationId xmlns:a16="http://schemas.microsoft.com/office/drawing/2014/main" id="{83FF361B-B815-3010-A53A-350E34F50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02780"/>
              </p:ext>
            </p:extLst>
          </p:nvPr>
        </p:nvGraphicFramePr>
        <p:xfrm>
          <a:off x="7447280" y="1592424"/>
          <a:ext cx="3556000" cy="3015457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63913273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17672254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7571432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066380734"/>
                    </a:ext>
                  </a:extLst>
                </a:gridCol>
              </a:tblGrid>
              <a:tr h="28447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fr-MA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fr-MA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fr-MA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VALUE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fr-MA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PERCENT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892021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janvier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B050"/>
                          </a:solidFill>
                          <a:effectLst/>
                          <a:latin typeface="Abadi Extra Light" panose="020B0204020104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77621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février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9C0006"/>
                          </a:solidFill>
                          <a:effectLst/>
                          <a:latin typeface="Abadi Extra Light" panose="020B0204020104020204" pitchFamily="34" charset="0"/>
                        </a:rPr>
                        <a:t>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785061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mars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451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9C0006"/>
                          </a:solidFill>
                          <a:effectLst/>
                          <a:latin typeface="Abadi Extra Light" panose="020B0204020104020204" pitchFamily="34" charset="0"/>
                        </a:rPr>
                        <a:t>32%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17535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avril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9C0006"/>
                          </a:solidFill>
                          <a:effectLst/>
                          <a:latin typeface="Abadi Extra Light" panose="020B0204020104020204" pitchFamily="34" charset="0"/>
                        </a:rPr>
                        <a:t>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537935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mai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9C0006"/>
                          </a:solidFill>
                          <a:effectLst/>
                          <a:latin typeface="Abadi Extra Light" panose="020B0204020104020204" pitchFamily="34" charset="0"/>
                        </a:rPr>
                        <a:t>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568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juin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9C0006"/>
                          </a:solidFill>
                          <a:effectLst/>
                          <a:latin typeface="Abadi Extra Light" panose="020B020402010402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391367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juillet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B050"/>
                          </a:solidFill>
                          <a:effectLst/>
                          <a:latin typeface="Abadi Extra Light" panose="020B0204020104020204" pitchFamily="34" charset="0"/>
                        </a:rPr>
                        <a:t>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891347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août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9C0006"/>
                          </a:solidFill>
                          <a:effectLst/>
                          <a:latin typeface="Abadi Extra Light" panose="020B0204020104020204" pitchFamily="34" charset="0"/>
                        </a:rPr>
                        <a:t>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868054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septembre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500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9C0006"/>
                          </a:solidFill>
                          <a:effectLst/>
                          <a:latin typeface="Abadi Extra Light" panose="020B0204020104020204" pitchFamily="34" charset="0"/>
                        </a:rPr>
                        <a:t>35%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22476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octobre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Abadi Extra Light" panose="020B0204020104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04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23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A1407-2E80-8430-8E63-CA159CAF0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1">
            <a:extLst>
              <a:ext uri="{FF2B5EF4-FFF2-40B4-BE49-F238E27FC236}">
                <a16:creationId xmlns:a16="http://schemas.microsoft.com/office/drawing/2014/main" id="{E40B3072-1F37-30B4-48DB-5D958ECD2B83}"/>
              </a:ext>
            </a:extLst>
          </p:cNvPr>
          <p:cNvSpPr/>
          <p:nvPr/>
        </p:nvSpPr>
        <p:spPr>
          <a:xfrm>
            <a:off x="7640320" y="106979"/>
            <a:ext cx="2753958" cy="8277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sz="4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ZoneTexte1">
            <a:extLst>
              <a:ext uri="{FF2B5EF4-FFF2-40B4-BE49-F238E27FC236}">
                <a16:creationId xmlns:a16="http://schemas.microsoft.com/office/drawing/2014/main" id="{3F09E26C-F3ED-4BE0-E767-DA8B2B481677}"/>
              </a:ext>
            </a:extLst>
          </p:cNvPr>
          <p:cNvSpPr txBox="1"/>
          <p:nvPr/>
        </p:nvSpPr>
        <p:spPr>
          <a:xfrm>
            <a:off x="8446547" y="227702"/>
            <a:ext cx="1861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800" b="1" i="0" u="none" strike="noStrike">
                <a:solidFill>
                  <a:srgbClr val="00B050"/>
                </a:solidFill>
                <a:effectLst/>
                <a:latin typeface="Abadi Extra Light" panose="020B0204020104020204" pitchFamily="34" charset="0"/>
              </a:rPr>
              <a:t>1.414</a:t>
            </a:r>
            <a:r>
              <a:rPr lang="fr-MA" sz="2800">
                <a:effectLst/>
              </a:rPr>
              <a:t> </a:t>
            </a:r>
            <a:endParaRPr lang="fr-MA" sz="2800" b="1" dirty="0"/>
          </a:p>
        </p:txBody>
      </p:sp>
      <p:sp>
        <p:nvSpPr>
          <p:cNvPr id="21" name="ZoneTexte2">
            <a:extLst>
              <a:ext uri="{FF2B5EF4-FFF2-40B4-BE49-F238E27FC236}">
                <a16:creationId xmlns:a16="http://schemas.microsoft.com/office/drawing/2014/main" id="{FC9EFDC8-F65E-79AF-E367-843BCEC60818}"/>
              </a:ext>
            </a:extLst>
          </p:cNvPr>
          <p:cNvSpPr txBox="1"/>
          <p:nvPr/>
        </p:nvSpPr>
        <p:spPr>
          <a:xfrm>
            <a:off x="9759576" y="588682"/>
            <a:ext cx="94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800" b="1" i="0" u="none" strike="noStrike">
                <a:solidFill>
                  <a:srgbClr val="FF0000"/>
                </a:solidFill>
                <a:effectLst/>
                <a:latin typeface="Agency FB" panose="020B0503020202020204" pitchFamily="34" charset="0"/>
              </a:rPr>
              <a:t>9,901%</a:t>
            </a:r>
            <a:r>
              <a:rPr lang="fr-MA">
                <a:effectLst/>
              </a:rPr>
              <a:t> </a:t>
            </a:r>
            <a:endParaRPr lang="fr-MA" dirty="0"/>
          </a:p>
        </p:txBody>
      </p:sp>
      <p:graphicFrame>
        <p:nvGraphicFramePr>
          <p:cNvPr id="3" name="Graphique1">
            <a:extLst>
              <a:ext uri="{FF2B5EF4-FFF2-40B4-BE49-F238E27FC236}">
                <a16:creationId xmlns:a16="http://schemas.microsoft.com/office/drawing/2014/main" id="{1064CD6A-4FCC-D485-4950-299A9368877B}"/>
              </a:ext>
            </a:extLst>
          </p:cNvPr>
          <p:cNvGraphicFramePr>
            <a:graphicFrameLocks/>
          </p:cNvGraphicFramePr>
          <p:nvPr/>
        </p:nvGraphicFramePr>
        <p:xfrm>
          <a:off x="592648" y="1455207"/>
          <a:ext cx="6274643" cy="3990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44872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60</Words>
  <Application>Microsoft Office PowerPoint</Application>
  <PresentationFormat>Grand écran</PresentationFormat>
  <Paragraphs>48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Abadi Extra Light</vt:lpstr>
      <vt:lpstr>Agency FB</vt:lpstr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Tariq CHELLALI</dc:creator>
  <cp:lastModifiedBy>Tariq CHELLALI</cp:lastModifiedBy>
  <cp:revision>51</cp:revision>
  <dcterms:created xsi:type="dcterms:W3CDTF">2025-09-12T20:56:46Z</dcterms:created>
  <dcterms:modified xsi:type="dcterms:W3CDTF">2025-10-25T17:06:30Z</dcterms:modified>
</cp:coreProperties>
</file>