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Style clair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DBED569-4797-4DF1-A0F4-6AAB3CD982D8}" styleName="Style léger 3 - Accentuation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DF18680-E054-41AD-8BC1-D1AEF772440D}" styleName="Style moyen 2 - Accentuation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39" d="100"/>
          <a:sy n="39" d="100"/>
        </p:scale>
        <p:origin x="1296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tariq\Desktop\ppt-automate\tests\sheet_test\test_sheet.xlsm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fr-F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Feuil1!$C$1</c:f>
              <c:strCache>
                <c:ptCount val="1"/>
                <c:pt idx="0">
                  <c:v>VALUE</c:v>
                </c:pt>
              </c:strCache>
            </c:strRef>
          </c:tx>
          <c:spPr>
            <a:ln w="22225" cap="rnd">
              <a:solidFill>
                <a:schemeClr val="accent1"/>
              </a:solidFill>
              <a:round/>
            </a:ln>
            <a:effectLst/>
          </c:spPr>
          <c:marker>
            <c:symbol val="diamond"/>
            <c:size val="6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trendline>
            <c:spPr>
              <a:ln w="19050" cap="rnd">
                <a:solidFill>
                  <a:schemeClr val="accent1"/>
                </a:solidFill>
                <a:prstDash val="sysDash"/>
              </a:ln>
              <a:effectLst/>
            </c:spPr>
            <c:trendlineType val="linear"/>
            <c:forward val="2"/>
            <c:dispRSqr val="0"/>
            <c:dispEq val="0"/>
          </c:trendline>
          <c:cat>
            <c:strRef>
              <c:f>Feuil1!$B$2:$B$11</c:f>
              <c:strCache>
                <c:ptCount val="10"/>
                <c:pt idx="0">
                  <c:v>janvier</c:v>
                </c:pt>
                <c:pt idx="1">
                  <c:v>février</c:v>
                </c:pt>
                <c:pt idx="2">
                  <c:v>mars</c:v>
                </c:pt>
                <c:pt idx="3">
                  <c:v>avril</c:v>
                </c:pt>
                <c:pt idx="4">
                  <c:v>mai</c:v>
                </c:pt>
                <c:pt idx="5">
                  <c:v>juin</c:v>
                </c:pt>
                <c:pt idx="6">
                  <c:v>juillet</c:v>
                </c:pt>
                <c:pt idx="7">
                  <c:v>août</c:v>
                </c:pt>
                <c:pt idx="8">
                  <c:v>septembre</c:v>
                </c:pt>
                <c:pt idx="9">
                  <c:v>octobre</c:v>
                </c:pt>
              </c:strCache>
            </c:strRef>
          </c:cat>
          <c:val>
            <c:numRef>
              <c:f>Feuil1!$C$2:$C$11</c:f>
              <c:numCache>
                <c:formatCode>General</c:formatCode>
                <c:ptCount val="10"/>
                <c:pt idx="0">
                  <c:v>5</c:v>
                </c:pt>
                <c:pt idx="1">
                  <c:v>18</c:v>
                </c:pt>
                <c:pt idx="2">
                  <c:v>451</c:v>
                </c:pt>
                <c:pt idx="3">
                  <c:v>100</c:v>
                </c:pt>
                <c:pt idx="4">
                  <c:v>50</c:v>
                </c:pt>
                <c:pt idx="5">
                  <c:v>123</c:v>
                </c:pt>
                <c:pt idx="6">
                  <c:v>11</c:v>
                </c:pt>
                <c:pt idx="7">
                  <c:v>16</c:v>
                </c:pt>
                <c:pt idx="8">
                  <c:v>500</c:v>
                </c:pt>
                <c:pt idx="9">
                  <c:v>140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4-7C5F-43C7-81D8-7836D8B3F52B}"/>
            </c:ext>
          </c:extLst>
        </c:ser>
        <c:ser>
          <c:idx val="1"/>
          <c:order val="1"/>
          <c:tx>
            <c:strRef>
              <c:f>Feuil1!$E$1</c:f>
              <c:strCache>
                <c:ptCount val="1"/>
                <c:pt idx="0">
                  <c:v>VALUE2</c:v>
                </c:pt>
              </c:strCache>
            </c:strRef>
          </c:tx>
          <c:spPr>
            <a:ln w="22225" cap="rnd">
              <a:solidFill>
                <a:schemeClr val="accent2"/>
              </a:solidFill>
              <a:prstDash val="sysDash"/>
              <a:round/>
            </a:ln>
            <a:effectLst/>
          </c:spPr>
          <c:marker>
            <c:symbol val="square"/>
            <c:size val="6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900" b="0" i="0" u="none" strike="noStrike" kern="1200" baseline="0">
                    <a:solidFill>
                      <a:schemeClr val="tx1">
                        <a:lumMod val="50000"/>
                        <a:lumOff val="50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fr-F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</a:ln>
                    <a:effectLst/>
                  </c:spPr>
                </c15:leaderLines>
              </c:ext>
            </c:extLst>
          </c:dLbls>
          <c:val>
            <c:numRef>
              <c:f>Feuil1!$E$2:$E$11</c:f>
              <c:numCache>
                <c:formatCode>General</c:formatCode>
                <c:ptCount val="10"/>
                <c:pt idx="0">
                  <c:v>15</c:v>
                </c:pt>
                <c:pt idx="1">
                  <c:v>1</c:v>
                </c:pt>
                <c:pt idx="2">
                  <c:v>3</c:v>
                </c:pt>
                <c:pt idx="3">
                  <c:v>45</c:v>
                </c:pt>
                <c:pt idx="4">
                  <c:v>14</c:v>
                </c:pt>
                <c:pt idx="5">
                  <c:v>56</c:v>
                </c:pt>
                <c:pt idx="6">
                  <c:v>156</c:v>
                </c:pt>
                <c:pt idx="7">
                  <c:v>165</c:v>
                </c:pt>
                <c:pt idx="8">
                  <c:v>14</c:v>
                </c:pt>
                <c:pt idx="9">
                  <c:v>165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7C5F-43C7-81D8-7836D8B3F52B}"/>
            </c:ext>
          </c:extLst>
        </c:ser>
        <c:dLbls>
          <c:dLblPos val="t"/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1900382783"/>
        <c:axId val="1900383263"/>
      </c:lineChart>
      <c:catAx>
        <c:axId val="1900382783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2220000" spcFirstLastPara="1" vertOverflow="ellipsis" wrap="square" anchor="ctr" anchorCtr="1"/>
          <a:lstStyle/>
          <a:p>
            <a:pPr>
              <a:defRPr sz="800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3263"/>
        <c:crosses val="autoZero"/>
        <c:auto val="1"/>
        <c:lblAlgn val="ctr"/>
        <c:lblOffset val="100"/>
        <c:noMultiLvlLbl val="0"/>
      </c:catAx>
      <c:valAx>
        <c:axId val="1900383263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fr-FR"/>
          </a:p>
        </c:txPr>
        <c:crossAx val="1900382783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fr-F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39">
  <cs:axisTitle>
    <cs:lnRef idx="0"/>
    <cs:fillRef idx="0"/>
    <cs:effectRef idx="0"/>
    <cs:fontRef idx="minor">
      <a:schemeClr val="tx1">
        <a:lumMod val="65000"/>
        <a:lumOff val="35000"/>
      </a:schemeClr>
    </cs:fontRef>
    <cs:defRPr sz="900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800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900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50000"/>
            <a:lumOff val="50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600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19050" cap="rnd">
        <a:solidFill>
          <a:schemeClr val="phClr"/>
        </a:solidFill>
        <a:prstDash val="sysDash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8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900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621DE4D-D42D-F6A3-0BA7-B7E6CE05E4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537B3F04-722F-AC82-2BB3-6679B2C834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8394F86-E854-FAC9-2AC4-CA2846A5BA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47DDF87D-F97A-B9AF-EA70-03510AA067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35F5A91-BF29-9B9F-0A53-E3489ACBE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663672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50651A2-31DD-2F26-8251-B53DF0DF31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27A6EB40-3491-A4B6-33F4-760473FDCD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E67D269-BC14-DAAC-47ED-47A92CD246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4D43354-1867-0DE8-C744-6A53D8EE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A45FDEB3-9233-BADD-0E87-3D89734826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2746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A83EF29-EE39-42C3-9368-60142F553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96CCF2B9-55BF-13BA-D131-808DB4E181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7C9D4CC-809D-5928-752D-353FAD3D0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D83848F-4BEC-B52A-86BF-17013E2F55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70F0FD1-BA1D-FC22-35C3-78A5B4F34B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815220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EBDB5B2-E7D1-2556-9D83-7770BCB294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5CD4E7C-F9ED-EE70-1A63-B6E2ABE3DB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32D57FB-D215-8B1D-0731-CB3B6CA79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9F1A889-863F-77D7-8C0F-24AB3A1A1A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9181A54-9265-7D67-4EC5-D95F33734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1605605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673ECF4-C626-CD59-76B9-746DD302A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776C0A-D2B0-DA20-0DE1-75812F9EA83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6680AB64-8E70-2C47-5F33-311F1A351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D0392CE-87B7-06FC-7C79-4FEAFEAE9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C66AB8C-7186-B6E4-142C-BF315EFC4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3485950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7E0E3F4-D9E8-430D-377C-7E1022E338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2E7A23D-A973-04C7-421A-BACA490765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03DF64E6-4287-B884-C0B2-4B1AF938F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4F7B65B7-5BC2-E559-0C16-9E16740D3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FBDE9D-2818-F77C-4859-440B1D2A9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FB232358-F964-2BD0-9E48-1548704C6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5442520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D85BBC-C56E-4EDE-6780-C602958A4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348C95F-9A58-4C48-ECF0-D0A33BC135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DFFDD2DC-19EB-B54F-1DE4-1B27E1D0B2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45D62355-3133-7273-A0FE-05A0BFA35B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2E4A76DC-3EC9-553C-5A50-B9821EE489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9AD8846F-0766-71AA-8EBD-5949F858C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5BC76CE7-ABFA-FDC4-123C-859C40139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5829F550-9034-04BA-E217-A9BB1ECC5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054574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853DB86-D4CE-9A7F-ADB7-76DC66A555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02654B9B-70EE-4B57-661B-06915C81F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BEF8AE99-7AB2-414D-6582-BC955AC8B9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8A783E74-D6B8-D45E-BC8E-17601697D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8344799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ABF3DCC6-CCEA-6D0C-5078-D159FA14D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F27B05EF-7524-E251-0F07-2C124349CF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F7B3072D-C497-0C96-7000-A3FD3E031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2386892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9EA06AB-A097-46C4-9FA2-38AEB775D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301994EA-40CA-DF17-CA00-52473FC7E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3EEECACD-1267-D364-D169-1BDAD6405F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5A92902-3FF6-5F4E-0B67-1B2C0D00E0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A6383A21-C38A-DF64-DB0C-8FA2865BFF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83D068AD-203A-772A-698B-4AB694790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9108663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3C3DA2-882D-AF3B-A7C3-A50DA12ED8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2452D16-C26D-7F75-A88F-1B2A48D86B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MA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49D25190-6BBE-A5DC-8F9E-37043FC138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D1455D3-5BF4-1E17-8094-22276CCD5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F7965E24-8EEF-1051-4DA6-1F18407C8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MA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EC7E1D07-8E3F-B671-86D6-4595567EB1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37776092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8EEEE318-5CCD-FA46-2A9B-64B345890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MA"/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60438F7-EF54-F7A6-2D60-33C9CB0AB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MA"/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80643037-F1F9-7871-CAC2-5690F78F7E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DEEE2A7-2233-4BA6-A449-2FEA2BD7EF77}" type="datetimeFigureOut">
              <a:rPr lang="fr-MA" smtClean="0"/>
              <a:t>13/09/2025</a:t>
            </a:fld>
            <a:endParaRPr lang="fr-MA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C2E7B440-6916-CB65-4F39-995FE4E1532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fr-MA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1966DAE-EE2D-6F33-F823-A9B720D12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E095A1-814F-494E-A93A-D56C51F36342}" type="slidenum">
              <a:rPr lang="fr-MA" smtClean="0"/>
              <a:t>‹N°›</a:t>
            </a:fld>
            <a:endParaRPr lang="fr-MA"/>
          </a:p>
        </p:txBody>
      </p:sp>
    </p:spTree>
    <p:extLst>
      <p:ext uri="{BB962C8B-B14F-4D97-AF65-F5344CB8AC3E}">
        <p14:creationId xmlns:p14="http://schemas.microsoft.com/office/powerpoint/2010/main" val="4005392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1">
            <a:extLst>
              <a:ext uri="{FF2B5EF4-FFF2-40B4-BE49-F238E27FC236}">
                <a16:creationId xmlns:a16="http://schemas.microsoft.com/office/drawing/2014/main" id="{719770D6-B4E6-5E9B-172D-0DDF9BC61372}"/>
              </a:ext>
            </a:extLst>
          </p:cNvPr>
          <p:cNvSpPr/>
          <p:nvPr/>
        </p:nvSpPr>
        <p:spPr>
          <a:xfrm>
            <a:off x="7640320" y="106979"/>
            <a:ext cx="2753958" cy="827742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MA" sz="4800" dirty="0">
              <a:solidFill>
                <a:schemeClr val="tx2"/>
              </a:solidFill>
              <a:latin typeface="+mj-lt"/>
            </a:endParaRPr>
          </a:p>
        </p:txBody>
      </p:sp>
      <p:sp>
        <p:nvSpPr>
          <p:cNvPr id="20" name="ZoneTexte1">
            <a:extLst>
              <a:ext uri="{FF2B5EF4-FFF2-40B4-BE49-F238E27FC236}">
                <a16:creationId xmlns:a16="http://schemas.microsoft.com/office/drawing/2014/main" id="{6D2C9FB1-17F3-33F8-C45B-61B6019A6B93}"/>
              </a:ext>
            </a:extLst>
          </p:cNvPr>
          <p:cNvSpPr txBox="1"/>
          <p:nvPr/>
        </p:nvSpPr>
        <p:spPr>
          <a:xfrm>
            <a:off x="8446547" y="227702"/>
            <a:ext cx="18610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2800" b="1" i="0" u="none" strike="noStrike">
                <a:solidFill>
                  <a:srgbClr val="00B050"/>
                </a:solidFill>
                <a:effectLst/>
                <a:latin typeface="Abadi Extra Light" panose="020B0204020104020204" pitchFamily="34" charset="0"/>
              </a:rPr>
              <a:t>1.414</a:t>
            </a:r>
            <a:r>
              <a:rPr lang="fr-MA" sz="2800">
                <a:effectLst/>
              </a:rPr>
              <a:t> </a:t>
            </a:r>
            <a:endParaRPr lang="fr-MA" sz="2800" b="1" dirty="0"/>
          </a:p>
        </p:txBody>
      </p:sp>
      <p:sp>
        <p:nvSpPr>
          <p:cNvPr id="21" name="ZoneTexte2">
            <a:extLst>
              <a:ext uri="{FF2B5EF4-FFF2-40B4-BE49-F238E27FC236}">
                <a16:creationId xmlns:a16="http://schemas.microsoft.com/office/drawing/2014/main" id="{A703D599-B9C3-B4A0-9B2B-BA7270477B95}"/>
              </a:ext>
            </a:extLst>
          </p:cNvPr>
          <p:cNvSpPr txBox="1"/>
          <p:nvPr/>
        </p:nvSpPr>
        <p:spPr>
          <a:xfrm>
            <a:off x="9759576" y="588682"/>
            <a:ext cx="9466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MA" sz="1800" b="1" i="0" u="none" strike="noStrike">
                <a:solidFill>
                  <a:srgbClr val="FF0000"/>
                </a:solidFill>
                <a:effectLst/>
                <a:latin typeface="Agency FB" panose="020B0503020202020204" pitchFamily="34" charset="0"/>
              </a:rPr>
              <a:t>9,901%</a:t>
            </a:r>
            <a:r>
              <a:rPr lang="fr-MA">
                <a:effectLst/>
              </a:rPr>
              <a:t> </a:t>
            </a:r>
            <a:endParaRPr lang="fr-MA" dirty="0"/>
          </a:p>
        </p:txBody>
      </p:sp>
      <p:graphicFrame>
        <p:nvGraphicFramePr>
          <p:cNvPr id="3" name="Graphique1">
            <a:extLst>
              <a:ext uri="{FF2B5EF4-FFF2-40B4-BE49-F238E27FC236}">
                <a16:creationId xmlns:a16="http://schemas.microsoft.com/office/drawing/2014/main" id="{9877E7D8-B4CD-5382-1099-678FF42C0D8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53755956"/>
              </p:ext>
            </p:extLst>
          </p:nvPr>
        </p:nvGraphicFramePr>
        <p:xfrm>
          <a:off x="592648" y="1455207"/>
          <a:ext cx="6274643" cy="399054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4" name="Tableau1">
            <a:extLst>
              <a:ext uri="{FF2B5EF4-FFF2-40B4-BE49-F238E27FC236}">
                <a16:creationId xmlns:a16="http://schemas.microsoft.com/office/drawing/2014/main" id="{83FF361B-B815-3010-A53A-350E34F503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5802780"/>
              </p:ext>
            </p:extLst>
          </p:nvPr>
        </p:nvGraphicFramePr>
        <p:xfrm>
          <a:off x="7447280" y="1592424"/>
          <a:ext cx="3556000" cy="3015457"/>
        </p:xfrm>
        <a:graphic>
          <a:graphicData uri="http://schemas.openxmlformats.org/drawingml/2006/table">
            <a:tbl>
              <a:tblPr/>
              <a:tblGrid>
                <a:gridCol w="889000">
                  <a:extLst>
                    <a:ext uri="{9D8B030D-6E8A-4147-A177-3AD203B41FA5}">
                      <a16:colId xmlns:a16="http://schemas.microsoft.com/office/drawing/2014/main" val="3639132737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176722549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3757143204"/>
                    </a:ext>
                  </a:extLst>
                </a:gridCol>
                <a:gridCol w="889000">
                  <a:extLst>
                    <a:ext uri="{9D8B030D-6E8A-4147-A177-3AD203B41FA5}">
                      <a16:colId xmlns:a16="http://schemas.microsoft.com/office/drawing/2014/main" val="4066380734"/>
                    </a:ext>
                  </a:extLst>
                </a:gridCol>
              </a:tblGrid>
              <a:tr h="284477"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DR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MOIS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VALUE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fr-MA" sz="1100" b="1" i="0" u="none" strike="noStrike">
                          <a:solidFill>
                            <a:srgbClr val="000000"/>
                          </a:solidFill>
                          <a:effectLst/>
                          <a:latin typeface="Aptos" panose="020B0004020202020204" pitchFamily="34" charset="0"/>
                        </a:rPr>
                        <a:t>PERCENT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7489202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janvier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B050"/>
                          </a:solidFill>
                          <a:effectLst/>
                          <a:latin typeface="Abadi Extra Light" panose="020B0204020104020204" pitchFamily="34" charset="0"/>
                        </a:rPr>
                        <a:t>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1507762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DR2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février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0785061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mars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451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32%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44217535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DR4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avril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7%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2537935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DR5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mai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4%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371568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juin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123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9%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28391367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DR7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juillet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11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B050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26891347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DR8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août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16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09868054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DR9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septembre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500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35%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86522476"/>
                  </a:ext>
                </a:extLst>
              </a:tr>
              <a:tr h="273098"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DR10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octobre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>
                          <a:solidFill>
                            <a:srgbClr val="000000"/>
                          </a:solidFill>
                          <a:effectLst/>
                          <a:latin typeface="Abadi Extra Light" panose="020B0204020104020204" pitchFamily="34" charset="0"/>
                        </a:rPr>
                        <a:t>140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>
                        <a:buNone/>
                      </a:pPr>
                      <a:r>
                        <a:rPr lang="fr-MA" sz="1100" b="0" i="0" u="none" strike="noStrike" dirty="0">
                          <a:solidFill>
                            <a:srgbClr val="9C0006"/>
                          </a:solidFill>
                          <a:effectLst/>
                          <a:latin typeface="Abadi Extra Light" panose="020B0204020104020204" pitchFamily="34" charset="0"/>
                        </a:rPr>
                        <a:t>10%</a:t>
                      </a:r>
                    </a:p>
                  </a:txBody>
                  <a:tcPr marL="7620" marR="7620" marT="7620" marB="0" anchor="ctr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404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2923894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144</TotalTime>
  <Words>57</Words>
  <Application>Microsoft Office PowerPoint</Application>
  <PresentationFormat>Grand écran</PresentationFormat>
  <Paragraphs>46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7" baseType="lpstr">
      <vt:lpstr>Abadi Extra Light</vt:lpstr>
      <vt:lpstr>Agency FB</vt:lpstr>
      <vt:lpstr>Aptos</vt:lpstr>
      <vt:lpstr>Aptos Display</vt:lpstr>
      <vt:lpstr>Arial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Tariq CHELLALI</dc:creator>
  <cp:lastModifiedBy>Tariq CHELLALI</cp:lastModifiedBy>
  <cp:revision>50</cp:revision>
  <dcterms:created xsi:type="dcterms:W3CDTF">2025-09-12T20:56:46Z</dcterms:created>
  <dcterms:modified xsi:type="dcterms:W3CDTF">2025-09-13T06:38:43Z</dcterms:modified>
</cp:coreProperties>
</file>