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58" r:id="rId5"/>
  </p:sldMasterIdLst>
  <p:notesMasterIdLst>
    <p:notesMasterId r:id="rId42"/>
  </p:notesMasterIdLst>
  <p:sldIdLst>
    <p:sldId id="256" r:id="rId6"/>
    <p:sldId id="257" r:id="rId7"/>
    <p:sldId id="326" r:id="rId8"/>
    <p:sldId id="297" r:id="rId9"/>
    <p:sldId id="323" r:id="rId10"/>
    <p:sldId id="264" r:id="rId11"/>
    <p:sldId id="298" r:id="rId12"/>
    <p:sldId id="312" r:id="rId13"/>
    <p:sldId id="301" r:id="rId14"/>
    <p:sldId id="299" r:id="rId15"/>
    <p:sldId id="300" r:id="rId16"/>
    <p:sldId id="313" r:id="rId17"/>
    <p:sldId id="302" r:id="rId18"/>
    <p:sldId id="314" r:id="rId19"/>
    <p:sldId id="319" r:id="rId20"/>
    <p:sldId id="320" r:id="rId21"/>
    <p:sldId id="321" r:id="rId22"/>
    <p:sldId id="322" r:id="rId23"/>
    <p:sldId id="328" r:id="rId24"/>
    <p:sldId id="303" r:id="rId25"/>
    <p:sldId id="317" r:id="rId26"/>
    <p:sldId id="318" r:id="rId27"/>
    <p:sldId id="316" r:id="rId28"/>
    <p:sldId id="315" r:id="rId29"/>
    <p:sldId id="304" r:id="rId30"/>
    <p:sldId id="309" r:id="rId31"/>
    <p:sldId id="311" r:id="rId32"/>
    <p:sldId id="305" r:id="rId33"/>
    <p:sldId id="306" r:id="rId34"/>
    <p:sldId id="307" r:id="rId35"/>
    <p:sldId id="327" r:id="rId36"/>
    <p:sldId id="292" r:id="rId37"/>
    <p:sldId id="258" r:id="rId38"/>
    <p:sldId id="296" r:id="rId39"/>
    <p:sldId id="324" r:id="rId40"/>
    <p:sldId id="325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56"/>
    <a:srgbClr val="3072BE"/>
    <a:srgbClr val="53CC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93" autoAdjust="0"/>
    <p:restoredTop sz="78234"/>
  </p:normalViewPr>
  <p:slideViewPr>
    <p:cSldViewPr snapToGrid="0" snapToObjects="1">
      <p:cViewPr varScale="1">
        <p:scale>
          <a:sx n="109" d="100"/>
          <a:sy n="109" d="100"/>
        </p:scale>
        <p:origin x="25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presProps" Target="pres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ableStyles" Target="tableStyles.xml"/><Relationship Id="rId20" Type="http://schemas.openxmlformats.org/officeDocument/2006/relationships/slide" Target="slides/slide15.xml"/><Relationship Id="rId41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3E7650-57BB-B045-9512-8D2E0BF3DB1B}" type="datetimeFigureOut">
              <a:rPr lang="en-US" smtClean="0"/>
              <a:t>8/14/20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3AEFE-263D-6741-8807-AAFA9B1CF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39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 dirty="0"/>
              <a:t>Take your time on this slide:</a:t>
            </a:r>
            <a:r>
              <a:rPr lang="en-US" dirty="0"/>
              <a:t> Mention that those essays from the writing mentor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3AEFE-263D-6741-8807-AAFA9B1CF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4894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essay type is self-labeled in the title by the writer</a:t>
            </a:r>
          </a:p>
          <a:p>
            <a:endParaRPr lang="en-US" dirty="0"/>
          </a:p>
          <a:p>
            <a:r>
              <a:rPr lang="en-US" dirty="0"/>
              <a:t>This project is different; empirical and annotation are going in parallel</a:t>
            </a:r>
          </a:p>
          <a:p>
            <a:endParaRPr lang="en-US" dirty="0"/>
          </a:p>
          <a:p>
            <a:r>
              <a:rPr lang="en-US" dirty="0"/>
              <a:t>IAA </a:t>
            </a:r>
            <a:r>
              <a:rPr lang="en-US" dirty="0" err="1"/>
              <a:t>mertic</a:t>
            </a:r>
            <a:r>
              <a:rPr lang="en-US" dirty="0"/>
              <a:t>: keep one annotation as gold and measure the other based on the overlap between gold and annotator</a:t>
            </a:r>
          </a:p>
          <a:p>
            <a:r>
              <a:rPr lang="en-US" dirty="0"/>
              <a:t>   do the opposite</a:t>
            </a:r>
          </a:p>
          <a:p>
            <a:r>
              <a:rPr lang="en-US" dirty="0"/>
              <a:t>   get the average</a:t>
            </a:r>
          </a:p>
          <a:p>
            <a:endParaRPr lang="en-US" dirty="0"/>
          </a:p>
          <a:p>
            <a:r>
              <a:rPr lang="en-US" dirty="0"/>
              <a:t>more data coming: 	</a:t>
            </a:r>
          </a:p>
          <a:p>
            <a:r>
              <a:rPr lang="en-US" dirty="0"/>
              <a:t>  70 narrative</a:t>
            </a:r>
          </a:p>
          <a:p>
            <a:r>
              <a:rPr lang="en-US" dirty="0"/>
              <a:t>  25 argumentative, 15 of the old ones with premise annotations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3AEFE-263D-6741-8807-AAFA9B1CF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606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u="sng" dirty="0">
                <a:solidFill>
                  <a:schemeClr val="dk1"/>
                </a:solidFill>
              </a:rPr>
              <a:t>Mention</a:t>
            </a:r>
            <a:r>
              <a:rPr lang="en-US" dirty="0">
                <a:solidFill>
                  <a:schemeClr val="dk1"/>
                </a:solidFill>
              </a:rPr>
              <a:t> An on-going process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r>
              <a:rPr lang="en-US" dirty="0"/>
              <a:t>Now we have more narrative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3AEFE-263D-6741-8807-AAFA9B1CF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142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3AEFE-263D-6741-8807-AAFA9B1CF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880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 dirty="0"/>
              <a:t>Mention that</a:t>
            </a:r>
          </a:p>
          <a:p>
            <a:r>
              <a:rPr lang="en-US" dirty="0"/>
              <a:t>	we tested on SG data; and that our </a:t>
            </a:r>
            <a:r>
              <a:rPr lang="en-US" dirty="0" err="1"/>
              <a:t>lexsyn</a:t>
            </a:r>
            <a:r>
              <a:rPr lang="en-US" dirty="0"/>
              <a:t> features are performing better</a:t>
            </a:r>
          </a:p>
          <a:p>
            <a:endParaRPr lang="en-US" dirty="0"/>
          </a:p>
          <a:p>
            <a:r>
              <a:rPr lang="en-US" dirty="0"/>
              <a:t>	Actual number of features is larger</a:t>
            </a:r>
          </a:p>
          <a:p>
            <a:endParaRPr lang="en-US" dirty="0"/>
          </a:p>
          <a:p>
            <a:r>
              <a:rPr lang="en-US" dirty="0"/>
              <a:t>	We run Logistic Regression using SKLL</a:t>
            </a:r>
          </a:p>
          <a:p>
            <a:br>
              <a:rPr lang="en-US" dirty="0"/>
            </a:br>
            <a:endParaRPr lang="en-US" b="1" u="sng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u="sng" dirty="0">
                <a:solidFill>
                  <a:schemeClr val="dk1"/>
                </a:solidFill>
              </a:rPr>
              <a:t>Structural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token position features: </a:t>
            </a: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Token present in introduction or conclusion</a:t>
            </a: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Token is first or last token in sentence</a:t>
            </a: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Relative and absolute token position in document, paragraph and sentence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punctuation features</a:t>
            </a: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Token precedes or follows any punctuation, full stop, comma and semicolon;</a:t>
            </a: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Token is any punctuation or full stop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position of covering sentence: </a:t>
            </a: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Absolute and relative position of the token’s covering sentence in the document and paragraph</a:t>
            </a: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u="sng" dirty="0">
                <a:solidFill>
                  <a:schemeClr val="dk1"/>
                </a:solidFill>
              </a:rPr>
              <a:t>Syntactic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POS: 	The token’s part-of-speech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Lowest common ancestor (LCA): </a:t>
            </a: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Normalized length of the path to the LCA with the *following* and *preceding* token in the parse tree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LCA types: </a:t>
            </a: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The two constituent types of the LCA of the current token and its preceding and following token</a:t>
            </a: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u="sng" dirty="0">
                <a:solidFill>
                  <a:schemeClr val="dk1"/>
                </a:solidFill>
              </a:rPr>
              <a:t>Lex-Syntactic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A modification of SG2017 </a:t>
            </a:r>
            <a:r>
              <a:rPr lang="en-US" dirty="0" err="1">
                <a:solidFill>
                  <a:schemeClr val="dk1"/>
                </a:solidFill>
              </a:rPr>
              <a:t>LexSyn</a:t>
            </a:r>
            <a:r>
              <a:rPr lang="en-US" dirty="0">
                <a:solidFill>
                  <a:schemeClr val="dk1"/>
                </a:solidFill>
              </a:rPr>
              <a:t> features.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We get the relations governing the token and its previous and next tokens. We also go N hops deep in retrieving those relations where N(hops) is a input to this function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Features: (token, previous, next)</a:t>
            </a: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dependency-relation</a:t>
            </a: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token_dependency-relation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3AEFE-263D-6741-8807-AAFA9B1CF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095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3AEFE-263D-6741-8807-AAFA9B1CF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441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3AEFE-263D-6741-8807-AAFA9B1CF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5724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3AEFE-263D-6741-8807-AAFA9B1CF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739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 dirty="0"/>
              <a:t>Over 5 million sentences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3AEFE-263D-6741-8807-AAFA9B1CF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865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3AEFE-263D-6741-8807-AAFA9B1CF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68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u="sng" dirty="0">
                <a:solidFill>
                  <a:schemeClr val="dk1"/>
                </a:solidFill>
              </a:rPr>
              <a:t>Claims in narrative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0" u="none" dirty="0">
                <a:solidFill>
                  <a:schemeClr val="dk1"/>
                </a:solidFill>
              </a:rPr>
              <a:t>1. Domain difference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0" u="none" dirty="0">
                <a:solidFill>
                  <a:schemeClr val="dk1"/>
                </a:solidFill>
              </a:rPr>
              <a:t>2. Lower number of claims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3AEFE-263D-6741-8807-AAFA9B1CF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7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3AEFE-263D-6741-8807-AAFA9B1CF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7394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augmentation: we also used a data from another source</a:t>
            </a:r>
          </a:p>
          <a:p>
            <a:r>
              <a:rPr lang="en-US" dirty="0"/>
              <a:t>	more mature writers</a:t>
            </a:r>
          </a:p>
          <a:p>
            <a:r>
              <a:rPr lang="en-US" dirty="0"/>
              <a:t>	annotation guidelines are different</a:t>
            </a:r>
          </a:p>
          <a:p>
            <a:endParaRPr lang="en-US" dirty="0"/>
          </a:p>
          <a:p>
            <a:r>
              <a:rPr lang="en-US" dirty="0"/>
              <a:t>Mention that we don’t run all variations of BERT on the narrative test set because we just got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3AEFE-263D-6741-8807-AAFA9B1CF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714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 dirty="0"/>
              <a:t>Mention:</a:t>
            </a:r>
            <a:r>
              <a:rPr lang="en-US" dirty="0"/>
              <a:t> we did not measure statistical significance yet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3AEFE-263D-6741-8807-AAFA9B1CF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088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LR	scattered predictions</a:t>
            </a:r>
          </a:p>
          <a:p>
            <a:r>
              <a:rPr lang="en-US" dirty="0"/>
              <a:t>	I-claim with no proceeding B-claim</a:t>
            </a:r>
          </a:p>
          <a:p>
            <a:r>
              <a:rPr lang="en-US" dirty="0"/>
              <a:t>	almost all sentence beginning labeled as B-claim</a:t>
            </a:r>
          </a:p>
          <a:p>
            <a:r>
              <a:rPr lang="en-US" dirty="0"/>
              <a:t>	gets one claim completely correct	“The land will suffer”</a:t>
            </a:r>
          </a:p>
          <a:p>
            <a:endParaRPr lang="en-US" dirty="0"/>
          </a:p>
          <a:p>
            <a:r>
              <a:rPr lang="en-US" dirty="0"/>
              <a:t>CRF	low precision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3AEFE-263D-6741-8807-AAFA9B1CFC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227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BERT 	almost perfect</a:t>
            </a:r>
          </a:p>
          <a:p>
            <a:r>
              <a:rPr lang="en-US" dirty="0"/>
              <a:t>	essay example is short, could be an easy one</a:t>
            </a:r>
          </a:p>
          <a:p>
            <a:r>
              <a:rPr lang="en-US" dirty="0"/>
              <a:t>	but still shows the difference between models'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3AEFE-263D-6741-8807-AAFA9B1CFC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736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compare model predictions</a:t>
            </a:r>
          </a:p>
          <a:p>
            <a:pPr marL="0" indent="0">
              <a:buNone/>
            </a:pPr>
            <a:r>
              <a:rPr lang="en-US" dirty="0"/>
              <a:t>	long vs short claims</a:t>
            </a:r>
          </a:p>
          <a:p>
            <a:pPr marL="0" indent="0">
              <a:buNone/>
            </a:pPr>
            <a:r>
              <a:rPr lang="en-US" dirty="0"/>
              <a:t>	sentence with multiple claims</a:t>
            </a:r>
          </a:p>
          <a:p>
            <a:pPr marL="0" indent="0">
              <a:buNone/>
            </a:pPr>
            <a:r>
              <a:rPr lang="en-US" dirty="0"/>
              <a:t>	sentences with all claim tokens vs some claim tokens</a:t>
            </a:r>
          </a:p>
          <a:p>
            <a:pPr marL="0" indent="0">
              <a:buNone/>
            </a:pPr>
            <a:r>
              <a:rPr lang="en-US" dirty="0"/>
              <a:t>	sentences with modal verbs (and argumentative word)s</a:t>
            </a:r>
          </a:p>
          <a:p>
            <a:pPr marL="0" indent="0">
              <a:buNone/>
            </a:pPr>
            <a:r>
              <a:rPr lang="en-US" dirty="0"/>
              <a:t>	claims in narrative vs claims in argumentative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3AEFE-263D-6741-8807-AAFA9B1CFC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733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Claims often look like other type of argumentative text such as expressions (“I agree”), or premise or opinions</a:t>
            </a:r>
            <a:endParaRPr lang="en-US" b="0" dirty="0">
              <a:effectLst/>
            </a:endParaRPr>
          </a:p>
          <a:p>
            <a:pPr rtl="0"/>
            <a:br>
              <a:rPr lang="en-US" b="0" dirty="0">
                <a:effectLst/>
              </a:rPr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Middle or high school Students writings are weaker than college students</a:t>
            </a:r>
            <a:endParaRPr lang="en-US" b="0" dirty="0">
              <a:effectLst/>
            </a:endParaRPr>
          </a:p>
          <a:p>
            <a:pPr rtl="0"/>
            <a:br>
              <a:rPr lang="en-US" b="0" dirty="0">
                <a:effectLst/>
              </a:rPr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Run-on sentences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3AEFE-263D-6741-8807-AAFA9B1CFC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954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3AEFE-263D-6741-8807-AAFA9B1CFCB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5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3AEFE-263D-6741-8807-AAFA9B1CFCB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720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8f7a3d6aa3_0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8f7a3d6aa3_0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4788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3AEFE-263D-6741-8807-AAFA9B1CFCB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398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[ETS] # of claims associated with high scores</a:t>
            </a:r>
          </a:p>
          <a:p>
            <a:r>
              <a:rPr lang="en-US" dirty="0"/>
              <a:t>          # of dangling (unsupported claims) with low scores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3AEFE-263D-6741-8807-AAFA9B1CF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69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Writing Mentor is an Add-on in google docs that has a number of functionalities, one of which is showing claims in essay</a:t>
            </a:r>
          </a:p>
          <a:p>
            <a:endParaRPr lang="en-US" dirty="0"/>
          </a:p>
          <a:p>
            <a:r>
              <a:rPr lang="en-US" dirty="0"/>
              <a:t>This essay is written by a middle/high school student.</a:t>
            </a:r>
          </a:p>
          <a:p>
            <a:endParaRPr lang="en-US" dirty="0"/>
          </a:p>
          <a:p>
            <a:r>
              <a:rPr lang="en-US" dirty="0"/>
              <a:t>It talks about war and ….</a:t>
            </a:r>
          </a:p>
          <a:p>
            <a:endParaRPr lang="en-US" dirty="0"/>
          </a:p>
          <a:p>
            <a:r>
              <a:rPr lang="en-US" dirty="0"/>
              <a:t>When we ask the app to show the claims in the text, we get the following highlighted terms</a:t>
            </a:r>
          </a:p>
          <a:p>
            <a:endParaRPr lang="en-US" dirty="0"/>
          </a:p>
          <a:p>
            <a:r>
              <a:rPr lang="en-US" dirty="0"/>
              <a:t>This will be a running example that we show throughout the presentation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3AEFE-263D-6741-8807-AAFA9B1CF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784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 dirty="0"/>
              <a:t>Mention:</a:t>
            </a:r>
            <a:r>
              <a:rPr lang="en-US" dirty="0"/>
              <a:t> Lexicon and Rule based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had this essay annotated for claims by our annotators</a:t>
            </a:r>
          </a:p>
          <a:p>
            <a:r>
              <a:rPr lang="en-US" dirty="0"/>
              <a:t>	more on that later</a:t>
            </a:r>
          </a:p>
          <a:p>
            <a:endParaRPr lang="en-US" dirty="0"/>
          </a:p>
          <a:p>
            <a:r>
              <a:rPr lang="en-US" dirty="0"/>
              <a:t>Difference between the two: words vs segments</a:t>
            </a:r>
          </a:p>
          <a:p>
            <a:endParaRPr lang="en-US" dirty="0"/>
          </a:p>
          <a:p>
            <a:r>
              <a:rPr lang="en-US" b="1" u="sng" dirty="0"/>
              <a:t>However, current WM app gets claim words in the almost all the annotated claims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3AEFE-263D-6741-8807-AAFA9B1CF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81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f3afd67ba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f3afd67ba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8954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3AEFE-263D-6741-8807-AAFA9B1CF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008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3AEFE-263D-6741-8807-AAFA9B1CF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558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Training on multiple datasets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3AEFE-263D-6741-8807-AAFA9B1CF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19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8D3E6-B878-1946-9F40-56CF7E3EB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906" y="1636713"/>
            <a:ext cx="6400800" cy="2387600"/>
          </a:xfrm>
        </p:spPr>
        <p:txBody>
          <a:bodyPr anchor="b">
            <a:noAutofit/>
          </a:bodyPr>
          <a:lstStyle>
            <a:lvl1pPr algn="l">
              <a:defRPr sz="4000" b="1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A0532B-3697-0D42-8498-E2FCD011A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2906" y="4116388"/>
            <a:ext cx="6400800" cy="1655762"/>
          </a:xfrm>
        </p:spPr>
        <p:txBody>
          <a:bodyPr>
            <a:normAutofit/>
          </a:bodyPr>
          <a:lstStyle>
            <a:lvl1pPr marL="0" indent="0" algn="l">
              <a:buNone/>
              <a:defRPr sz="2200" b="1" i="0">
                <a:solidFill>
                  <a:schemeClr val="bg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D7FF7F1-8EA0-4C9B-AAB4-286C24DE83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12160" y="6071068"/>
            <a:ext cx="76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1F9059C-A70C-400A-A563-903FA1FF6C03}" type="datetime1">
              <a:rPr lang="en-US" smtClean="0"/>
              <a:pPr/>
              <a:t>8/14/20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7363"/>
      </p:ext>
    </p:extLst>
  </p:cSld>
  <p:clrMapOvr>
    <a:masterClrMapping/>
  </p:clrMapOvr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00B44-DAF0-4968-AC28-7F82CAE37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38DF5-5A98-479C-AD5F-DE8999047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53FF5-9828-40B8-82A4-1AE558930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22010" y="6145342"/>
            <a:ext cx="2057400" cy="365125"/>
          </a:xfrm>
        </p:spPr>
        <p:txBody>
          <a:bodyPr/>
          <a:lstStyle>
            <a:lvl1pPr>
              <a:defRPr>
                <a:solidFill>
                  <a:srgbClr val="003356"/>
                </a:solidFill>
              </a:defRPr>
            </a:lvl1pPr>
          </a:lstStyle>
          <a:p>
            <a:fld id="{23C2877D-5AFC-4D29-B54E-D7195D20F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33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D6FD8-7522-43DB-B784-D92CC4D14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D9793-F81D-4E8E-8757-9A6B21E2C2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A9DFE6-EE5D-42D6-A694-2FC4F66DB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6F206-302A-41B8-BE1C-222993BEA2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C3E53D-FEF2-4597-B4D0-1C7E4A76D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A6114F-9C88-4735-AB30-01494D16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2877D-5AFC-4D29-B54E-D7195D20F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85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3209B-06EB-4DA7-A257-69316E5BF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BD55E-7D86-498B-947D-C36E9D258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ED4DF8-9511-4A1C-82A6-971B5DF99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82A0C0-A066-4F29-BB02-AF4CF8F33A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6DE752-4A92-4C8C-BB8C-01BF66EB25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F204EC-B204-4E0B-B339-7642917AE1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3A5E80-36A9-450E-9735-014EEC979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22A91C-B30C-4B3E-B216-2BF36A474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2877D-5AFC-4D29-B54E-D7195D20F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04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2E3B-8D9F-48B9-971C-89A6EE328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9C41C5-4719-42D7-AB45-1605F45325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66D601-6080-4DEC-AD14-C9C9D1AB0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2EFA99-9A0B-4B00-A50A-6956CFD22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2877D-5AFC-4D29-B54E-D7195D20F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135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C5BCFD-04BE-4D68-8F97-DFE060B37C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F02735-AEEF-443E-B755-1CB441FA0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07F3CD-27C8-46DB-B5BC-375BAE72A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2877D-5AFC-4D29-B54E-D7195D20F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87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EA9AE-5A94-4B1A-B6F3-21938F9E7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9F1A4-EB5B-43DF-815D-D318A80AA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23A10D-D4EA-4470-AA43-D95BF94BF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B7854-264A-4DBD-944A-DCB018A57D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D4B2F6-C81C-4DC6-88DC-1BD4AF2ED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90AE8-431A-4956-AAD0-44C3B2692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2877D-5AFC-4D29-B54E-D7195D20F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02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A0CA9-8097-4032-B135-D9EFA87B7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EF83BF-4AB5-4235-84B2-8114ED99AA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18E437-D2FD-4736-9768-CAE38C3A1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3A64C5-BD03-4C1F-9F98-F514BFB6D1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B01AB-0BF4-42D0-8960-2B2008626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A3E1C-BD29-45EC-B2B1-B50C34866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2877D-5AFC-4D29-B54E-D7195D20F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14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E803-55AA-2A41-82A7-6B5C99020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24E3B-9C02-124E-87ED-85673E773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30898-FE48-4E43-98BB-5916BDCA6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F4E8-B4E8-8B41-A506-5B696F55BA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90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76121-1258-0349-86BB-D3BCAC47F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640542"/>
            <a:ext cx="6608185" cy="2020985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2E43F-6B5C-DF4B-8B09-36FB03BC1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688515"/>
            <a:ext cx="6608185" cy="802804"/>
          </a:xfrm>
        </p:spPr>
        <p:txBody>
          <a:bodyPr>
            <a:normAutofit/>
          </a:bodyPr>
          <a:lstStyle>
            <a:lvl1pPr marL="0" indent="0">
              <a:buNone/>
              <a:defRPr sz="2200" b="1" i="0">
                <a:solidFill>
                  <a:schemeClr val="bg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5888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B118-8012-C548-A283-39CC2BE52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0CF78-950A-F040-9BCE-E6ADA4E0B6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0507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766D5D-8D2A-7A42-951A-428443DFF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0507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188E9-127D-8F41-9EB9-5E94FC289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F4E8-B4E8-8B41-A506-5B696F55B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0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BC72C-3D21-9E42-BA65-D4D84C156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DA698-3984-784B-AD38-541D38592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64E237-651E-9446-8320-4EB781B93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6E853C-89C2-914D-AA19-ACD894810C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D67330-F57B-2F4B-9B2B-4A6C1DC210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60CDF2-55FC-8D45-90E4-095972B3F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F4E8-B4E8-8B41-A506-5B696F55B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460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6C02F-5F43-D945-9CD1-8B8805DBF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3A4A8D-D63F-5140-87D4-5ADB6E155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F4E8-B4E8-8B41-A506-5B696F55B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11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310A9-CC63-CF47-9BB6-6E0B1AA15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F4E8-B4E8-8B41-A506-5B696F55B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9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BF094-D9D8-4E48-8D66-977BE4CC1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6D281-1974-F548-9F1C-ABC8F70C7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A29A6B-F474-5B4F-AB3A-BE45661A7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C6291-102B-0D40-B9CD-7DC456D6A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F4E8-B4E8-8B41-A506-5B696F55B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65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5322E-5FDC-B04D-AE0F-60FCF9D26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256887-DDCE-FC49-A760-4938038D12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70068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4D4F81-D1B2-2243-A22A-14F0A5687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67633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5275D-0FAF-0D47-B3F0-992B3D6C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F4E8-B4E8-8B41-A506-5B696F55B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70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4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7562FE-FFFE-024A-A178-F95963B28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D4775-A4D8-AD42-B3C3-7C684D5C2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363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D9C16-1B28-4742-A046-BF2AC80863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07598" y="6141401"/>
            <a:ext cx="496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rgbClr val="3072B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14E5F4E8-B4E8-8B41-A506-5B696F55BA5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28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rgbClr val="00335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08C313-E0F9-424E-AC0B-C324D0D5B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6987B-8860-4D59-977A-9CEBC3EB6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Edit Master text styles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857250" marR="0" lvl="2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200150" marR="0" lvl="3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F46F3-14F5-4D38-8653-954367D54C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211959" y="614534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00335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23C2877D-5AFC-4D29-B54E-D7195D20F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36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00335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171450" marR="0" indent="-171450" algn="l" defTabSz="685800" rtl="0" eaLnBrk="1" fontAlgn="auto" latinLnBrk="0" hangingPunct="1">
        <a:lnSpc>
          <a:spcPct val="90000"/>
        </a:lnSpc>
        <a:spcBef>
          <a:spcPts val="75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5143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8572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2001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5430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AB3ED-A8BA-F248-BAD3-8C7CC2421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906" y="1624080"/>
            <a:ext cx="7719254" cy="2181865"/>
          </a:xfrm>
        </p:spPr>
        <p:txBody>
          <a:bodyPr/>
          <a:lstStyle/>
          <a:p>
            <a:r>
              <a:rPr lang="en-US" dirty="0"/>
              <a:t>Claim Detection </a:t>
            </a:r>
            <a:br>
              <a:rPr lang="en-US" dirty="0"/>
            </a:br>
            <a:r>
              <a:rPr lang="en-US" sz="3200" dirty="0"/>
              <a:t>from middle and high school student essays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945EDF-B57C-A142-A35C-7E93C10850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Tariq Alhindi</a:t>
            </a:r>
          </a:p>
          <a:p>
            <a:r>
              <a:rPr lang="en-US" dirty="0"/>
              <a:t>Debanjan Ghosh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7C664-F11A-46D4-8125-4A4062D768E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9616E24-B0BB-4E91-8F73-FA8612213BF6}" type="datetime1">
              <a:rPr lang="en-US" smtClean="0"/>
              <a:t>8/14/20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151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03B67-C623-6A42-AFAE-91C390966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C3DF5-3D31-1343-968F-06A32A162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39054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Segmentation (argument token detection)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Argument Type Detection (claim, premise)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Argument Relation Detection (support, attack)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sz="1800" dirty="0">
                <a:solidFill>
                  <a:srgbClr val="000000"/>
                </a:solidFill>
              </a:rPr>
              <a:t>using 400 argumentative essays (Stab &amp; </a:t>
            </a:r>
            <a:r>
              <a:rPr lang="en-US" sz="1800" dirty="0" err="1">
                <a:solidFill>
                  <a:srgbClr val="000000"/>
                </a:solidFill>
              </a:rPr>
              <a:t>Gurevych</a:t>
            </a:r>
            <a:r>
              <a:rPr lang="en-US" sz="1800" dirty="0">
                <a:solidFill>
                  <a:srgbClr val="000000"/>
                </a:solidFill>
              </a:rPr>
              <a:t>, 2017, Eger et al. 2017))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Sentence Claim Detection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	(-) a sentence might have multiple claims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	(-) a sentence might have a claim and a premise</a:t>
            </a:r>
            <a:br>
              <a:rPr lang="en-US" dirty="0">
                <a:solidFill>
                  <a:srgbClr val="000000"/>
                </a:solidFill>
              </a:rPr>
            </a:b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sz="1800" dirty="0">
                <a:solidFill>
                  <a:srgbClr val="000000"/>
                </a:solidFill>
              </a:rPr>
              <a:t>Cross-domain claim detection in 6 datasets (</a:t>
            </a:r>
            <a:r>
              <a:rPr lang="en-US" sz="1800" dirty="0" err="1">
                <a:solidFill>
                  <a:srgbClr val="000000"/>
                </a:solidFill>
              </a:rPr>
              <a:t>Daxenberger</a:t>
            </a:r>
            <a:r>
              <a:rPr lang="en-US" sz="1800" dirty="0">
                <a:solidFill>
                  <a:srgbClr val="000000"/>
                </a:solidFill>
              </a:rPr>
              <a:t> et al. 2017)</a:t>
            </a:r>
            <a:br>
              <a:rPr lang="en-US" sz="1800" dirty="0">
                <a:solidFill>
                  <a:srgbClr val="000000"/>
                </a:solidFill>
              </a:rPr>
            </a:br>
            <a:r>
              <a:rPr lang="en-US" sz="1800" dirty="0">
                <a:solidFill>
                  <a:srgbClr val="000000"/>
                </a:solidFill>
              </a:rPr>
              <a:t>	Using unlabeled data from the same domain </a:t>
            </a:r>
            <a:r>
              <a:rPr lang="en-US" sz="1800" dirty="0">
                <a:solidFill>
                  <a:schemeClr val="dk1"/>
                </a:solidFill>
              </a:rPr>
              <a:t>(Chakrabarty et al. 2019)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6B844-5EAA-F84C-ADC9-741F4029F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F4E8-B4E8-8B41-A506-5B696F55BA5B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CAF374-236F-4157-B37C-89BB8565A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697" y="6253439"/>
            <a:ext cx="60064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00335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Copyright © 2020 by Educational Testing Service. All rights reserved. ETS and the ETS logo are registered trademarks of </a:t>
            </a:r>
            <a:br>
              <a:rPr lang="en-US" altLang="en-US" sz="700" dirty="0">
                <a:solidFill>
                  <a:srgbClr val="00335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700" dirty="0">
                <a:solidFill>
                  <a:srgbClr val="00335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Educational Testing Service (ETS). 462301852</a:t>
            </a:r>
          </a:p>
        </p:txBody>
      </p:sp>
    </p:spTree>
    <p:extLst>
      <p:ext uri="{BB962C8B-B14F-4D97-AF65-F5344CB8AC3E}">
        <p14:creationId xmlns:p14="http://schemas.microsoft.com/office/powerpoint/2010/main" val="2225371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03B67-C623-6A42-AFAE-91C390966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Annotation Efforts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C3DF5-3D31-1343-968F-06A32A162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Continuing annotation of </a:t>
            </a:r>
            <a:r>
              <a:rPr lang="en-US" sz="2000" i="1" dirty="0"/>
              <a:t>argumentative</a:t>
            </a:r>
            <a:r>
              <a:rPr lang="en-US" sz="2000" dirty="0"/>
              <a:t> and </a:t>
            </a:r>
            <a:r>
              <a:rPr lang="en-US" sz="2000" i="1" dirty="0"/>
              <a:t>narrative</a:t>
            </a:r>
            <a:r>
              <a:rPr lang="en-US" sz="2000" dirty="0"/>
              <a:t> essays</a:t>
            </a:r>
            <a:br>
              <a:rPr lang="en-US" sz="2000" dirty="0"/>
            </a:br>
            <a:r>
              <a:rPr lang="en-US" sz="2000" dirty="0"/>
              <a:t>with 3 annotators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Annotation of claims, arguing expressions (``I agree’’) and opinions (``music makes people feel good‘’), etc.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Several rounds of calibration to finalize the guideline</a:t>
            </a:r>
          </a:p>
          <a:p>
            <a:pPr marL="342900" lvl="1" indent="0">
              <a:buNone/>
            </a:pPr>
            <a:r>
              <a:rPr lang="en-US" sz="1800" dirty="0"/>
              <a:t>10 essays (argumentative and narrative) were triple annotated in the pilot task</a:t>
            </a:r>
          </a:p>
          <a:p>
            <a:pPr marL="342900" lvl="1" indent="0">
              <a:buNone/>
            </a:pPr>
            <a:r>
              <a:rPr lang="en-US" sz="1800" dirty="0"/>
              <a:t>65 essays are annotated by pair(s); rest are annotated by one annotator</a:t>
            </a:r>
            <a:br>
              <a:rPr lang="en-US" sz="1900" dirty="0"/>
            </a:br>
            <a:endParaRPr lang="en-US" sz="1900" dirty="0"/>
          </a:p>
          <a:p>
            <a:r>
              <a:rPr lang="en-US" sz="2000" dirty="0"/>
              <a:t>Average pairwise agreement is in mid 80s (Wiebe et al., 2005)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6B844-5EAA-F84C-ADC9-741F4029F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F4E8-B4E8-8B41-A506-5B696F55BA5B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CAF374-236F-4157-B37C-89BB8565A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697" y="6253439"/>
            <a:ext cx="60064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00335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Copyright © 2020 by Educational Testing Service. All rights reserved. ETS and the ETS logo are registered trademarks of </a:t>
            </a:r>
            <a:br>
              <a:rPr lang="en-US" altLang="en-US" sz="700" dirty="0">
                <a:solidFill>
                  <a:srgbClr val="00335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700" dirty="0">
                <a:solidFill>
                  <a:srgbClr val="00335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Educational Testing Service (ETS). 462301852</a:t>
            </a:r>
          </a:p>
        </p:txBody>
      </p:sp>
    </p:spTree>
    <p:extLst>
      <p:ext uri="{BB962C8B-B14F-4D97-AF65-F5344CB8AC3E}">
        <p14:creationId xmlns:p14="http://schemas.microsoft.com/office/powerpoint/2010/main" val="68080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5395122-D716-FE47-963D-93BA694D0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632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Argumentative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br>
              <a:rPr lang="en-US" sz="2000" dirty="0"/>
            </a:br>
            <a:r>
              <a:rPr lang="en-US" sz="2000" dirty="0"/>
              <a:t>Narrative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D03B67-C623-6A42-AFAE-91C390966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6B844-5EAA-F84C-ADC9-741F4029F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F4E8-B4E8-8B41-A506-5B696F55BA5B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CAF374-236F-4157-B37C-89BB8565A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697" y="6253439"/>
            <a:ext cx="60064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00335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Copyright © 2020 by Educational Testing Service. All rights reserved. ETS and the ETS logo are registered trademarks of </a:t>
            </a:r>
            <a:br>
              <a:rPr lang="en-US" altLang="en-US" sz="700" dirty="0">
                <a:solidFill>
                  <a:srgbClr val="00335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700" dirty="0">
                <a:solidFill>
                  <a:srgbClr val="00335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Educational Testing Service (ETS). 462301852</a:t>
            </a:r>
          </a:p>
        </p:txBody>
      </p:sp>
      <p:graphicFrame>
        <p:nvGraphicFramePr>
          <p:cNvPr id="7" name="Google Shape;116;p23">
            <a:extLst>
              <a:ext uri="{FF2B5EF4-FFF2-40B4-BE49-F238E27FC236}">
                <a16:creationId xmlns:a16="http://schemas.microsoft.com/office/drawing/2014/main" id="{6CC1DB48-EFDD-634C-AE68-21736237D8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4812825"/>
              </p:ext>
            </p:extLst>
          </p:nvPr>
        </p:nvGraphicFramePr>
        <p:xfrm>
          <a:off x="1189050" y="2316700"/>
          <a:ext cx="6437550" cy="13950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72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2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2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2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2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5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Split</a:t>
                      </a: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Essays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B-claim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I-claim</a:t>
                      </a: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O-claim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train</a:t>
                      </a: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45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951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10,263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25,332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36,546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test</a:t>
                      </a: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45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707</a:t>
                      </a: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7,407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16,841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24,955</a:t>
                      </a: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Google Shape;118;p23">
            <a:extLst>
              <a:ext uri="{FF2B5EF4-FFF2-40B4-BE49-F238E27FC236}">
                <a16:creationId xmlns:a16="http://schemas.microsoft.com/office/drawing/2014/main" id="{3141C753-B048-2B43-BC08-9C01D5C245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4224176"/>
              </p:ext>
            </p:extLst>
          </p:nvPr>
        </p:nvGraphicFramePr>
        <p:xfrm>
          <a:off x="1150950" y="4515889"/>
          <a:ext cx="6437550" cy="9300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72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2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2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2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2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5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Split</a:t>
                      </a: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Essays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B-claim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I-claim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O-claim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test</a:t>
                      </a: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45</a:t>
                      </a: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121</a:t>
                      </a: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34,879</a:t>
                      </a: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21,465</a:t>
                      </a: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36,195</a:t>
                      </a:r>
                      <a:endParaRPr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405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E5BD7-B612-EB4A-BC0E-5A0137FDA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338039"/>
            <a:ext cx="6608185" cy="802804"/>
          </a:xfrm>
        </p:spPr>
        <p:txBody>
          <a:bodyPr/>
          <a:lstStyle/>
          <a:p>
            <a:r>
              <a:rPr lang="en-US" dirty="0"/>
              <a:t>Outline of the Talk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19550-5ED6-9549-874F-DCB4AB3B6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2774114"/>
            <a:ext cx="6608185" cy="2702346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Background and Data</a:t>
            </a:r>
            <a:br>
              <a:rPr lang="en-US" dirty="0"/>
            </a:br>
            <a:endParaRPr lang="en-US" dirty="0"/>
          </a:p>
          <a:p>
            <a:r>
              <a:rPr lang="en-US" dirty="0"/>
              <a:t>Features and Models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Results </a:t>
            </a:r>
            <a:br>
              <a:rPr lang="en-US" dirty="0"/>
            </a:br>
            <a:endParaRPr lang="en-US" dirty="0"/>
          </a:p>
          <a:p>
            <a:r>
              <a:rPr lang="en-US" dirty="0"/>
              <a:t>Discussions and Future Work</a:t>
            </a:r>
          </a:p>
        </p:txBody>
      </p:sp>
    </p:spTree>
    <p:extLst>
      <p:ext uri="{BB962C8B-B14F-4D97-AF65-F5344CB8AC3E}">
        <p14:creationId xmlns:p14="http://schemas.microsoft.com/office/powerpoint/2010/main" val="2161552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03B67-C623-6A42-AFAE-91C390966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C3DF5-3D31-1343-968F-06A32A162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52665"/>
            <a:ext cx="7886700" cy="985814"/>
          </a:xfrm>
        </p:spPr>
        <p:txBody>
          <a:bodyPr/>
          <a:lstStyle/>
          <a:p>
            <a:r>
              <a:rPr lang="en-US" dirty="0"/>
              <a:t>Discrete Features</a:t>
            </a:r>
          </a:p>
          <a:p>
            <a:r>
              <a:rPr lang="en-US" dirty="0"/>
              <a:t>Word Embeddings from Transformers (e.g. BERT)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6B844-5EAA-F84C-ADC9-741F4029F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F4E8-B4E8-8B41-A506-5B696F55BA5B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CAF374-236F-4157-B37C-89BB8565A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697" y="6253439"/>
            <a:ext cx="60064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00335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Copyright © 2020 by Educational Testing Service. All rights reserved. ETS and the ETS logo are registered trademarks of </a:t>
            </a:r>
            <a:br>
              <a:rPr lang="en-US" altLang="en-US" sz="700" dirty="0">
                <a:solidFill>
                  <a:srgbClr val="00335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700" dirty="0">
                <a:solidFill>
                  <a:srgbClr val="00335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Educational Testing Service (ETS). 462301852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D56E953-B28C-BE42-BD45-C1E88D791C86}"/>
              </a:ext>
            </a:extLst>
          </p:cNvPr>
          <p:cNvSpPr txBox="1">
            <a:spLocks/>
          </p:cNvSpPr>
          <p:nvPr/>
        </p:nvSpPr>
        <p:spPr>
          <a:xfrm>
            <a:off x="630922" y="282399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rgbClr val="00335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 Models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4511A00-D30E-9D4F-A3C7-97BDCFCD98A7}"/>
              </a:ext>
            </a:extLst>
          </p:cNvPr>
          <p:cNvSpPr txBox="1">
            <a:spLocks/>
          </p:cNvSpPr>
          <p:nvPr/>
        </p:nvSpPr>
        <p:spPr>
          <a:xfrm>
            <a:off x="630922" y="4011532"/>
            <a:ext cx="7886700" cy="1597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Logistic Regression </a:t>
            </a:r>
            <a:r>
              <a:rPr lang="en-US" sz="2000" dirty="0"/>
              <a:t>(Token Classification)</a:t>
            </a:r>
          </a:p>
          <a:p>
            <a:r>
              <a:rPr lang="en-US" dirty="0"/>
              <a:t>Conditional Random Field </a:t>
            </a:r>
            <a:r>
              <a:rPr lang="en-US" sz="2000" dirty="0"/>
              <a:t>(Sequence Classification)</a:t>
            </a:r>
          </a:p>
          <a:p>
            <a:r>
              <a:rPr lang="en-US" dirty="0"/>
              <a:t>Deep Learning Models </a:t>
            </a:r>
            <a:r>
              <a:rPr lang="en-US" sz="2000" dirty="0"/>
              <a:t>(Transformers)</a:t>
            </a:r>
          </a:p>
        </p:txBody>
      </p:sp>
    </p:spTree>
    <p:extLst>
      <p:ext uri="{BB962C8B-B14F-4D97-AF65-F5344CB8AC3E}">
        <p14:creationId xmlns:p14="http://schemas.microsoft.com/office/powerpoint/2010/main" val="469568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03B67-C623-6A42-AFAE-91C390966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Discrete Feature Groups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C3DF5-3D31-1343-968F-06A32A162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9746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Structural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	token position features, punctuation features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	position of covering sentence</a:t>
            </a:r>
          </a:p>
          <a:p>
            <a:pPr marL="0" indent="0">
              <a:buNone/>
            </a:pP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Syntactic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sz="2000" dirty="0">
                <a:solidFill>
                  <a:srgbClr val="000000"/>
                </a:solidFill>
              </a:rPr>
              <a:t>POS, Lowest common ancestor (LCA), LCA types</a:t>
            </a:r>
          </a:p>
          <a:p>
            <a:pPr marL="0" indent="0">
              <a:buNone/>
            </a:pPr>
            <a:br>
              <a:rPr lang="en-US" sz="2000" dirty="0">
                <a:solidFill>
                  <a:srgbClr val="000000"/>
                </a:solidFill>
              </a:rPr>
            </a:br>
            <a:r>
              <a:rPr lang="en-US" dirty="0">
                <a:solidFill>
                  <a:schemeClr val="dk1"/>
                </a:solidFill>
              </a:rPr>
              <a:t>Lex-Syntactic</a:t>
            </a:r>
            <a:br>
              <a:rPr lang="en-US" dirty="0">
                <a:solidFill>
                  <a:schemeClr val="dk1"/>
                </a:solidFill>
              </a:rPr>
            </a:br>
            <a:r>
              <a:rPr lang="en-US" dirty="0">
                <a:solidFill>
                  <a:schemeClr val="dk1"/>
                </a:solidFill>
              </a:rPr>
              <a:t>	</a:t>
            </a:r>
            <a:r>
              <a:rPr lang="en-US" sz="2000" dirty="0">
                <a:solidFill>
                  <a:schemeClr val="dk1"/>
                </a:solidFill>
              </a:rPr>
              <a:t>Relations governing the token and its context</a:t>
            </a:r>
            <a:br>
              <a:rPr lang="en-US" sz="2000" dirty="0">
                <a:solidFill>
                  <a:schemeClr val="dk1"/>
                </a:solidFill>
              </a:rPr>
            </a:br>
            <a:r>
              <a:rPr lang="en-US" sz="2000" dirty="0">
                <a:solidFill>
                  <a:schemeClr val="dk1"/>
                </a:solidFill>
              </a:rPr>
              <a:t>	N hops deep in retrieving relations</a:t>
            </a:r>
            <a:br>
              <a:rPr lang="en-US" sz="2000" dirty="0">
                <a:solidFill>
                  <a:schemeClr val="dk1"/>
                </a:solidFill>
              </a:rPr>
            </a:br>
            <a:r>
              <a:rPr lang="en-US" sz="2000" dirty="0">
                <a:solidFill>
                  <a:schemeClr val="dk1"/>
                </a:solidFill>
              </a:rPr>
              <a:t>	Features: (token, previous, next): token_dependency-relation</a:t>
            </a: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6B844-5EAA-F84C-ADC9-741F4029F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F4E8-B4E8-8B41-A506-5B696F55BA5B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CAF374-236F-4157-B37C-89BB8565A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697" y="6253439"/>
            <a:ext cx="60064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00335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Copyright © 2020 by Educational Testing Service. All rights reserved. ETS and the ETS logo are registered trademarks of </a:t>
            </a:r>
            <a:br>
              <a:rPr lang="en-US" altLang="en-US" sz="700" dirty="0">
                <a:solidFill>
                  <a:srgbClr val="00335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700" dirty="0">
                <a:solidFill>
                  <a:srgbClr val="00335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Educational Testing Service (ETS). 462301852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031421-671A-8744-A583-F4E905085A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268" y="5965659"/>
            <a:ext cx="736323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1000" dirty="0">
                <a:solidFill>
                  <a:srgbClr val="00335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Christian  Stab, and Iryna </a:t>
            </a:r>
            <a:r>
              <a:rPr lang="en-US" altLang="en-US" sz="1000" dirty="0" err="1">
                <a:solidFill>
                  <a:srgbClr val="00335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Gurevych</a:t>
            </a:r>
            <a:r>
              <a:rPr lang="en-US" altLang="en-US" sz="1000" dirty="0">
                <a:solidFill>
                  <a:srgbClr val="00335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"Parsing argumentation structures in persuasive essays." Computational Linguistics (2017)</a:t>
            </a:r>
          </a:p>
        </p:txBody>
      </p:sp>
    </p:spTree>
    <p:extLst>
      <p:ext uri="{BB962C8B-B14F-4D97-AF65-F5344CB8AC3E}">
        <p14:creationId xmlns:p14="http://schemas.microsoft.com/office/powerpoint/2010/main" val="160306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03B67-C623-6A42-AFAE-91C390966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Feature-based 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C3DF5-3D31-1343-968F-06A32A162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chemeClr val="dk1"/>
                </a:solidFill>
              </a:rPr>
              <a:t>Logistic Regression (LR)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en-US" dirty="0"/>
              <a:t>Takes a single token as input. </a:t>
            </a:r>
            <a:br>
              <a:rPr lang="en-US" dirty="0"/>
            </a:br>
            <a:endParaRPr lang="en-US" dirty="0"/>
          </a:p>
          <a:p>
            <a:pPr marL="0" indent="0">
              <a:spcBef>
                <a:spcPts val="1600"/>
              </a:spcBef>
              <a:buNone/>
            </a:pPr>
            <a:r>
              <a:rPr lang="en-US" b="1" u="sng" dirty="0">
                <a:solidFill>
                  <a:srgbClr val="000000"/>
                </a:solidFill>
              </a:rPr>
              <a:t>Conditional Random Field (CRF)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en-US" dirty="0"/>
              <a:t>Takes a sequence as input (sentence)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/>
              <a:t>Make prediction to each element (token) in the sequence while considering other neighboring elements (tokens in the same sentence)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6B844-5EAA-F84C-ADC9-741F4029F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F4E8-B4E8-8B41-A506-5B696F55BA5B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CAF374-236F-4157-B37C-89BB8565A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697" y="6253439"/>
            <a:ext cx="60064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00335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Copyright © 2020 by Educational Testing Service. All rights reserved. ETS and the ETS logo are registered trademarks of </a:t>
            </a:r>
            <a:br>
              <a:rPr lang="en-US" altLang="en-US" sz="700" dirty="0">
                <a:solidFill>
                  <a:srgbClr val="00335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700" dirty="0">
                <a:solidFill>
                  <a:srgbClr val="00335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Educational Testing Service (ETS). 462301852</a:t>
            </a:r>
          </a:p>
        </p:txBody>
      </p:sp>
    </p:spTree>
    <p:extLst>
      <p:ext uri="{BB962C8B-B14F-4D97-AF65-F5344CB8AC3E}">
        <p14:creationId xmlns:p14="http://schemas.microsoft.com/office/powerpoint/2010/main" val="3554700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03B67-C623-6A42-AFAE-91C390966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Deep Learning 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C3DF5-3D31-1343-968F-06A32A162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Training a Neural Network, from scratch with layers such as: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sz="1800" dirty="0">
                <a:solidFill>
                  <a:srgbClr val="000000"/>
                </a:solidFill>
              </a:rPr>
              <a:t>	</a:t>
            </a:r>
            <a:r>
              <a:rPr lang="en-US" sz="1800" dirty="0">
                <a:solidFill>
                  <a:schemeClr val="dk1"/>
                </a:solidFill>
              </a:rPr>
              <a:t>Dense</a:t>
            </a:r>
            <a:r>
              <a:rPr lang="en-US" sz="1800" dirty="0">
                <a:solidFill>
                  <a:srgbClr val="000000"/>
                </a:solidFill>
              </a:rPr>
              <a:t> (</a:t>
            </a:r>
            <a:r>
              <a:rPr lang="en-US" sz="1800" dirty="0">
                <a:solidFill>
                  <a:schemeClr val="dk1"/>
                </a:solidFill>
              </a:rPr>
              <a:t>fully-connected</a:t>
            </a:r>
            <a:r>
              <a:rPr lang="en-US" sz="1800" dirty="0">
                <a:solidFill>
                  <a:srgbClr val="000000"/>
                </a:solidFill>
              </a:rPr>
              <a:t>)</a:t>
            </a:r>
            <a:br>
              <a:rPr lang="en-US" sz="1800" dirty="0">
                <a:solidFill>
                  <a:srgbClr val="000000"/>
                </a:solidFill>
              </a:rPr>
            </a:br>
            <a:r>
              <a:rPr lang="en-US" sz="1800" dirty="0">
                <a:solidFill>
                  <a:srgbClr val="000000"/>
                </a:solidFill>
              </a:rPr>
              <a:t>	Convolutional (zonal information; filters)</a:t>
            </a:r>
            <a:br>
              <a:rPr lang="en-US" sz="1800" dirty="0">
                <a:solidFill>
                  <a:srgbClr val="000000"/>
                </a:solidFill>
              </a:rPr>
            </a:br>
            <a:r>
              <a:rPr lang="en-US" sz="1800" dirty="0">
                <a:solidFill>
                  <a:srgbClr val="000000"/>
                </a:solidFill>
              </a:rPr>
              <a:t>	Recurrent (sequential)</a:t>
            </a:r>
            <a:br>
              <a:rPr lang="en-US" dirty="0">
                <a:solidFill>
                  <a:srgbClr val="000000"/>
                </a:solidFill>
              </a:rPr>
            </a:br>
            <a:endParaRPr lang="en-US" dirty="0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Pretrained transformers (e.g., BERT) as feature extractors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sz="1800" dirty="0">
                <a:solidFill>
                  <a:srgbClr val="000000"/>
                </a:solidFill>
              </a:rPr>
              <a:t>	</a:t>
            </a:r>
            <a:r>
              <a:rPr lang="en-US" sz="1800" dirty="0">
                <a:solidFill>
                  <a:schemeClr val="dk1"/>
                </a:solidFill>
              </a:rPr>
              <a:t>language models trained on a lot of data (</a:t>
            </a:r>
            <a:r>
              <a:rPr lang="en-US" sz="1800" dirty="0" err="1">
                <a:solidFill>
                  <a:schemeClr val="dk1"/>
                </a:solidFill>
              </a:rPr>
              <a:t>wikipedia</a:t>
            </a:r>
            <a:r>
              <a:rPr lang="en-US" sz="1800" dirty="0">
                <a:solidFill>
                  <a:schemeClr val="dk1"/>
                </a:solidFill>
              </a:rPr>
              <a:t>, google books)</a:t>
            </a:r>
            <a:br>
              <a:rPr lang="en-US" sz="1800" dirty="0">
                <a:solidFill>
                  <a:srgbClr val="000000"/>
                </a:solidFill>
              </a:rPr>
            </a:br>
            <a:r>
              <a:rPr lang="en-US" sz="1800" dirty="0">
                <a:solidFill>
                  <a:srgbClr val="000000"/>
                </a:solidFill>
              </a:rPr>
              <a:t>	using embeddings generated by these models as features</a:t>
            </a:r>
            <a:br>
              <a:rPr lang="en-US" dirty="0">
                <a:solidFill>
                  <a:srgbClr val="000000"/>
                </a:solidFill>
              </a:rPr>
            </a:b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dk1"/>
              </a:buClr>
            </a:pPr>
            <a:r>
              <a:rPr lang="en-US" dirty="0">
                <a:solidFill>
                  <a:schemeClr val="dk1"/>
                </a:solidFill>
              </a:rPr>
              <a:t>Pretrained transformers as classifiers</a:t>
            </a:r>
            <a:br>
              <a:rPr lang="en-US" dirty="0">
                <a:solidFill>
                  <a:schemeClr val="dk1"/>
                </a:solidFill>
              </a:rPr>
            </a:br>
            <a:r>
              <a:rPr lang="en-US" sz="1800" dirty="0">
                <a:solidFill>
                  <a:schemeClr val="dk1"/>
                </a:solidFill>
              </a:rPr>
              <a:t>	fine-tuning on the task (training partition)</a:t>
            </a:r>
            <a:br>
              <a:rPr lang="en-US" sz="1800" dirty="0">
                <a:solidFill>
                  <a:schemeClr val="dk1"/>
                </a:solidFill>
              </a:rPr>
            </a:br>
            <a:r>
              <a:rPr lang="en-US" sz="1800" dirty="0">
                <a:solidFill>
                  <a:schemeClr val="dk1"/>
                </a:solidFill>
              </a:rPr>
              <a:t>	fine-tuning on a related unlabeled corpus</a:t>
            </a:r>
            <a:br>
              <a:rPr lang="en-US" dirty="0">
                <a:solidFill>
                  <a:schemeClr val="dk1"/>
                </a:solidFill>
              </a:rPr>
            </a:br>
            <a:r>
              <a:rPr lang="en-US" dirty="0">
                <a:solidFill>
                  <a:schemeClr val="dk1"/>
                </a:solidFill>
              </a:rPr>
              <a:t>	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6B844-5EAA-F84C-ADC9-741F4029F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F4E8-B4E8-8B41-A506-5B696F55BA5B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CAF374-236F-4157-B37C-89BB8565A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697" y="6253439"/>
            <a:ext cx="60064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00335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Copyright © 2020 by Educational Testing Service. All rights reserved. ETS and the ETS logo are registered trademarks of </a:t>
            </a:r>
            <a:br>
              <a:rPr lang="en-US" altLang="en-US" sz="700" dirty="0">
                <a:solidFill>
                  <a:srgbClr val="00335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700" dirty="0">
                <a:solidFill>
                  <a:srgbClr val="00335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Educational Testing Service (ETS). 462301852</a:t>
            </a:r>
          </a:p>
        </p:txBody>
      </p:sp>
    </p:spTree>
    <p:extLst>
      <p:ext uri="{BB962C8B-B14F-4D97-AF65-F5344CB8AC3E}">
        <p14:creationId xmlns:p14="http://schemas.microsoft.com/office/powerpoint/2010/main" val="2140619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03B67-C623-6A42-AFAE-91C390966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Fine-tuning Transformers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C3DF5-3D31-1343-968F-06A32A162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4035947" cy="40417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Training a Bert-based classifier </a:t>
            </a:r>
            <a:br>
              <a:rPr lang="en-US" sz="1800" dirty="0">
                <a:solidFill>
                  <a:srgbClr val="000000"/>
                </a:solidFill>
              </a:rPr>
            </a:br>
            <a:endParaRPr lang="en-US" sz="1800" dirty="0">
              <a:solidFill>
                <a:srgbClr val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</a:rPr>
              <a:t>Fine-tuning on the training partition</a:t>
            </a:r>
          </a:p>
          <a:p>
            <a:pPr marL="342900" lvl="1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model choice and hyperparameter </a:t>
            </a:r>
            <a:r>
              <a:rPr lang="en-US" sz="1600" dirty="0">
                <a:solidFill>
                  <a:schemeClr val="dk1"/>
                </a:solidFill>
              </a:rPr>
              <a:t>tuning 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>
                <a:solidFill>
                  <a:schemeClr val="dk1"/>
                </a:solidFill>
              </a:rPr>
              <a:t>cased vs uncased, batch size, number of epochs, etc.)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>
                <a:solidFill>
                  <a:schemeClr val="dk1"/>
                </a:solidFill>
              </a:rPr>
              <a:t>weighted loss per class according to class frequencies</a:t>
            </a:r>
            <a:endParaRPr lang="en-US" sz="1800" dirty="0">
              <a:solidFill>
                <a:schemeClr val="dk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6B844-5EAA-F84C-ADC9-741F4029F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F4E8-B4E8-8B41-A506-5B696F55BA5B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CAF374-236F-4157-B37C-89BB8565A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697" y="6253439"/>
            <a:ext cx="60064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>
                <a:solidFill>
                  <a:srgbClr val="00335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Copyright © 2020 by Educational Testing Service. All rights reserved. ETS and the ETS logo are registered trademarks of </a:t>
            </a:r>
            <a:br>
              <a:rPr lang="en-US" altLang="en-US" sz="700">
                <a:solidFill>
                  <a:srgbClr val="00335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700">
                <a:solidFill>
                  <a:srgbClr val="00335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Educational Testing Service (ETS). 462301852</a:t>
            </a:r>
            <a:endParaRPr lang="en-US" altLang="en-US" sz="700" dirty="0">
              <a:solidFill>
                <a:srgbClr val="00335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85" name="Picture 184">
            <a:extLst>
              <a:ext uri="{FF2B5EF4-FFF2-40B4-BE49-F238E27FC236}">
                <a16:creationId xmlns:a16="http://schemas.microsoft.com/office/drawing/2014/main" id="{22F6A14B-2CA6-1142-B1F2-D26028B66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677" y="2208347"/>
            <a:ext cx="4019490" cy="214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547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03B67-C623-6A42-AFAE-91C390966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Fine-tuning Transformers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C3DF5-3D31-1343-968F-06A32A162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4417912" cy="40417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Training a Bert-based classifier </a:t>
            </a:r>
            <a:br>
              <a:rPr lang="en-US" sz="1800" dirty="0">
                <a:solidFill>
                  <a:srgbClr val="000000"/>
                </a:solidFill>
              </a:rPr>
            </a:br>
            <a:endParaRPr lang="en-US" sz="1800" dirty="0">
              <a:solidFill>
                <a:srgbClr val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</a:rPr>
              <a:t>Fine-tuning on the training partition</a:t>
            </a:r>
          </a:p>
          <a:p>
            <a:pPr marL="342900" lvl="1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model choice and hyperparameter </a:t>
            </a:r>
            <a:r>
              <a:rPr lang="en-US" sz="1600" dirty="0">
                <a:solidFill>
                  <a:schemeClr val="dk1"/>
                </a:solidFill>
              </a:rPr>
              <a:t>tuning 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>
                <a:solidFill>
                  <a:schemeClr val="dk1"/>
                </a:solidFill>
              </a:rPr>
              <a:t>cased vs uncased, batch size, number of epochs, etc.)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>
                <a:solidFill>
                  <a:schemeClr val="dk1"/>
                </a:solidFill>
              </a:rPr>
              <a:t>weighted loss per class </a:t>
            </a:r>
            <a:br>
              <a:rPr lang="en-US" sz="1600" dirty="0">
                <a:solidFill>
                  <a:schemeClr val="dk1"/>
                </a:solidFill>
              </a:rPr>
            </a:br>
            <a:r>
              <a:rPr lang="en-US" sz="1600" dirty="0">
                <a:solidFill>
                  <a:schemeClr val="dk1"/>
                </a:solidFill>
              </a:rPr>
              <a:t>according to class frequencies</a:t>
            </a:r>
            <a:br>
              <a:rPr lang="en-US" sz="1800" dirty="0">
                <a:solidFill>
                  <a:schemeClr val="dk1"/>
                </a:solidFill>
              </a:rPr>
            </a:br>
            <a:endParaRPr lang="en-US" sz="1800" dirty="0">
              <a:solidFill>
                <a:schemeClr val="dk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</a:rPr>
              <a:t>language model fine-tuning on argumentative corpora:</a:t>
            </a:r>
            <a:br>
              <a:rPr lang="en-US" sz="1800" dirty="0">
                <a:solidFill>
                  <a:srgbClr val="000000"/>
                </a:solidFill>
              </a:rPr>
            </a:br>
            <a:r>
              <a:rPr lang="en-US" sz="1800" dirty="0">
                <a:solidFill>
                  <a:srgbClr val="000000"/>
                </a:solidFill>
              </a:rPr>
              <a:t>	</a:t>
            </a:r>
            <a:r>
              <a:rPr lang="en-US" sz="1600" dirty="0">
                <a:solidFill>
                  <a:srgbClr val="000000"/>
                </a:solidFill>
              </a:rPr>
              <a:t>IMHO: trained on argumentative subreddit 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	(Chakrabarty et al. 2019)</a:t>
            </a:r>
          </a:p>
          <a:p>
            <a:pPr indent="45720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600" dirty="0">
                <a:solidFill>
                  <a:srgbClr val="000000"/>
                </a:solidFill>
              </a:rPr>
              <a:t>GRE essays: trained on student essays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	(Ghosh et al. 2020)</a:t>
            </a:r>
          </a:p>
          <a:p>
            <a:endParaRPr lang="en-US" sz="1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6B844-5EAA-F84C-ADC9-741F4029F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F4E8-B4E8-8B41-A506-5B696F55BA5B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CAF374-236F-4157-B37C-89BB8565A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697" y="6253439"/>
            <a:ext cx="60064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>
                <a:solidFill>
                  <a:srgbClr val="00335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Copyright © 2020 by Educational Testing Service. All rights reserved. ETS and the ETS logo are registered trademarks of </a:t>
            </a:r>
            <a:br>
              <a:rPr lang="en-US" altLang="en-US" sz="700">
                <a:solidFill>
                  <a:srgbClr val="00335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700">
                <a:solidFill>
                  <a:srgbClr val="00335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Educational Testing Service (ETS). 462301852</a:t>
            </a:r>
            <a:endParaRPr lang="en-US" altLang="en-US" sz="700" dirty="0">
              <a:solidFill>
                <a:srgbClr val="00335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C4A005-C655-1645-A532-A70B084A9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706" y="2237994"/>
            <a:ext cx="4006461" cy="325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22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03B67-C623-6A42-AFAE-91C390966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C3DF5-3D31-1343-968F-06A32A162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36550">
              <a:buClr>
                <a:schemeClr val="dk1"/>
              </a:buClr>
              <a:buSzPts val="1700"/>
            </a:pPr>
            <a:r>
              <a:rPr lang="en-US" sz="2000" dirty="0">
                <a:solidFill>
                  <a:schemeClr val="dk1"/>
                </a:solidFill>
              </a:rPr>
              <a:t>The central component of the argument is the claim</a:t>
            </a:r>
          </a:p>
          <a:p>
            <a:pPr marL="203200" lvl="1" indent="0">
              <a:spcBef>
                <a:spcPts val="0"/>
              </a:spcBef>
              <a:buClr>
                <a:schemeClr val="dk1"/>
              </a:buClr>
              <a:buSzPts val="1300"/>
              <a:buNone/>
            </a:pPr>
            <a:r>
              <a:rPr lang="en-US" sz="1400" dirty="0">
                <a:solidFill>
                  <a:schemeClr val="dk1"/>
                </a:solidFill>
              </a:rPr>
              <a:t>	“an assertion that deserves our attention” (Toulmin, 2003)</a:t>
            </a:r>
          </a:p>
          <a:p>
            <a:pPr marL="203200" lvl="1" indent="0">
              <a:spcBef>
                <a:spcPts val="0"/>
              </a:spcBef>
              <a:buClr>
                <a:schemeClr val="dk1"/>
              </a:buClr>
              <a:buSzPts val="1300"/>
              <a:buNone/>
            </a:pPr>
            <a:r>
              <a:rPr lang="en-US" sz="1400" dirty="0">
                <a:solidFill>
                  <a:schemeClr val="dk1"/>
                </a:solidFill>
              </a:rPr>
              <a:t>	“a statement that is in dispute and that we are trying to support with reasons” (</a:t>
            </a:r>
            <a:r>
              <a:rPr lang="en-US" sz="1400" dirty="0" err="1">
                <a:solidFill>
                  <a:schemeClr val="dk1"/>
                </a:solidFill>
              </a:rPr>
              <a:t>Govier</a:t>
            </a:r>
            <a:r>
              <a:rPr lang="en-US" sz="1400" dirty="0">
                <a:solidFill>
                  <a:schemeClr val="dk1"/>
                </a:solidFill>
              </a:rPr>
              <a:t>, 2010)</a:t>
            </a:r>
            <a:br>
              <a:rPr lang="en-US" sz="1300" dirty="0">
                <a:solidFill>
                  <a:schemeClr val="dk1"/>
                </a:solidFill>
              </a:rPr>
            </a:br>
            <a:br>
              <a:rPr lang="en-US" sz="1300" dirty="0">
                <a:solidFill>
                  <a:schemeClr val="dk1"/>
                </a:solidFill>
              </a:rPr>
            </a:br>
            <a:endParaRPr lang="en-US" sz="1300" dirty="0">
              <a:solidFill>
                <a:srgbClr val="000000"/>
              </a:solidFill>
            </a:endParaRPr>
          </a:p>
          <a:p>
            <a:pPr indent="-336550">
              <a:buClr>
                <a:srgbClr val="000000"/>
              </a:buClr>
              <a:buSzPts val="1700"/>
            </a:pPr>
            <a:r>
              <a:rPr lang="en-US" sz="2000" dirty="0">
                <a:solidFill>
                  <a:srgbClr val="000000"/>
                </a:solidFill>
              </a:rPr>
              <a:t>Argumentation</a:t>
            </a:r>
          </a:p>
          <a:p>
            <a:pPr marL="203200" lvl="1" indent="0">
              <a:spcBef>
                <a:spcPts val="0"/>
              </a:spcBef>
              <a:buClr>
                <a:srgbClr val="000000"/>
              </a:buClr>
              <a:buSzPts val="1300"/>
              <a:buNone/>
            </a:pPr>
            <a:r>
              <a:rPr lang="en-US" sz="1400" dirty="0">
                <a:solidFill>
                  <a:srgbClr val="000000"/>
                </a:solidFill>
              </a:rPr>
              <a:t>	segmentation,  component (claim, premise) and relation (support, attack) detection</a:t>
            </a:r>
          </a:p>
          <a:p>
            <a:pPr marL="203200" lvl="1" indent="0">
              <a:spcBef>
                <a:spcPts val="0"/>
              </a:spcBef>
              <a:buClr>
                <a:srgbClr val="000000"/>
              </a:buClr>
              <a:buSzPts val="1300"/>
              <a:buNone/>
            </a:pPr>
            <a:r>
              <a:rPr lang="en-US" sz="1400" dirty="0">
                <a:solidFill>
                  <a:srgbClr val="000000"/>
                </a:solidFill>
              </a:rPr>
              <a:t>	</a:t>
            </a:r>
            <a:r>
              <a:rPr lang="en-US" sz="1400" u="sng" dirty="0">
                <a:solidFill>
                  <a:srgbClr val="000000"/>
                </a:solidFill>
              </a:rPr>
              <a:t>claim example</a:t>
            </a:r>
            <a:r>
              <a:rPr lang="en-US" sz="1400" dirty="0">
                <a:solidFill>
                  <a:srgbClr val="000000"/>
                </a:solidFill>
              </a:rPr>
              <a:t>	“Parents should be limiting screen time for their children”</a:t>
            </a:r>
            <a:br>
              <a:rPr lang="en-US" sz="1300" dirty="0">
                <a:solidFill>
                  <a:srgbClr val="000000"/>
                </a:solidFill>
              </a:rPr>
            </a:br>
            <a:br>
              <a:rPr lang="en-US" sz="1300" dirty="0">
                <a:solidFill>
                  <a:srgbClr val="000000"/>
                </a:solidFill>
              </a:rPr>
            </a:br>
            <a:endParaRPr lang="en-US" sz="1300" dirty="0">
              <a:solidFill>
                <a:srgbClr val="000000"/>
              </a:solidFill>
            </a:endParaRPr>
          </a:p>
          <a:p>
            <a:pPr indent="-336550">
              <a:buClr>
                <a:srgbClr val="000000"/>
              </a:buClr>
              <a:buSzPts val="1700"/>
            </a:pPr>
            <a:r>
              <a:rPr lang="en-US" sz="2000" dirty="0">
                <a:solidFill>
                  <a:srgbClr val="000000"/>
                </a:solidFill>
              </a:rPr>
              <a:t>Argument/Claim Detection applications</a:t>
            </a:r>
          </a:p>
          <a:p>
            <a:pPr marL="203200" lvl="1" indent="0">
              <a:spcBef>
                <a:spcPts val="0"/>
              </a:spcBef>
              <a:buClr>
                <a:srgbClr val="000000"/>
              </a:buClr>
              <a:buSzPts val="1300"/>
              <a:buNone/>
            </a:pPr>
            <a:r>
              <a:rPr lang="en-US" sz="1300" dirty="0">
                <a:solidFill>
                  <a:srgbClr val="000000"/>
                </a:solidFill>
              </a:rPr>
              <a:t>	</a:t>
            </a:r>
            <a:r>
              <a:rPr lang="en-US" sz="1400" dirty="0">
                <a:solidFill>
                  <a:srgbClr val="000000"/>
                </a:solidFill>
              </a:rPr>
              <a:t>Assess public opinion on political and social issues to foster public deliberation</a:t>
            </a:r>
          </a:p>
          <a:p>
            <a:pPr marL="203200" lvl="1" indent="0">
              <a:spcBef>
                <a:spcPts val="0"/>
              </a:spcBef>
              <a:buClr>
                <a:srgbClr val="000000"/>
              </a:buClr>
              <a:buSzPts val="1300"/>
              <a:buNone/>
            </a:pPr>
            <a:r>
              <a:rPr lang="en-US" sz="1400" dirty="0">
                <a:solidFill>
                  <a:srgbClr val="000000"/>
                </a:solidFill>
              </a:rPr>
              <a:t>	Refine search and information retrieval</a:t>
            </a:r>
          </a:p>
          <a:p>
            <a:pPr marL="203200" lvl="1" indent="0">
              <a:spcBef>
                <a:spcPts val="0"/>
              </a:spcBef>
              <a:buClr>
                <a:srgbClr val="000000"/>
              </a:buClr>
              <a:buSzPts val="1300"/>
              <a:buNone/>
            </a:pPr>
            <a:r>
              <a:rPr lang="en-US" sz="1400" dirty="0">
                <a:solidFill>
                  <a:schemeClr val="dk1"/>
                </a:solidFill>
              </a:rPr>
              <a:t>	other applications: legal documents, fact-checking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6B844-5EAA-F84C-ADC9-741F4029F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F4E8-B4E8-8B41-A506-5B696F55BA5B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CAF374-236F-4157-B37C-89BB8565A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697" y="6253439"/>
            <a:ext cx="60064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00335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Copyright © 2020 by Educational Testing Service. All rights reserved. ETS and the ETS logo are registered trademarks of </a:t>
            </a:r>
            <a:br>
              <a:rPr lang="en-US" altLang="en-US" sz="700" dirty="0">
                <a:solidFill>
                  <a:srgbClr val="00335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700" dirty="0">
                <a:solidFill>
                  <a:srgbClr val="00335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Educational Testing Service (ETS). 462301852</a:t>
            </a:r>
          </a:p>
        </p:txBody>
      </p:sp>
    </p:spTree>
    <p:extLst>
      <p:ext uri="{BB962C8B-B14F-4D97-AF65-F5344CB8AC3E}">
        <p14:creationId xmlns:p14="http://schemas.microsoft.com/office/powerpoint/2010/main" val="116631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E5BD7-B612-EB4A-BC0E-5A0137FDA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338039"/>
            <a:ext cx="6608185" cy="802804"/>
          </a:xfrm>
        </p:spPr>
        <p:txBody>
          <a:bodyPr/>
          <a:lstStyle/>
          <a:p>
            <a:r>
              <a:rPr lang="en-US" dirty="0"/>
              <a:t>Outline of the Talk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19550-5ED6-9549-874F-DCB4AB3B6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2774114"/>
            <a:ext cx="6608185" cy="2702346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Background and Data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Features and Models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Results </a:t>
            </a:r>
            <a:br>
              <a:rPr lang="en-US" dirty="0"/>
            </a:br>
            <a:endParaRPr lang="en-US" dirty="0"/>
          </a:p>
          <a:p>
            <a:r>
              <a:rPr lang="en-US" dirty="0"/>
              <a:t>Discussions and Future Work</a:t>
            </a:r>
          </a:p>
        </p:txBody>
      </p:sp>
    </p:spTree>
    <p:extLst>
      <p:ext uri="{BB962C8B-B14F-4D97-AF65-F5344CB8AC3E}">
        <p14:creationId xmlns:p14="http://schemas.microsoft.com/office/powerpoint/2010/main" val="1094975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03B67-C623-6A42-AFAE-91C390966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LR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6B844-5EAA-F84C-ADC9-741F4029F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F4E8-B4E8-8B41-A506-5B696F55BA5B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CAF374-236F-4157-B37C-89BB8565A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697" y="6253439"/>
            <a:ext cx="60064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00335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Copyright © 2020 by Educational Testing Service. All rights reserved. ETS and the ETS logo are registered trademarks of </a:t>
            </a:r>
            <a:br>
              <a:rPr lang="en-US" altLang="en-US" sz="700" dirty="0">
                <a:solidFill>
                  <a:srgbClr val="00335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700" dirty="0">
                <a:solidFill>
                  <a:srgbClr val="00335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Educational Testing Service (ETS). 462301852</a:t>
            </a:r>
          </a:p>
        </p:txBody>
      </p:sp>
      <p:sp>
        <p:nvSpPr>
          <p:cNvPr id="7" name="Google Shape;177;p32">
            <a:extLst>
              <a:ext uri="{FF2B5EF4-FFF2-40B4-BE49-F238E27FC236}">
                <a16:creationId xmlns:a16="http://schemas.microsoft.com/office/drawing/2014/main" id="{9D2A8F1A-C24C-5549-AFD9-C143AF96B9C4}"/>
              </a:ext>
            </a:extLst>
          </p:cNvPr>
          <p:cNvSpPr txBox="1"/>
          <p:nvPr/>
        </p:nvSpPr>
        <p:spPr>
          <a:xfrm>
            <a:off x="628650" y="5554332"/>
            <a:ext cx="1907400" cy="40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000" dirty="0"/>
              <a:t>F1 score</a:t>
            </a:r>
            <a:endParaRPr sz="2000" dirty="0"/>
          </a:p>
        </p:txBody>
      </p:sp>
      <p:pic>
        <p:nvPicPr>
          <p:cNvPr id="8" name="Google Shape;166;p31">
            <a:extLst>
              <a:ext uri="{FF2B5EF4-FFF2-40B4-BE49-F238E27FC236}">
                <a16:creationId xmlns:a16="http://schemas.microsoft.com/office/drawing/2014/main" id="{D184091F-D508-7B4B-A322-36014DA03EF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500" y="2315637"/>
            <a:ext cx="4253780" cy="2621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67;p31">
            <a:extLst>
              <a:ext uri="{FF2B5EF4-FFF2-40B4-BE49-F238E27FC236}">
                <a16:creationId xmlns:a16="http://schemas.microsoft.com/office/drawing/2014/main" id="{3A678044-EAF2-EB4C-9CC6-6ED1F98C148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7165" y="2295925"/>
            <a:ext cx="4207034" cy="26610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0991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03B67-C623-6A42-AFAE-91C390966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CRF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6B844-5EAA-F84C-ADC9-741F4029F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F4E8-B4E8-8B41-A506-5B696F55BA5B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CAF374-236F-4157-B37C-89BB8565A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697" y="6253439"/>
            <a:ext cx="60064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00335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Copyright © 2020 by Educational Testing Service. All rights reserved. ETS and the ETS logo are registered trademarks of </a:t>
            </a:r>
            <a:br>
              <a:rPr lang="en-US" altLang="en-US" sz="700" dirty="0">
                <a:solidFill>
                  <a:srgbClr val="00335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700" dirty="0">
                <a:solidFill>
                  <a:srgbClr val="00335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Educational Testing Service (ETS). 462301852</a:t>
            </a:r>
          </a:p>
        </p:txBody>
      </p:sp>
      <p:sp>
        <p:nvSpPr>
          <p:cNvPr id="9" name="Google Shape;177;p32">
            <a:extLst>
              <a:ext uri="{FF2B5EF4-FFF2-40B4-BE49-F238E27FC236}">
                <a16:creationId xmlns:a16="http://schemas.microsoft.com/office/drawing/2014/main" id="{835214ED-1200-4C4B-83E5-B70CB3538B9D}"/>
              </a:ext>
            </a:extLst>
          </p:cNvPr>
          <p:cNvSpPr txBox="1"/>
          <p:nvPr/>
        </p:nvSpPr>
        <p:spPr>
          <a:xfrm>
            <a:off x="628650" y="5554332"/>
            <a:ext cx="1907400" cy="40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000" dirty="0"/>
              <a:t>F1 score</a:t>
            </a:r>
            <a:endParaRPr sz="2000" dirty="0"/>
          </a:p>
        </p:txBody>
      </p:sp>
      <p:pic>
        <p:nvPicPr>
          <p:cNvPr id="10" name="Google Shape;175;p32">
            <a:extLst>
              <a:ext uri="{FF2B5EF4-FFF2-40B4-BE49-F238E27FC236}">
                <a16:creationId xmlns:a16="http://schemas.microsoft.com/office/drawing/2014/main" id="{F50901FD-0820-C945-AB3B-4A8304F10BE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688" y="2308513"/>
            <a:ext cx="4250592" cy="2628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76;p32">
            <a:extLst>
              <a:ext uri="{FF2B5EF4-FFF2-40B4-BE49-F238E27FC236}">
                <a16:creationId xmlns:a16="http://schemas.microsoft.com/office/drawing/2014/main" id="{7A814AA2-B235-FD44-9A23-AE5DC7A5A61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7165" y="2295925"/>
            <a:ext cx="4207034" cy="26413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0934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03B67-C623-6A42-AFAE-91C390966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BERT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C3DF5-3D31-1343-968F-06A32A162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6B844-5EAA-F84C-ADC9-741F4029F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F4E8-B4E8-8B41-A506-5B696F55BA5B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CAF374-236F-4157-B37C-89BB8565A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697" y="6253439"/>
            <a:ext cx="60064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>
                <a:solidFill>
                  <a:srgbClr val="00335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Copyright © 2020 by Educational Testing Service. All rights reserved. ETS and the ETS logo are registered trademarks of </a:t>
            </a:r>
            <a:br>
              <a:rPr lang="en-US" altLang="en-US" sz="700">
                <a:solidFill>
                  <a:srgbClr val="00335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700">
                <a:solidFill>
                  <a:srgbClr val="00335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Educational Testing Service (ETS). 462301852</a:t>
            </a:r>
            <a:endParaRPr lang="en-US" altLang="en-US" sz="700" dirty="0">
              <a:solidFill>
                <a:srgbClr val="00335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Google Shape;177;p32">
            <a:extLst>
              <a:ext uri="{FF2B5EF4-FFF2-40B4-BE49-F238E27FC236}">
                <a16:creationId xmlns:a16="http://schemas.microsoft.com/office/drawing/2014/main" id="{4A14E368-EDD7-8146-BF6E-B90A7F57DABE}"/>
              </a:ext>
            </a:extLst>
          </p:cNvPr>
          <p:cNvSpPr txBox="1"/>
          <p:nvPr/>
        </p:nvSpPr>
        <p:spPr>
          <a:xfrm>
            <a:off x="628650" y="5554332"/>
            <a:ext cx="1907400" cy="40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000" dirty="0"/>
              <a:t>F1 score</a:t>
            </a:r>
            <a:endParaRPr sz="2000" dirty="0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9A682CBB-E7D1-774C-96BF-31F181288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925" y="1787195"/>
            <a:ext cx="5870938" cy="354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1430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03B67-C623-6A42-AFAE-91C390966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summary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6B844-5EAA-F84C-ADC9-741F4029F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F4E8-B4E8-8B41-A506-5B696F55BA5B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CAF374-236F-4157-B37C-89BB8565A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697" y="6253439"/>
            <a:ext cx="60064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00335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Copyright © 2020 by Educational Testing Service. All rights reserved. ETS and the ETS logo are registered trademarks of </a:t>
            </a:r>
            <a:br>
              <a:rPr lang="en-US" altLang="en-US" sz="700" dirty="0">
                <a:solidFill>
                  <a:srgbClr val="00335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700" dirty="0">
                <a:solidFill>
                  <a:srgbClr val="00335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Educational Testing Service (ETS). 462301852</a:t>
            </a:r>
          </a:p>
        </p:txBody>
      </p:sp>
      <p:pic>
        <p:nvPicPr>
          <p:cNvPr id="7" name="Google Shape;190;p34">
            <a:extLst>
              <a:ext uri="{FF2B5EF4-FFF2-40B4-BE49-F238E27FC236}">
                <a16:creationId xmlns:a16="http://schemas.microsoft.com/office/drawing/2014/main" id="{78EE6835-DAA1-B547-BD58-F93DC96AFC2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375" y="2089075"/>
            <a:ext cx="4180226" cy="30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91;p34">
            <a:extLst>
              <a:ext uri="{FF2B5EF4-FFF2-40B4-BE49-F238E27FC236}">
                <a16:creationId xmlns:a16="http://schemas.microsoft.com/office/drawing/2014/main" id="{AAC79378-F8A1-984E-8972-BB5357806EB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0770" y="2106900"/>
            <a:ext cx="4267730" cy="30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77;p32">
            <a:extLst>
              <a:ext uri="{FF2B5EF4-FFF2-40B4-BE49-F238E27FC236}">
                <a16:creationId xmlns:a16="http://schemas.microsoft.com/office/drawing/2014/main" id="{8E030180-5BCC-ED49-91F2-33ADB1520B51}"/>
              </a:ext>
            </a:extLst>
          </p:cNvPr>
          <p:cNvSpPr txBox="1"/>
          <p:nvPr/>
        </p:nvSpPr>
        <p:spPr>
          <a:xfrm>
            <a:off x="628650" y="5554332"/>
            <a:ext cx="1907400" cy="40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000" dirty="0"/>
              <a:t>F1 score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3251551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E5BD7-B612-EB4A-BC0E-5A0137FDA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338039"/>
            <a:ext cx="6608185" cy="802804"/>
          </a:xfrm>
        </p:spPr>
        <p:txBody>
          <a:bodyPr/>
          <a:lstStyle/>
          <a:p>
            <a:r>
              <a:rPr lang="en-US" dirty="0"/>
              <a:t>Outline of the Talk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19550-5ED6-9549-874F-DCB4AB3B6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2774114"/>
            <a:ext cx="6608185" cy="2702346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Background and Data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Features and Models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Results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r>
              <a:rPr lang="en-US" dirty="0"/>
              <a:t>Discussions and Future Work</a:t>
            </a:r>
          </a:p>
        </p:txBody>
      </p:sp>
    </p:spTree>
    <p:extLst>
      <p:ext uri="{BB962C8B-B14F-4D97-AF65-F5344CB8AC3E}">
        <p14:creationId xmlns:p14="http://schemas.microsoft.com/office/powerpoint/2010/main" val="23092132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03B67-C623-6A42-AFAE-91C390966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Output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6B844-5EAA-F84C-ADC9-741F4029F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F4E8-B4E8-8B41-A506-5B696F55BA5B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CAF374-236F-4157-B37C-89BB8565A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697" y="6253439"/>
            <a:ext cx="60064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00335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Copyright © 2020 by Educational Testing Service. All rights reserved. ETS and the ETS logo are registered trademarks of </a:t>
            </a:r>
            <a:br>
              <a:rPr lang="en-US" altLang="en-US" sz="700" dirty="0">
                <a:solidFill>
                  <a:srgbClr val="00335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700" dirty="0">
                <a:solidFill>
                  <a:srgbClr val="00335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Educational Testing Service (ETS). 462301852</a:t>
            </a:r>
          </a:p>
        </p:txBody>
      </p:sp>
      <p:pic>
        <p:nvPicPr>
          <p:cNvPr id="7" name="Google Shape;215;p38">
            <a:extLst>
              <a:ext uri="{FF2B5EF4-FFF2-40B4-BE49-F238E27FC236}">
                <a16:creationId xmlns:a16="http://schemas.microsoft.com/office/drawing/2014/main" id="{2DCC961D-E71F-DE41-9D73-40E13141D37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7417" y="1936002"/>
            <a:ext cx="4334551" cy="17660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18;p38">
            <a:extLst>
              <a:ext uri="{FF2B5EF4-FFF2-40B4-BE49-F238E27FC236}">
                <a16:creationId xmlns:a16="http://schemas.microsoft.com/office/drawing/2014/main" id="{CEA315A6-C0C4-FE40-939C-8F22C77CBBF2}"/>
              </a:ext>
            </a:extLst>
          </p:cNvPr>
          <p:cNvSpPr txBox="1">
            <a:spLocks/>
          </p:cNvSpPr>
          <p:nvPr/>
        </p:nvSpPr>
        <p:spPr>
          <a:xfrm>
            <a:off x="354768" y="1434341"/>
            <a:ext cx="8708700" cy="55852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-US" dirty="0"/>
              <a:t>Gold						 WM App</a:t>
            </a:r>
          </a:p>
        </p:txBody>
      </p:sp>
      <p:sp>
        <p:nvSpPr>
          <p:cNvPr id="9" name="Google Shape;219;p38">
            <a:extLst>
              <a:ext uri="{FF2B5EF4-FFF2-40B4-BE49-F238E27FC236}">
                <a16:creationId xmlns:a16="http://schemas.microsoft.com/office/drawing/2014/main" id="{623DDBB3-C72F-714A-86E2-53AC0315B689}"/>
              </a:ext>
            </a:extLst>
          </p:cNvPr>
          <p:cNvSpPr txBox="1">
            <a:spLocks/>
          </p:cNvSpPr>
          <p:nvPr/>
        </p:nvSpPr>
        <p:spPr>
          <a:xfrm>
            <a:off x="354768" y="3584507"/>
            <a:ext cx="4191816" cy="53864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-US" dirty="0"/>
              <a:t>LR </a:t>
            </a:r>
            <a:r>
              <a:rPr lang="en-US" sz="1800" dirty="0"/>
              <a:t>(all-discrete)</a:t>
            </a:r>
            <a:endParaRPr lang="en-US" dirty="0"/>
          </a:p>
        </p:txBody>
      </p:sp>
      <p:pic>
        <p:nvPicPr>
          <p:cNvPr id="10" name="Google Shape;220;p38">
            <a:extLst>
              <a:ext uri="{FF2B5EF4-FFF2-40B4-BE49-F238E27FC236}">
                <a16:creationId xmlns:a16="http://schemas.microsoft.com/office/drawing/2014/main" id="{6B4714F4-CC66-B14C-B824-900CF68A96F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527" y="1992863"/>
            <a:ext cx="4250624" cy="1614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221;p38">
            <a:extLst>
              <a:ext uri="{FF2B5EF4-FFF2-40B4-BE49-F238E27FC236}">
                <a16:creationId xmlns:a16="http://schemas.microsoft.com/office/drawing/2014/main" id="{FD4CB82F-4174-4542-8DD2-FA499378B203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b="3484"/>
          <a:stretch/>
        </p:blipFill>
        <p:spPr>
          <a:xfrm>
            <a:off x="404466" y="4123151"/>
            <a:ext cx="4250624" cy="1642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233;p39">
            <a:extLst>
              <a:ext uri="{FF2B5EF4-FFF2-40B4-BE49-F238E27FC236}">
                <a16:creationId xmlns:a16="http://schemas.microsoft.com/office/drawing/2014/main" id="{8554E584-6559-2544-B149-93857BB37850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57051" y="4161276"/>
            <a:ext cx="4178775" cy="166481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219;p38">
            <a:extLst>
              <a:ext uri="{FF2B5EF4-FFF2-40B4-BE49-F238E27FC236}">
                <a16:creationId xmlns:a16="http://schemas.microsoft.com/office/drawing/2014/main" id="{824AFBC1-ECAF-774A-801D-C728C49BF476}"/>
              </a:ext>
            </a:extLst>
          </p:cNvPr>
          <p:cNvSpPr txBox="1">
            <a:spLocks/>
          </p:cNvSpPr>
          <p:nvPr/>
        </p:nvSpPr>
        <p:spPr>
          <a:xfrm>
            <a:off x="4521200" y="3558668"/>
            <a:ext cx="4178775" cy="53864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-US" dirty="0"/>
              <a:t>CRF </a:t>
            </a:r>
            <a:r>
              <a:rPr lang="en-US" sz="1800" dirty="0"/>
              <a:t>(all-discrete + embeddings)</a:t>
            </a:r>
            <a:r>
              <a:rPr lang="en-US" dirty="0"/>
              <a:t>					   	    </a:t>
            </a:r>
          </a:p>
        </p:txBody>
      </p:sp>
    </p:spTree>
    <p:extLst>
      <p:ext uri="{BB962C8B-B14F-4D97-AF65-F5344CB8AC3E}">
        <p14:creationId xmlns:p14="http://schemas.microsoft.com/office/powerpoint/2010/main" val="1221276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03B67-C623-6A42-AFAE-91C390966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Output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6B844-5EAA-F84C-ADC9-741F4029F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F4E8-B4E8-8B41-A506-5B696F55BA5B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CAF374-236F-4157-B37C-89BB8565A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697" y="6253439"/>
            <a:ext cx="60064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00335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Copyright © 2020 by Educational Testing Service. All rights reserved. ETS and the ETS logo are registered trademarks of </a:t>
            </a:r>
            <a:br>
              <a:rPr lang="en-US" altLang="en-US" sz="700" dirty="0">
                <a:solidFill>
                  <a:srgbClr val="00335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700" dirty="0">
                <a:solidFill>
                  <a:srgbClr val="00335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Educational Testing Service (ETS). 462301852</a:t>
            </a:r>
          </a:p>
        </p:txBody>
      </p:sp>
      <p:pic>
        <p:nvPicPr>
          <p:cNvPr id="7" name="Google Shape;215;p38">
            <a:extLst>
              <a:ext uri="{FF2B5EF4-FFF2-40B4-BE49-F238E27FC236}">
                <a16:creationId xmlns:a16="http://schemas.microsoft.com/office/drawing/2014/main" id="{2DCC961D-E71F-DE41-9D73-40E13141D37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7417" y="1936002"/>
            <a:ext cx="4334551" cy="17660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18;p38">
            <a:extLst>
              <a:ext uri="{FF2B5EF4-FFF2-40B4-BE49-F238E27FC236}">
                <a16:creationId xmlns:a16="http://schemas.microsoft.com/office/drawing/2014/main" id="{CEA315A6-C0C4-FE40-939C-8F22C77CBBF2}"/>
              </a:ext>
            </a:extLst>
          </p:cNvPr>
          <p:cNvSpPr txBox="1">
            <a:spLocks/>
          </p:cNvSpPr>
          <p:nvPr/>
        </p:nvSpPr>
        <p:spPr>
          <a:xfrm>
            <a:off x="354768" y="1434341"/>
            <a:ext cx="8708700" cy="55852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-US" dirty="0"/>
              <a:t>Gold						 WM App</a:t>
            </a:r>
          </a:p>
        </p:txBody>
      </p:sp>
      <p:sp>
        <p:nvSpPr>
          <p:cNvPr id="9" name="Google Shape;219;p38">
            <a:extLst>
              <a:ext uri="{FF2B5EF4-FFF2-40B4-BE49-F238E27FC236}">
                <a16:creationId xmlns:a16="http://schemas.microsoft.com/office/drawing/2014/main" id="{623DDBB3-C72F-714A-86E2-53AC0315B689}"/>
              </a:ext>
            </a:extLst>
          </p:cNvPr>
          <p:cNvSpPr txBox="1">
            <a:spLocks/>
          </p:cNvSpPr>
          <p:nvPr/>
        </p:nvSpPr>
        <p:spPr>
          <a:xfrm>
            <a:off x="354768" y="3584507"/>
            <a:ext cx="4250624" cy="53864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-US" dirty="0"/>
              <a:t>CRF </a:t>
            </a:r>
            <a:r>
              <a:rPr lang="en-US" sz="1800" dirty="0"/>
              <a:t>(all-discrete + embeddings)		   </a:t>
            </a:r>
            <a:r>
              <a:rPr lang="en-US" dirty="0"/>
              <a:t>	   	    </a:t>
            </a:r>
          </a:p>
        </p:txBody>
      </p:sp>
      <p:pic>
        <p:nvPicPr>
          <p:cNvPr id="10" name="Google Shape;220;p38">
            <a:extLst>
              <a:ext uri="{FF2B5EF4-FFF2-40B4-BE49-F238E27FC236}">
                <a16:creationId xmlns:a16="http://schemas.microsoft.com/office/drawing/2014/main" id="{6B4714F4-CC66-B14C-B824-900CF68A96F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527" y="1992863"/>
            <a:ext cx="4250624" cy="1614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233;p39">
            <a:extLst>
              <a:ext uri="{FF2B5EF4-FFF2-40B4-BE49-F238E27FC236}">
                <a16:creationId xmlns:a16="http://schemas.microsoft.com/office/drawing/2014/main" id="{8554E584-6559-2544-B149-93857BB37850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3225" y="4123151"/>
            <a:ext cx="4178775" cy="1664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256;p41">
            <a:extLst>
              <a:ext uri="{FF2B5EF4-FFF2-40B4-BE49-F238E27FC236}">
                <a16:creationId xmlns:a16="http://schemas.microsoft.com/office/drawing/2014/main" id="{80623F06-857D-504D-9749-902A5384AB51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r="1845"/>
          <a:stretch/>
        </p:blipFill>
        <p:spPr>
          <a:xfrm>
            <a:off x="4647403" y="4128387"/>
            <a:ext cx="4146623" cy="166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219;p38">
            <a:extLst>
              <a:ext uri="{FF2B5EF4-FFF2-40B4-BE49-F238E27FC236}">
                <a16:creationId xmlns:a16="http://schemas.microsoft.com/office/drawing/2014/main" id="{8B4DAA8D-3D9F-2845-938F-3F903EDC142A}"/>
              </a:ext>
            </a:extLst>
          </p:cNvPr>
          <p:cNvSpPr txBox="1">
            <a:spLocks/>
          </p:cNvSpPr>
          <p:nvPr/>
        </p:nvSpPr>
        <p:spPr>
          <a:xfrm>
            <a:off x="4545768" y="3584507"/>
            <a:ext cx="4229932" cy="53864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-US" dirty="0"/>
              <a:t>BERT</a:t>
            </a:r>
            <a:r>
              <a:rPr lang="en-US" sz="1800" dirty="0"/>
              <a:t> (fine-tuned with GRE data)</a:t>
            </a:r>
            <a:r>
              <a:rPr lang="en-US" dirty="0"/>
              <a:t>					   	    </a:t>
            </a:r>
          </a:p>
        </p:txBody>
      </p:sp>
    </p:spTree>
    <p:extLst>
      <p:ext uri="{BB962C8B-B14F-4D97-AF65-F5344CB8AC3E}">
        <p14:creationId xmlns:p14="http://schemas.microsoft.com/office/powerpoint/2010/main" val="3876021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03B67-C623-6A42-AFAE-91C390966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C3DF5-3D31-1343-968F-06A32A162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B-claim after back B-claim</a:t>
            </a:r>
          </a:p>
          <a:p>
            <a:r>
              <a:rPr lang="en-US" dirty="0"/>
              <a:t>I-claim starts after O-claim</a:t>
            </a:r>
          </a:p>
          <a:p>
            <a:pPr marL="0" indent="0">
              <a:buNone/>
            </a:pPr>
            <a:r>
              <a:rPr lang="en-US" sz="2000" dirty="0"/>
              <a:t>	post-processing based on the possible transitions</a:t>
            </a:r>
          </a:p>
          <a:p>
            <a:pPr marL="0" indent="0">
              <a:buNone/>
            </a:pPr>
            <a:r>
              <a:rPr lang="en-US" sz="2000" dirty="0"/>
              <a:t>	B</a:t>
            </a:r>
            <a:r>
              <a:rPr lang="en-US" sz="2000" dirty="0">
                <a:sym typeface="Wingdings" pitchFamily="2" charset="2"/>
              </a:rPr>
              <a:t> I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	I B		I   I		I  O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	OB		OO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r>
              <a:rPr lang="en-US" dirty="0"/>
              <a:t>Multiple claims in a sentences are sometimes merged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/>
              <a:t>comma are sometimes within a claim or separate two claims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6B844-5EAA-F84C-ADC9-741F4029F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F4E8-B4E8-8B41-A506-5B696F55BA5B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CAF374-236F-4157-B37C-89BB8565A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697" y="6253439"/>
            <a:ext cx="60064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00335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Copyright © 2020 by Educational Testing Service. All rights reserved. ETS and the ETS logo are registered trademarks of </a:t>
            </a:r>
            <a:br>
              <a:rPr lang="en-US" altLang="en-US" sz="700" dirty="0">
                <a:solidFill>
                  <a:srgbClr val="00335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700" dirty="0">
                <a:solidFill>
                  <a:srgbClr val="00335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Educational Testing Service (ETS). 462301852</a:t>
            </a:r>
          </a:p>
        </p:txBody>
      </p:sp>
    </p:spTree>
    <p:extLst>
      <p:ext uri="{BB962C8B-B14F-4D97-AF65-F5344CB8AC3E}">
        <p14:creationId xmlns:p14="http://schemas.microsoft.com/office/powerpoint/2010/main" val="12318055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03B67-C623-6A42-AFAE-91C390966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C3DF5-3D31-1343-968F-06A32A162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Claims often look like other type of argumentative text 	expressions (“I agree”)</a:t>
            </a:r>
            <a:br>
              <a:rPr lang="en-US" dirty="0"/>
            </a:br>
            <a:r>
              <a:rPr lang="en-US" dirty="0"/>
              <a:t>	premise or opinions</a:t>
            </a:r>
            <a:br>
              <a:rPr lang="en-US" dirty="0"/>
            </a:br>
            <a:endParaRPr lang="en-US" dirty="0"/>
          </a:p>
          <a:p>
            <a:r>
              <a:rPr lang="en-US" dirty="0"/>
              <a:t>Run-on sentences and other writing features specific to middle or high school students</a:t>
            </a:r>
            <a:br>
              <a:rPr lang="en-US" dirty="0"/>
            </a:br>
            <a:r>
              <a:rPr lang="en-US" dirty="0"/>
              <a:t>	</a:t>
            </a:r>
          </a:p>
          <a:p>
            <a:r>
              <a:rPr lang="en-US" dirty="0"/>
              <a:t>Genre/domain differences (argumentative vs narrative)</a:t>
            </a:r>
            <a:br>
              <a:rPr lang="en-US" dirty="0"/>
            </a:br>
            <a:r>
              <a:rPr lang="en-US" dirty="0"/>
              <a:t>	makes generalizability and data augmentation harder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6B844-5EAA-F84C-ADC9-741F4029F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F4E8-B4E8-8B41-A506-5B696F55BA5B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CAF374-236F-4157-B37C-89BB8565A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697" y="6253439"/>
            <a:ext cx="60064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00335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Copyright © 2020 by Educational Testing Service. All rights reserved. ETS and the ETS logo are registered trademarks of </a:t>
            </a:r>
            <a:br>
              <a:rPr lang="en-US" altLang="en-US" sz="700" dirty="0">
                <a:solidFill>
                  <a:srgbClr val="00335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700" dirty="0">
                <a:solidFill>
                  <a:srgbClr val="00335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Educational Testing Service (ETS). 462301852</a:t>
            </a:r>
          </a:p>
        </p:txBody>
      </p:sp>
    </p:spTree>
    <p:extLst>
      <p:ext uri="{BB962C8B-B14F-4D97-AF65-F5344CB8AC3E}">
        <p14:creationId xmlns:p14="http://schemas.microsoft.com/office/powerpoint/2010/main" val="3746937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6B064-EC28-034B-BECF-F24E99B37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7DC55-B910-754A-A4CA-087737E81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Educational Applications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342900" lvl="1" indent="0">
              <a:buNone/>
            </a:pPr>
            <a:r>
              <a:rPr lang="en-US" sz="2000" dirty="0"/>
              <a:t>Analyze students' writings for scoring </a:t>
            </a:r>
            <a:br>
              <a:rPr lang="en-US" sz="2000" dirty="0"/>
            </a:br>
            <a:r>
              <a:rPr lang="en-US" sz="2000" dirty="0"/>
              <a:t>	(</a:t>
            </a:r>
            <a:r>
              <a:rPr lang="en-US" sz="2000" dirty="0" err="1"/>
              <a:t>Klebanov</a:t>
            </a:r>
            <a:r>
              <a:rPr lang="en-US" sz="2000" dirty="0"/>
              <a:t> et al. 2014, Ghosh et al. 2016) </a:t>
            </a:r>
            <a:br>
              <a:rPr lang="en-US" sz="2000" dirty="0"/>
            </a:br>
            <a:endParaRPr lang="en-US" sz="2000" dirty="0"/>
          </a:p>
          <a:p>
            <a:pPr marL="342900" lvl="1" indent="0">
              <a:buNone/>
            </a:pP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Generate quantitative and qualitative feedbacks to help </a:t>
            </a:r>
            <a:br>
              <a:rPr lang="en-US" sz="2000" dirty="0"/>
            </a:br>
            <a:r>
              <a:rPr lang="en-US" sz="2000" dirty="0"/>
              <a:t>	students (K-12) writings such as on the Writing Mentor app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0C65CF-BD16-954B-B4EB-AF99D3B34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F4E8-B4E8-8B41-A506-5B696F55BA5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9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03B67-C623-6A42-AFAE-91C390966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C3DF5-3D31-1343-968F-06A32A162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916414"/>
          </a:xfrm>
        </p:spPr>
        <p:txBody>
          <a:bodyPr>
            <a:noAutofit/>
          </a:bodyPr>
          <a:lstStyle/>
          <a:p>
            <a:r>
              <a:rPr lang="en-US" dirty="0"/>
              <a:t>Using RNN (+CRF) with word embeddings </a:t>
            </a:r>
            <a:br>
              <a:rPr lang="en-US" dirty="0"/>
            </a:br>
            <a:r>
              <a:rPr lang="en-US" dirty="0"/>
              <a:t>	and discrete features </a:t>
            </a:r>
            <a:br>
              <a:rPr lang="en-US" dirty="0"/>
            </a:br>
            <a:endParaRPr lang="en-US" dirty="0"/>
          </a:p>
          <a:p>
            <a:r>
              <a:rPr lang="en-US" dirty="0"/>
              <a:t>Joint Learning</a:t>
            </a:r>
            <a:br>
              <a:rPr lang="en-US" dirty="0"/>
            </a:br>
            <a:r>
              <a:rPr lang="en-US" dirty="0"/>
              <a:t>	Argument token detection (claim+premise, claim only)</a:t>
            </a:r>
            <a:br>
              <a:rPr lang="en-US" dirty="0"/>
            </a:br>
            <a:r>
              <a:rPr lang="en-US" dirty="0"/>
              <a:t>	Claim sentence detection</a:t>
            </a:r>
            <a:br>
              <a:rPr lang="en-US" dirty="0"/>
            </a:br>
            <a:r>
              <a:rPr lang="en-US" dirty="0"/>
              <a:t>	Multi-dataset training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Pretraining on a relevant task</a:t>
            </a:r>
            <a:br>
              <a:rPr lang="en-US" dirty="0"/>
            </a:br>
            <a:r>
              <a:rPr lang="en-US" dirty="0"/>
              <a:t>	SG2017 vs WM2020			</a:t>
            </a:r>
            <a:br>
              <a:rPr lang="en-US" dirty="0"/>
            </a:br>
            <a:r>
              <a:rPr lang="en-US" dirty="0"/>
              <a:t>	Argumentative vs Narrative	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6B844-5EAA-F84C-ADC9-741F4029F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F4E8-B4E8-8B41-A506-5B696F55BA5B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CAF374-236F-4157-B37C-89BB8565A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697" y="6253439"/>
            <a:ext cx="60064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00335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Copyright © 2020 by Educational Testing Service. All rights reserved. ETS and the ETS logo are registered trademarks of </a:t>
            </a:r>
            <a:br>
              <a:rPr lang="en-US" altLang="en-US" sz="700" dirty="0">
                <a:solidFill>
                  <a:srgbClr val="00335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700" dirty="0">
                <a:solidFill>
                  <a:srgbClr val="00335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Educational Testing Service (ETS). 462301852</a:t>
            </a:r>
          </a:p>
        </p:txBody>
      </p:sp>
    </p:spTree>
    <p:extLst>
      <p:ext uri="{BB962C8B-B14F-4D97-AF65-F5344CB8AC3E}">
        <p14:creationId xmlns:p14="http://schemas.microsoft.com/office/powerpoint/2010/main" val="228857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48DE9-86FC-D24E-B07E-2B136527C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A5030-5563-6343-A235-FCC5488CE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dirty="0"/>
          </a:p>
          <a:p>
            <a:r>
              <a:rPr lang="en-US" dirty="0"/>
              <a:t>Correlation claims are with scores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Useful for feedback generation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D6C073-755B-164B-8C77-16C270725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F4E8-B4E8-8B41-A506-5B696F55BA5B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Round Diagonal Corner Rectangle 4">
            <a:extLst>
              <a:ext uri="{FF2B5EF4-FFF2-40B4-BE49-F238E27FC236}">
                <a16:creationId xmlns:a16="http://schemas.microsoft.com/office/drawing/2014/main" id="{C29486DF-815E-314B-B9EC-2BF265EF30ED}"/>
              </a:ext>
            </a:extLst>
          </p:cNvPr>
          <p:cNvSpPr/>
          <p:nvPr/>
        </p:nvSpPr>
        <p:spPr>
          <a:xfrm>
            <a:off x="1875099" y="4027999"/>
            <a:ext cx="5185458" cy="1319514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Great job!</a:t>
            </a:r>
            <a:br>
              <a:rPr lang="en-US" sz="2400" dirty="0"/>
            </a:br>
            <a:r>
              <a:rPr lang="en-US" sz="2400" dirty="0"/>
              <a:t>Your essay have 8 supported claims</a:t>
            </a:r>
          </a:p>
        </p:txBody>
      </p:sp>
    </p:spTree>
    <p:extLst>
      <p:ext uri="{BB962C8B-B14F-4D97-AF65-F5344CB8AC3E}">
        <p14:creationId xmlns:p14="http://schemas.microsoft.com/office/powerpoint/2010/main" val="116018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5"/>
          <p:cNvSpPr txBox="1">
            <a:spLocks noGrp="1"/>
          </p:cNvSpPr>
          <p:nvPr>
            <p:ph type="ctrTitle"/>
          </p:nvPr>
        </p:nvSpPr>
        <p:spPr>
          <a:xfrm>
            <a:off x="311708" y="1601825"/>
            <a:ext cx="8520600" cy="2052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/>
              <a:t>Thank You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168901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E5BD7-B612-EB4A-BC0E-5A0137FDA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19550-5ED6-9549-874F-DCB4AB3B6A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3105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03B67-C623-6A42-AFAE-91C390966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C3DF5-3D31-1343-968F-06A32A162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6B844-5EAA-F84C-ADC9-741F4029F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F4E8-B4E8-8B41-A506-5B696F55BA5B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CAF374-236F-4157-B37C-89BB8565A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697" y="6253439"/>
            <a:ext cx="60064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00335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Copyright © 2020 by Educational Testing Service. All rights reserved. ETS and the ETS logo are registered trademarks of </a:t>
            </a:r>
            <a:br>
              <a:rPr lang="en-US" altLang="en-US" sz="700" dirty="0">
                <a:solidFill>
                  <a:srgbClr val="00335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700" dirty="0">
                <a:solidFill>
                  <a:srgbClr val="00335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Educational Testing Service (ETS). 462301852</a:t>
            </a:r>
          </a:p>
        </p:txBody>
      </p:sp>
    </p:spTree>
    <p:extLst>
      <p:ext uri="{BB962C8B-B14F-4D97-AF65-F5344CB8AC3E}">
        <p14:creationId xmlns:p14="http://schemas.microsoft.com/office/powerpoint/2010/main" val="1649402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>
            <a:extLst>
              <a:ext uri="{FF2B5EF4-FFF2-40B4-BE49-F238E27FC236}">
                <a16:creationId xmlns:a16="http://schemas.microsoft.com/office/drawing/2014/main" id="{7EB97B5F-743F-5D44-8BCB-8895018EA30E}"/>
              </a:ext>
            </a:extLst>
          </p:cNvPr>
          <p:cNvGrpSpPr/>
          <p:nvPr/>
        </p:nvGrpSpPr>
        <p:grpSpPr>
          <a:xfrm>
            <a:off x="2032000" y="1186918"/>
            <a:ext cx="4503871" cy="3029482"/>
            <a:chOff x="3107356" y="439557"/>
            <a:chExt cx="5607139" cy="359106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670AA12-0F9F-994A-87D8-C6D3AE3A1A23}"/>
                </a:ext>
              </a:extLst>
            </p:cNvPr>
            <p:cNvSpPr/>
            <p:nvPr/>
          </p:nvSpPr>
          <p:spPr>
            <a:xfrm>
              <a:off x="3108960" y="1049154"/>
              <a:ext cx="5467149" cy="9721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Fine-tuned BERT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8DF4563-5257-0443-A037-408A95223EEF}"/>
                </a:ext>
              </a:extLst>
            </p:cNvPr>
            <p:cNvCxnSpPr>
              <a:cxnSpLocks/>
            </p:cNvCxnSpPr>
            <p:nvPr/>
          </p:nvCxnSpPr>
          <p:spPr>
            <a:xfrm>
              <a:off x="3336282" y="2030931"/>
              <a:ext cx="0" cy="37538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18E0BB5-B0C4-5542-A90E-5A38A7FFEF49}"/>
                </a:ext>
              </a:extLst>
            </p:cNvPr>
            <p:cNvCxnSpPr>
              <a:cxnSpLocks/>
            </p:cNvCxnSpPr>
            <p:nvPr/>
          </p:nvCxnSpPr>
          <p:spPr>
            <a:xfrm>
              <a:off x="3842024" y="2030931"/>
              <a:ext cx="0" cy="37538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3B53673-F424-DE49-970C-D92D75E14666}"/>
                </a:ext>
              </a:extLst>
            </p:cNvPr>
            <p:cNvCxnSpPr>
              <a:cxnSpLocks/>
            </p:cNvCxnSpPr>
            <p:nvPr/>
          </p:nvCxnSpPr>
          <p:spPr>
            <a:xfrm>
              <a:off x="4347766" y="2030931"/>
              <a:ext cx="0" cy="37538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D462E65-B040-6D4D-BA80-69EAD9E91066}"/>
                </a:ext>
              </a:extLst>
            </p:cNvPr>
            <p:cNvCxnSpPr>
              <a:cxnSpLocks/>
            </p:cNvCxnSpPr>
            <p:nvPr/>
          </p:nvCxnSpPr>
          <p:spPr>
            <a:xfrm>
              <a:off x="4853508" y="2030931"/>
              <a:ext cx="0" cy="37538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F0ECD30-00BE-7A48-ACD6-A1C0475E3E85}"/>
                </a:ext>
              </a:extLst>
            </p:cNvPr>
            <p:cNvCxnSpPr>
              <a:cxnSpLocks/>
            </p:cNvCxnSpPr>
            <p:nvPr/>
          </p:nvCxnSpPr>
          <p:spPr>
            <a:xfrm>
              <a:off x="5359250" y="2030931"/>
              <a:ext cx="0" cy="37538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0580818-3965-9048-AAC4-A7BF154F48C0}"/>
                </a:ext>
              </a:extLst>
            </p:cNvPr>
            <p:cNvCxnSpPr>
              <a:cxnSpLocks/>
            </p:cNvCxnSpPr>
            <p:nvPr/>
          </p:nvCxnSpPr>
          <p:spPr>
            <a:xfrm>
              <a:off x="5864992" y="2030931"/>
              <a:ext cx="0" cy="37538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07DEB41-C406-4243-A024-934FD2B897DF}"/>
                </a:ext>
              </a:extLst>
            </p:cNvPr>
            <p:cNvCxnSpPr>
              <a:cxnSpLocks/>
            </p:cNvCxnSpPr>
            <p:nvPr/>
          </p:nvCxnSpPr>
          <p:spPr>
            <a:xfrm>
              <a:off x="6370734" y="2030931"/>
              <a:ext cx="0" cy="37538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C8393CD-F0C8-094A-B2BA-E7F9A3ED66F1}"/>
                </a:ext>
              </a:extLst>
            </p:cNvPr>
            <p:cNvCxnSpPr>
              <a:cxnSpLocks/>
            </p:cNvCxnSpPr>
            <p:nvPr/>
          </p:nvCxnSpPr>
          <p:spPr>
            <a:xfrm>
              <a:off x="6876476" y="2030931"/>
              <a:ext cx="0" cy="37538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2440038-5744-4B44-84A4-E24895F1000D}"/>
                </a:ext>
              </a:extLst>
            </p:cNvPr>
            <p:cNvCxnSpPr>
              <a:cxnSpLocks/>
            </p:cNvCxnSpPr>
            <p:nvPr/>
          </p:nvCxnSpPr>
          <p:spPr>
            <a:xfrm>
              <a:off x="7887960" y="2030931"/>
              <a:ext cx="0" cy="37538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4A03BAE-631C-444A-AEBD-6437EBF26CDE}"/>
                </a:ext>
              </a:extLst>
            </p:cNvPr>
            <p:cNvCxnSpPr>
              <a:cxnSpLocks/>
            </p:cNvCxnSpPr>
            <p:nvPr/>
          </p:nvCxnSpPr>
          <p:spPr>
            <a:xfrm>
              <a:off x="8393705" y="2021305"/>
              <a:ext cx="0" cy="37538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9742AF1-6F54-F24B-ADDC-F63D2586B197}"/>
                </a:ext>
              </a:extLst>
            </p:cNvPr>
            <p:cNvCxnSpPr>
              <a:cxnSpLocks/>
            </p:cNvCxnSpPr>
            <p:nvPr/>
          </p:nvCxnSpPr>
          <p:spPr>
            <a:xfrm>
              <a:off x="3330636" y="670620"/>
              <a:ext cx="0" cy="37538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0C4CB13-F576-3F41-B8E6-0BDD64C01CA2}"/>
                </a:ext>
              </a:extLst>
            </p:cNvPr>
            <p:cNvCxnSpPr>
              <a:cxnSpLocks/>
            </p:cNvCxnSpPr>
            <p:nvPr/>
          </p:nvCxnSpPr>
          <p:spPr>
            <a:xfrm>
              <a:off x="3836378" y="670620"/>
              <a:ext cx="0" cy="37538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7DC75A4-1FAA-C24B-B75C-39536916219B}"/>
                </a:ext>
              </a:extLst>
            </p:cNvPr>
            <p:cNvCxnSpPr>
              <a:cxnSpLocks/>
            </p:cNvCxnSpPr>
            <p:nvPr/>
          </p:nvCxnSpPr>
          <p:spPr>
            <a:xfrm>
              <a:off x="4342120" y="670620"/>
              <a:ext cx="0" cy="37538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CF9AF5B-8FDA-254A-989B-1014290F4801}"/>
                </a:ext>
              </a:extLst>
            </p:cNvPr>
            <p:cNvCxnSpPr>
              <a:cxnSpLocks/>
            </p:cNvCxnSpPr>
            <p:nvPr/>
          </p:nvCxnSpPr>
          <p:spPr>
            <a:xfrm>
              <a:off x="4847862" y="670620"/>
              <a:ext cx="0" cy="37538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F8BC9FD-DFD5-4746-BAF3-4E13FACDA579}"/>
                </a:ext>
              </a:extLst>
            </p:cNvPr>
            <p:cNvCxnSpPr>
              <a:cxnSpLocks/>
            </p:cNvCxnSpPr>
            <p:nvPr/>
          </p:nvCxnSpPr>
          <p:spPr>
            <a:xfrm>
              <a:off x="5353604" y="670620"/>
              <a:ext cx="0" cy="37538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E9598B-7F4D-5646-A121-205B5A3A2298}"/>
                </a:ext>
              </a:extLst>
            </p:cNvPr>
            <p:cNvCxnSpPr>
              <a:cxnSpLocks/>
            </p:cNvCxnSpPr>
            <p:nvPr/>
          </p:nvCxnSpPr>
          <p:spPr>
            <a:xfrm>
              <a:off x="5859346" y="670620"/>
              <a:ext cx="0" cy="37538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90446F9-3F32-834C-A913-4685B0C3E12E}"/>
                </a:ext>
              </a:extLst>
            </p:cNvPr>
            <p:cNvCxnSpPr>
              <a:cxnSpLocks/>
            </p:cNvCxnSpPr>
            <p:nvPr/>
          </p:nvCxnSpPr>
          <p:spPr>
            <a:xfrm>
              <a:off x="6365088" y="670620"/>
              <a:ext cx="0" cy="37538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40B6441-1C8C-D946-B9FD-98C1DF27B07E}"/>
                </a:ext>
              </a:extLst>
            </p:cNvPr>
            <p:cNvCxnSpPr>
              <a:cxnSpLocks/>
            </p:cNvCxnSpPr>
            <p:nvPr/>
          </p:nvCxnSpPr>
          <p:spPr>
            <a:xfrm>
              <a:off x="6870830" y="670620"/>
              <a:ext cx="0" cy="37538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F077222-8DD5-D64A-B01F-E9A63DF37D94}"/>
                </a:ext>
              </a:extLst>
            </p:cNvPr>
            <p:cNvCxnSpPr>
              <a:cxnSpLocks/>
            </p:cNvCxnSpPr>
            <p:nvPr/>
          </p:nvCxnSpPr>
          <p:spPr>
            <a:xfrm>
              <a:off x="7882314" y="670620"/>
              <a:ext cx="0" cy="37538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4A01708-2A6F-5645-B8DF-2660DD193B98}"/>
                </a:ext>
              </a:extLst>
            </p:cNvPr>
            <p:cNvCxnSpPr>
              <a:cxnSpLocks/>
            </p:cNvCxnSpPr>
            <p:nvPr/>
          </p:nvCxnSpPr>
          <p:spPr>
            <a:xfrm>
              <a:off x="8388059" y="660994"/>
              <a:ext cx="0" cy="37538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506690E-9797-7F4F-9539-65479D3E7DDC}"/>
                </a:ext>
              </a:extLst>
            </p:cNvPr>
            <p:cNvSpPr/>
            <p:nvPr/>
          </p:nvSpPr>
          <p:spPr>
            <a:xfrm>
              <a:off x="4277032" y="3289476"/>
              <a:ext cx="2679444" cy="74114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Pretrained BERT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857C0E4-6665-2642-ACCB-373F9B105C11}"/>
                </a:ext>
              </a:extLst>
            </p:cNvPr>
            <p:cNvSpPr txBox="1"/>
            <p:nvPr/>
          </p:nvSpPr>
          <p:spPr>
            <a:xfrm>
              <a:off x="3107356" y="2396690"/>
              <a:ext cx="550660" cy="284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88" dirty="0"/>
                <a:t>[CLS]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CF32C94-81EE-644E-8061-26A1676C1779}"/>
                </a:ext>
              </a:extLst>
            </p:cNvPr>
            <p:cNvSpPr txBox="1"/>
            <p:nvPr/>
          </p:nvSpPr>
          <p:spPr>
            <a:xfrm>
              <a:off x="6141888" y="2396690"/>
              <a:ext cx="550660" cy="446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88" dirty="0"/>
                <a:t>[PAD]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789D641-8BD8-D04B-82BF-D6758FD0C15F}"/>
                </a:ext>
              </a:extLst>
            </p:cNvPr>
            <p:cNvSpPr txBox="1"/>
            <p:nvPr/>
          </p:nvSpPr>
          <p:spPr>
            <a:xfrm>
              <a:off x="6647376" y="2396690"/>
              <a:ext cx="550660" cy="446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88" dirty="0"/>
                <a:t>[PAD]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DB2546A-D4E4-2A46-92C4-43632CC1AE01}"/>
                </a:ext>
              </a:extLst>
            </p:cNvPr>
            <p:cNvSpPr txBox="1"/>
            <p:nvPr/>
          </p:nvSpPr>
          <p:spPr>
            <a:xfrm>
              <a:off x="7166514" y="2123070"/>
              <a:ext cx="550660" cy="284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88" dirty="0"/>
                <a:t>…….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50B437D-1E7C-4649-A71A-1837EC85DFD5}"/>
                </a:ext>
              </a:extLst>
            </p:cNvPr>
            <p:cNvSpPr txBox="1"/>
            <p:nvPr/>
          </p:nvSpPr>
          <p:spPr>
            <a:xfrm>
              <a:off x="7658352" y="2396690"/>
              <a:ext cx="550660" cy="446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88" dirty="0"/>
                <a:t>[PAD]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839937F-BF84-E14F-8E06-D54916DE24EC}"/>
                </a:ext>
              </a:extLst>
            </p:cNvPr>
            <p:cNvSpPr txBox="1"/>
            <p:nvPr/>
          </p:nvSpPr>
          <p:spPr>
            <a:xfrm>
              <a:off x="8163835" y="2396690"/>
              <a:ext cx="550660" cy="284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88" dirty="0"/>
                <a:t>[SEP]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E1F6B7B-724A-9D49-9865-538E00894018}"/>
                </a:ext>
              </a:extLst>
            </p:cNvPr>
            <p:cNvSpPr txBox="1"/>
            <p:nvPr/>
          </p:nvSpPr>
          <p:spPr>
            <a:xfrm>
              <a:off x="3614448" y="2396690"/>
              <a:ext cx="550660" cy="284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88" dirty="0"/>
                <a:t>The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D7D8C97-9C09-7B49-A1E2-9F166F3DC1E0}"/>
                </a:ext>
              </a:extLst>
            </p:cNvPr>
            <p:cNvSpPr txBox="1"/>
            <p:nvPr/>
          </p:nvSpPr>
          <p:spPr>
            <a:xfrm>
              <a:off x="4119936" y="2396690"/>
              <a:ext cx="550660" cy="284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88" dirty="0"/>
                <a:t>land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1AE63C6-54DD-374E-B2DC-7F9CAD3452A6}"/>
                </a:ext>
              </a:extLst>
            </p:cNvPr>
            <p:cNvSpPr txBox="1"/>
            <p:nvPr/>
          </p:nvSpPr>
          <p:spPr>
            <a:xfrm>
              <a:off x="4625424" y="2396690"/>
              <a:ext cx="550660" cy="284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88" dirty="0"/>
                <a:t>will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9842333-2BDE-5B4C-A73A-13F4F486B2ED}"/>
                </a:ext>
              </a:extLst>
            </p:cNvPr>
            <p:cNvSpPr txBox="1"/>
            <p:nvPr/>
          </p:nvSpPr>
          <p:spPr>
            <a:xfrm>
              <a:off x="5130912" y="2396690"/>
              <a:ext cx="550660" cy="446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88" dirty="0"/>
                <a:t>suffer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7A20533-68AB-0D40-B043-3279E4F49028}"/>
                </a:ext>
              </a:extLst>
            </p:cNvPr>
            <p:cNvSpPr txBox="1"/>
            <p:nvPr/>
          </p:nvSpPr>
          <p:spPr>
            <a:xfrm>
              <a:off x="5626774" y="2367816"/>
              <a:ext cx="550660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88" dirty="0"/>
                <a:t>    </a:t>
              </a:r>
              <a:r>
                <a:rPr lang="en-US" sz="1050" dirty="0"/>
                <a:t>.</a:t>
              </a:r>
              <a:endParaRPr lang="en-US" sz="788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DF4F451-67A0-5744-B617-DB81721C9530}"/>
                </a:ext>
              </a:extLst>
            </p:cNvPr>
            <p:cNvSpPr txBox="1"/>
            <p:nvPr/>
          </p:nvSpPr>
          <p:spPr>
            <a:xfrm>
              <a:off x="3567687" y="439557"/>
              <a:ext cx="913595" cy="284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88" dirty="0"/>
                <a:t>B-claim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4D83EB3-4443-5F48-BB04-C270FE03F613}"/>
                </a:ext>
              </a:extLst>
            </p:cNvPr>
            <p:cNvSpPr txBox="1"/>
            <p:nvPr/>
          </p:nvSpPr>
          <p:spPr>
            <a:xfrm>
              <a:off x="4131539" y="439557"/>
              <a:ext cx="825397" cy="284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88" dirty="0"/>
                <a:t>I-claim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DD05E75-7F5C-8C49-A0F9-929DD57D58DC}"/>
                </a:ext>
              </a:extLst>
            </p:cNvPr>
            <p:cNvSpPr txBox="1"/>
            <p:nvPr/>
          </p:nvSpPr>
          <p:spPr>
            <a:xfrm>
              <a:off x="5558500" y="439557"/>
              <a:ext cx="695129" cy="284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88" dirty="0"/>
                <a:t>O-claim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D3A2F60-7E63-434E-8808-22C269A1C977}"/>
                </a:ext>
              </a:extLst>
            </p:cNvPr>
            <p:cNvSpPr txBox="1"/>
            <p:nvPr/>
          </p:nvSpPr>
          <p:spPr>
            <a:xfrm>
              <a:off x="7652572" y="447578"/>
              <a:ext cx="550660" cy="284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88" dirty="0"/>
                <a:t>   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0A18270-61F8-7547-BEDD-DE56C6162DA1}"/>
                </a:ext>
              </a:extLst>
            </p:cNvPr>
            <p:cNvSpPr txBox="1"/>
            <p:nvPr/>
          </p:nvSpPr>
          <p:spPr>
            <a:xfrm>
              <a:off x="7174534" y="706552"/>
              <a:ext cx="550660" cy="284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88" dirty="0"/>
                <a:t>…….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931BF9AE-0F27-0844-89DE-05B320EE5A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37524" y="2030931"/>
              <a:ext cx="0" cy="125525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B5E28FE-98F1-094E-ACEA-FB5B19A7A8EF}"/>
                </a:ext>
              </a:extLst>
            </p:cNvPr>
            <p:cNvSpPr txBox="1"/>
            <p:nvPr/>
          </p:nvSpPr>
          <p:spPr>
            <a:xfrm>
              <a:off x="5082846" y="439557"/>
              <a:ext cx="825397" cy="284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88" dirty="0"/>
                <a:t>I-claim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5CAF3AC-29F8-1348-A65D-A11391622188}"/>
                </a:ext>
              </a:extLst>
            </p:cNvPr>
            <p:cNvSpPr txBox="1"/>
            <p:nvPr/>
          </p:nvSpPr>
          <p:spPr>
            <a:xfrm>
              <a:off x="4607192" y="439557"/>
              <a:ext cx="825397" cy="284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88" dirty="0"/>
                <a:t>I-claim</a:t>
              </a:r>
            </a:p>
          </p:txBody>
        </p:sp>
      </p:grpSp>
      <p:sp>
        <p:nvSpPr>
          <p:cNvPr id="50" name="Stored Data 49">
            <a:extLst>
              <a:ext uri="{FF2B5EF4-FFF2-40B4-BE49-F238E27FC236}">
                <a16:creationId xmlns:a16="http://schemas.microsoft.com/office/drawing/2014/main" id="{E8BB717B-F977-BB41-B452-B15614263E1F}"/>
              </a:ext>
            </a:extLst>
          </p:cNvPr>
          <p:cNvSpPr/>
          <p:nvPr/>
        </p:nvSpPr>
        <p:spPr>
          <a:xfrm>
            <a:off x="6737364" y="1858539"/>
            <a:ext cx="948202" cy="502695"/>
          </a:xfrm>
          <a:prstGeom prst="flowChartOnlineStorag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Training</a:t>
            </a:r>
          </a:p>
          <a:p>
            <a:pPr algn="ctr"/>
            <a:r>
              <a:rPr lang="en-US" sz="900" dirty="0"/>
              <a:t>Partition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28797B6-80CF-734A-BD6F-7654B6AC31DB}"/>
              </a:ext>
            </a:extLst>
          </p:cNvPr>
          <p:cNvCxnSpPr>
            <a:cxnSpLocks/>
            <a:stCxn id="50" idx="1"/>
          </p:cNvCxnSpPr>
          <p:nvPr/>
        </p:nvCxnSpPr>
        <p:spPr>
          <a:xfrm flipH="1" flipV="1">
            <a:off x="6417108" y="2106860"/>
            <a:ext cx="320256" cy="30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4899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>
            <a:extLst>
              <a:ext uri="{FF2B5EF4-FFF2-40B4-BE49-F238E27FC236}">
                <a16:creationId xmlns:a16="http://schemas.microsoft.com/office/drawing/2014/main" id="{7EB97B5F-743F-5D44-8BCB-8895018EA30E}"/>
              </a:ext>
            </a:extLst>
          </p:cNvPr>
          <p:cNvGrpSpPr/>
          <p:nvPr/>
        </p:nvGrpSpPr>
        <p:grpSpPr>
          <a:xfrm>
            <a:off x="1917700" y="1186918"/>
            <a:ext cx="5075767" cy="4680482"/>
            <a:chOff x="3107356" y="439557"/>
            <a:chExt cx="6217266" cy="557456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670AA12-0F9F-994A-87D8-C6D3AE3A1A23}"/>
                </a:ext>
              </a:extLst>
            </p:cNvPr>
            <p:cNvSpPr/>
            <p:nvPr/>
          </p:nvSpPr>
          <p:spPr>
            <a:xfrm>
              <a:off x="3108960" y="1049154"/>
              <a:ext cx="5467149" cy="9721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Fine-tuned BERT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8DF4563-5257-0443-A037-408A95223EEF}"/>
                </a:ext>
              </a:extLst>
            </p:cNvPr>
            <p:cNvCxnSpPr>
              <a:cxnSpLocks/>
            </p:cNvCxnSpPr>
            <p:nvPr/>
          </p:nvCxnSpPr>
          <p:spPr>
            <a:xfrm>
              <a:off x="3336282" y="2030931"/>
              <a:ext cx="0" cy="37538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18E0BB5-B0C4-5542-A90E-5A38A7FFEF49}"/>
                </a:ext>
              </a:extLst>
            </p:cNvPr>
            <p:cNvCxnSpPr>
              <a:cxnSpLocks/>
            </p:cNvCxnSpPr>
            <p:nvPr/>
          </p:nvCxnSpPr>
          <p:spPr>
            <a:xfrm>
              <a:off x="3842024" y="2030931"/>
              <a:ext cx="0" cy="37538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3B53673-F424-DE49-970C-D92D75E14666}"/>
                </a:ext>
              </a:extLst>
            </p:cNvPr>
            <p:cNvCxnSpPr>
              <a:cxnSpLocks/>
            </p:cNvCxnSpPr>
            <p:nvPr/>
          </p:nvCxnSpPr>
          <p:spPr>
            <a:xfrm>
              <a:off x="4347766" y="2030931"/>
              <a:ext cx="0" cy="37538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D462E65-B040-6D4D-BA80-69EAD9E91066}"/>
                </a:ext>
              </a:extLst>
            </p:cNvPr>
            <p:cNvCxnSpPr>
              <a:cxnSpLocks/>
            </p:cNvCxnSpPr>
            <p:nvPr/>
          </p:nvCxnSpPr>
          <p:spPr>
            <a:xfrm>
              <a:off x="4853508" y="2030931"/>
              <a:ext cx="0" cy="37538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F0ECD30-00BE-7A48-ACD6-A1C0475E3E85}"/>
                </a:ext>
              </a:extLst>
            </p:cNvPr>
            <p:cNvCxnSpPr>
              <a:cxnSpLocks/>
            </p:cNvCxnSpPr>
            <p:nvPr/>
          </p:nvCxnSpPr>
          <p:spPr>
            <a:xfrm>
              <a:off x="5359250" y="2030931"/>
              <a:ext cx="0" cy="37538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0580818-3965-9048-AAC4-A7BF154F48C0}"/>
                </a:ext>
              </a:extLst>
            </p:cNvPr>
            <p:cNvCxnSpPr>
              <a:cxnSpLocks/>
            </p:cNvCxnSpPr>
            <p:nvPr/>
          </p:nvCxnSpPr>
          <p:spPr>
            <a:xfrm>
              <a:off x="5864992" y="2030931"/>
              <a:ext cx="0" cy="37538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07DEB41-C406-4243-A024-934FD2B897DF}"/>
                </a:ext>
              </a:extLst>
            </p:cNvPr>
            <p:cNvCxnSpPr>
              <a:cxnSpLocks/>
            </p:cNvCxnSpPr>
            <p:nvPr/>
          </p:nvCxnSpPr>
          <p:spPr>
            <a:xfrm>
              <a:off x="6370734" y="2030931"/>
              <a:ext cx="0" cy="37538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C8393CD-F0C8-094A-B2BA-E7F9A3ED66F1}"/>
                </a:ext>
              </a:extLst>
            </p:cNvPr>
            <p:cNvCxnSpPr>
              <a:cxnSpLocks/>
            </p:cNvCxnSpPr>
            <p:nvPr/>
          </p:nvCxnSpPr>
          <p:spPr>
            <a:xfrm>
              <a:off x="6876476" y="2030931"/>
              <a:ext cx="0" cy="37538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2440038-5744-4B44-84A4-E24895F1000D}"/>
                </a:ext>
              </a:extLst>
            </p:cNvPr>
            <p:cNvCxnSpPr>
              <a:cxnSpLocks/>
            </p:cNvCxnSpPr>
            <p:nvPr/>
          </p:nvCxnSpPr>
          <p:spPr>
            <a:xfrm>
              <a:off x="7887960" y="2030931"/>
              <a:ext cx="0" cy="37538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4A03BAE-631C-444A-AEBD-6437EBF26CDE}"/>
                </a:ext>
              </a:extLst>
            </p:cNvPr>
            <p:cNvCxnSpPr>
              <a:cxnSpLocks/>
            </p:cNvCxnSpPr>
            <p:nvPr/>
          </p:nvCxnSpPr>
          <p:spPr>
            <a:xfrm>
              <a:off x="8393705" y="2021305"/>
              <a:ext cx="0" cy="37538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9742AF1-6F54-F24B-ADDC-F63D2586B197}"/>
                </a:ext>
              </a:extLst>
            </p:cNvPr>
            <p:cNvCxnSpPr>
              <a:cxnSpLocks/>
            </p:cNvCxnSpPr>
            <p:nvPr/>
          </p:nvCxnSpPr>
          <p:spPr>
            <a:xfrm>
              <a:off x="3330636" y="670620"/>
              <a:ext cx="0" cy="37538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0C4CB13-F576-3F41-B8E6-0BDD64C01CA2}"/>
                </a:ext>
              </a:extLst>
            </p:cNvPr>
            <p:cNvCxnSpPr>
              <a:cxnSpLocks/>
            </p:cNvCxnSpPr>
            <p:nvPr/>
          </p:nvCxnSpPr>
          <p:spPr>
            <a:xfrm>
              <a:off x="3836378" y="670620"/>
              <a:ext cx="0" cy="37538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7DC75A4-1FAA-C24B-B75C-39536916219B}"/>
                </a:ext>
              </a:extLst>
            </p:cNvPr>
            <p:cNvCxnSpPr>
              <a:cxnSpLocks/>
            </p:cNvCxnSpPr>
            <p:nvPr/>
          </p:nvCxnSpPr>
          <p:spPr>
            <a:xfrm>
              <a:off x="4342120" y="670620"/>
              <a:ext cx="0" cy="37538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CF9AF5B-8FDA-254A-989B-1014290F4801}"/>
                </a:ext>
              </a:extLst>
            </p:cNvPr>
            <p:cNvCxnSpPr>
              <a:cxnSpLocks/>
            </p:cNvCxnSpPr>
            <p:nvPr/>
          </p:nvCxnSpPr>
          <p:spPr>
            <a:xfrm>
              <a:off x="4847862" y="670620"/>
              <a:ext cx="0" cy="37538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F8BC9FD-DFD5-4746-BAF3-4E13FACDA579}"/>
                </a:ext>
              </a:extLst>
            </p:cNvPr>
            <p:cNvCxnSpPr>
              <a:cxnSpLocks/>
            </p:cNvCxnSpPr>
            <p:nvPr/>
          </p:nvCxnSpPr>
          <p:spPr>
            <a:xfrm>
              <a:off x="5353604" y="670620"/>
              <a:ext cx="0" cy="37538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E9598B-7F4D-5646-A121-205B5A3A2298}"/>
                </a:ext>
              </a:extLst>
            </p:cNvPr>
            <p:cNvCxnSpPr>
              <a:cxnSpLocks/>
            </p:cNvCxnSpPr>
            <p:nvPr/>
          </p:nvCxnSpPr>
          <p:spPr>
            <a:xfrm>
              <a:off x="5859346" y="670620"/>
              <a:ext cx="0" cy="37538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90446F9-3F32-834C-A913-4685B0C3E12E}"/>
                </a:ext>
              </a:extLst>
            </p:cNvPr>
            <p:cNvCxnSpPr>
              <a:cxnSpLocks/>
            </p:cNvCxnSpPr>
            <p:nvPr/>
          </p:nvCxnSpPr>
          <p:spPr>
            <a:xfrm>
              <a:off x="6365088" y="670620"/>
              <a:ext cx="0" cy="37538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40B6441-1C8C-D946-B9FD-98C1DF27B07E}"/>
                </a:ext>
              </a:extLst>
            </p:cNvPr>
            <p:cNvCxnSpPr>
              <a:cxnSpLocks/>
            </p:cNvCxnSpPr>
            <p:nvPr/>
          </p:nvCxnSpPr>
          <p:spPr>
            <a:xfrm>
              <a:off x="6870830" y="670620"/>
              <a:ext cx="0" cy="37538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F077222-8DD5-D64A-B01F-E9A63DF37D94}"/>
                </a:ext>
              </a:extLst>
            </p:cNvPr>
            <p:cNvCxnSpPr>
              <a:cxnSpLocks/>
            </p:cNvCxnSpPr>
            <p:nvPr/>
          </p:nvCxnSpPr>
          <p:spPr>
            <a:xfrm>
              <a:off x="7882314" y="670620"/>
              <a:ext cx="0" cy="37538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4A01708-2A6F-5645-B8DF-2660DD193B98}"/>
                </a:ext>
              </a:extLst>
            </p:cNvPr>
            <p:cNvCxnSpPr>
              <a:cxnSpLocks/>
            </p:cNvCxnSpPr>
            <p:nvPr/>
          </p:nvCxnSpPr>
          <p:spPr>
            <a:xfrm>
              <a:off x="8388059" y="660994"/>
              <a:ext cx="0" cy="37538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506690E-9797-7F4F-9539-65479D3E7DDC}"/>
                </a:ext>
              </a:extLst>
            </p:cNvPr>
            <p:cNvSpPr/>
            <p:nvPr/>
          </p:nvSpPr>
          <p:spPr>
            <a:xfrm>
              <a:off x="4277032" y="5272981"/>
              <a:ext cx="2679444" cy="74114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Pretrained BERT</a:t>
              </a:r>
            </a:p>
          </p:txBody>
        </p:sp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A90A8D31-0FFD-5849-AAE0-EF4EE30D8F5B}"/>
                </a:ext>
              </a:extLst>
            </p:cNvPr>
            <p:cNvSpPr/>
            <p:nvPr/>
          </p:nvSpPr>
          <p:spPr>
            <a:xfrm>
              <a:off x="4865984" y="3305439"/>
              <a:ext cx="1501541" cy="1183908"/>
            </a:xfrm>
            <a:prstGeom prst="hexago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Fine-tuning</a:t>
              </a:r>
            </a:p>
          </p:txBody>
        </p:sp>
        <p:sp>
          <p:nvSpPr>
            <p:cNvPr id="28" name="Stored Data 27">
              <a:extLst>
                <a:ext uri="{FF2B5EF4-FFF2-40B4-BE49-F238E27FC236}">
                  <a16:creationId xmlns:a16="http://schemas.microsoft.com/office/drawing/2014/main" id="{1F052AE2-383A-CB4E-AAB4-0B237CF5F143}"/>
                </a:ext>
              </a:extLst>
            </p:cNvPr>
            <p:cNvSpPr/>
            <p:nvPr/>
          </p:nvSpPr>
          <p:spPr>
            <a:xfrm>
              <a:off x="7560284" y="3286189"/>
              <a:ext cx="1521568" cy="1222408"/>
            </a:xfrm>
            <a:prstGeom prst="flowChartOnlineStorag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Unlabeled domain &amp; task relevant data</a:t>
              </a:r>
            </a:p>
            <a:p>
              <a:pPr algn="ctr"/>
              <a:r>
                <a:rPr lang="en-US" sz="900" dirty="0"/>
                <a:t>(IMHO, GRE)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857C0E4-6665-2642-ACCB-373F9B105C11}"/>
                </a:ext>
              </a:extLst>
            </p:cNvPr>
            <p:cNvSpPr txBox="1"/>
            <p:nvPr/>
          </p:nvSpPr>
          <p:spPr>
            <a:xfrm>
              <a:off x="3107356" y="2396690"/>
              <a:ext cx="550660" cy="284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88" dirty="0"/>
                <a:t>[CLS]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CF32C94-81EE-644E-8061-26A1676C1779}"/>
                </a:ext>
              </a:extLst>
            </p:cNvPr>
            <p:cNvSpPr txBox="1"/>
            <p:nvPr/>
          </p:nvSpPr>
          <p:spPr>
            <a:xfrm>
              <a:off x="6141888" y="2396690"/>
              <a:ext cx="550660" cy="446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88" dirty="0"/>
                <a:t>[PAD]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789D641-8BD8-D04B-82BF-D6758FD0C15F}"/>
                </a:ext>
              </a:extLst>
            </p:cNvPr>
            <p:cNvSpPr txBox="1"/>
            <p:nvPr/>
          </p:nvSpPr>
          <p:spPr>
            <a:xfrm>
              <a:off x="6647376" y="2396690"/>
              <a:ext cx="550660" cy="446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88" dirty="0"/>
                <a:t>[PAD]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DB2546A-D4E4-2A46-92C4-43632CC1AE01}"/>
                </a:ext>
              </a:extLst>
            </p:cNvPr>
            <p:cNvSpPr txBox="1"/>
            <p:nvPr/>
          </p:nvSpPr>
          <p:spPr>
            <a:xfrm>
              <a:off x="7166514" y="2123070"/>
              <a:ext cx="550660" cy="284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88" dirty="0"/>
                <a:t>…….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50B437D-1E7C-4649-A71A-1837EC85DFD5}"/>
                </a:ext>
              </a:extLst>
            </p:cNvPr>
            <p:cNvSpPr txBox="1"/>
            <p:nvPr/>
          </p:nvSpPr>
          <p:spPr>
            <a:xfrm>
              <a:off x="7658352" y="2396690"/>
              <a:ext cx="550660" cy="446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88" dirty="0"/>
                <a:t>[PAD]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839937F-BF84-E14F-8E06-D54916DE24EC}"/>
                </a:ext>
              </a:extLst>
            </p:cNvPr>
            <p:cNvSpPr txBox="1"/>
            <p:nvPr/>
          </p:nvSpPr>
          <p:spPr>
            <a:xfrm>
              <a:off x="8163835" y="2396690"/>
              <a:ext cx="550660" cy="284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88" dirty="0"/>
                <a:t>[SEP]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E1F6B7B-724A-9D49-9865-538E00894018}"/>
                </a:ext>
              </a:extLst>
            </p:cNvPr>
            <p:cNvSpPr txBox="1"/>
            <p:nvPr/>
          </p:nvSpPr>
          <p:spPr>
            <a:xfrm>
              <a:off x="3614448" y="2396690"/>
              <a:ext cx="550660" cy="284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88" dirty="0"/>
                <a:t>The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D7D8C97-9C09-7B49-A1E2-9F166F3DC1E0}"/>
                </a:ext>
              </a:extLst>
            </p:cNvPr>
            <p:cNvSpPr txBox="1"/>
            <p:nvPr/>
          </p:nvSpPr>
          <p:spPr>
            <a:xfrm>
              <a:off x="4119936" y="2396690"/>
              <a:ext cx="550660" cy="284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88" dirty="0"/>
                <a:t>land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1AE63C6-54DD-374E-B2DC-7F9CAD3452A6}"/>
                </a:ext>
              </a:extLst>
            </p:cNvPr>
            <p:cNvSpPr txBox="1"/>
            <p:nvPr/>
          </p:nvSpPr>
          <p:spPr>
            <a:xfrm>
              <a:off x="4625424" y="2396690"/>
              <a:ext cx="550660" cy="284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88" dirty="0"/>
                <a:t>will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9842333-2BDE-5B4C-A73A-13F4F486B2ED}"/>
                </a:ext>
              </a:extLst>
            </p:cNvPr>
            <p:cNvSpPr txBox="1"/>
            <p:nvPr/>
          </p:nvSpPr>
          <p:spPr>
            <a:xfrm>
              <a:off x="5130912" y="2396690"/>
              <a:ext cx="550660" cy="446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88" dirty="0"/>
                <a:t>suffer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7A20533-68AB-0D40-B043-3279E4F49028}"/>
                </a:ext>
              </a:extLst>
            </p:cNvPr>
            <p:cNvSpPr txBox="1"/>
            <p:nvPr/>
          </p:nvSpPr>
          <p:spPr>
            <a:xfrm>
              <a:off x="5626774" y="2367816"/>
              <a:ext cx="550660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88" dirty="0"/>
                <a:t>    </a:t>
              </a:r>
              <a:r>
                <a:rPr lang="en-US" sz="1050" dirty="0"/>
                <a:t>.</a:t>
              </a:r>
              <a:endParaRPr lang="en-US" sz="788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DF4F451-67A0-5744-B617-DB81721C9530}"/>
                </a:ext>
              </a:extLst>
            </p:cNvPr>
            <p:cNvSpPr txBox="1"/>
            <p:nvPr/>
          </p:nvSpPr>
          <p:spPr>
            <a:xfrm>
              <a:off x="3567687" y="439557"/>
              <a:ext cx="913595" cy="284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88" dirty="0"/>
                <a:t>B-claim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4D83EB3-4443-5F48-BB04-C270FE03F613}"/>
                </a:ext>
              </a:extLst>
            </p:cNvPr>
            <p:cNvSpPr txBox="1"/>
            <p:nvPr/>
          </p:nvSpPr>
          <p:spPr>
            <a:xfrm>
              <a:off x="4131539" y="439557"/>
              <a:ext cx="825397" cy="284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88" dirty="0"/>
                <a:t>I-claim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DD05E75-7F5C-8C49-A0F9-929DD57D58DC}"/>
                </a:ext>
              </a:extLst>
            </p:cNvPr>
            <p:cNvSpPr txBox="1"/>
            <p:nvPr/>
          </p:nvSpPr>
          <p:spPr>
            <a:xfrm>
              <a:off x="5558500" y="439557"/>
              <a:ext cx="695129" cy="284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88" dirty="0"/>
                <a:t>O-claim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D3A2F60-7E63-434E-8808-22C269A1C977}"/>
                </a:ext>
              </a:extLst>
            </p:cNvPr>
            <p:cNvSpPr txBox="1"/>
            <p:nvPr/>
          </p:nvSpPr>
          <p:spPr>
            <a:xfrm>
              <a:off x="7652572" y="447578"/>
              <a:ext cx="550660" cy="284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88" dirty="0"/>
                <a:t>   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0A18270-61F8-7547-BEDD-DE56C6162DA1}"/>
                </a:ext>
              </a:extLst>
            </p:cNvPr>
            <p:cNvSpPr txBox="1"/>
            <p:nvPr/>
          </p:nvSpPr>
          <p:spPr>
            <a:xfrm>
              <a:off x="7174534" y="706552"/>
              <a:ext cx="550660" cy="284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88" dirty="0"/>
                <a:t>…….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327344A8-8D74-BF44-8262-53CC90D28EEC}"/>
                </a:ext>
              </a:extLst>
            </p:cNvPr>
            <p:cNvCxnSpPr>
              <a:stCxn id="28" idx="1"/>
              <a:endCxn id="27" idx="0"/>
            </p:cNvCxnSpPr>
            <p:nvPr/>
          </p:nvCxnSpPr>
          <p:spPr>
            <a:xfrm flipH="1">
              <a:off x="6367525" y="3897393"/>
              <a:ext cx="119275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2B83CA5B-EDD8-564D-AC3F-FD2EDB7FE5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48737" y="4508599"/>
              <a:ext cx="0" cy="76438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931BF9AE-0F27-0844-89DE-05B320EE5A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37524" y="2030931"/>
              <a:ext cx="0" cy="125525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B57586AA-D351-EE4C-BFBD-ECF3CD097211}"/>
                </a:ext>
              </a:extLst>
            </p:cNvPr>
            <p:cNvSpPr/>
            <p:nvPr/>
          </p:nvSpPr>
          <p:spPr>
            <a:xfrm>
              <a:off x="4668992" y="2957689"/>
              <a:ext cx="4655630" cy="193310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B5E28FE-98F1-094E-ACEA-FB5B19A7A8EF}"/>
                </a:ext>
              </a:extLst>
            </p:cNvPr>
            <p:cNvSpPr txBox="1"/>
            <p:nvPr/>
          </p:nvSpPr>
          <p:spPr>
            <a:xfrm>
              <a:off x="5082846" y="439557"/>
              <a:ext cx="825397" cy="284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88" dirty="0"/>
                <a:t>I-claim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5CAF3AC-29F8-1348-A65D-A11391622188}"/>
                </a:ext>
              </a:extLst>
            </p:cNvPr>
            <p:cNvSpPr txBox="1"/>
            <p:nvPr/>
          </p:nvSpPr>
          <p:spPr>
            <a:xfrm>
              <a:off x="4607192" y="439557"/>
              <a:ext cx="825397" cy="284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88" dirty="0"/>
                <a:t>I-claim</a:t>
              </a:r>
            </a:p>
          </p:txBody>
        </p:sp>
      </p:grpSp>
      <p:sp>
        <p:nvSpPr>
          <p:cNvPr id="50" name="Stored Data 49">
            <a:extLst>
              <a:ext uri="{FF2B5EF4-FFF2-40B4-BE49-F238E27FC236}">
                <a16:creationId xmlns:a16="http://schemas.microsoft.com/office/drawing/2014/main" id="{F2F8FC04-CF97-4A4E-BD77-1B140BC9A8C2}"/>
              </a:ext>
            </a:extLst>
          </p:cNvPr>
          <p:cNvSpPr/>
          <p:nvPr/>
        </p:nvSpPr>
        <p:spPr>
          <a:xfrm>
            <a:off x="6702639" y="1858539"/>
            <a:ext cx="948202" cy="502695"/>
          </a:xfrm>
          <a:prstGeom prst="flowChartOnlineStorag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Training</a:t>
            </a:r>
          </a:p>
          <a:p>
            <a:pPr algn="ctr"/>
            <a:r>
              <a:rPr lang="en-US" sz="900" dirty="0"/>
              <a:t>Partition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728504F-CAE0-004D-BF9A-8E0EDC8A81CA}"/>
              </a:ext>
            </a:extLst>
          </p:cNvPr>
          <p:cNvCxnSpPr>
            <a:cxnSpLocks/>
            <a:stCxn id="50" idx="1"/>
            <a:endCxn id="2" idx="3"/>
          </p:cNvCxnSpPr>
          <p:nvPr/>
        </p:nvCxnSpPr>
        <p:spPr>
          <a:xfrm flipH="1" flipV="1">
            <a:off x="6382383" y="2106860"/>
            <a:ext cx="320256" cy="30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727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03B67-C623-6A42-AFAE-91C390966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Writing Mentor App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C3DF5-3D31-1343-968F-06A32A162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Essay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6B844-5EAA-F84C-ADC9-741F4029F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F4E8-B4E8-8B41-A506-5B696F55BA5B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CAF374-236F-4157-B37C-89BB8565A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697" y="5966832"/>
            <a:ext cx="6006461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1200" dirty="0">
                <a:solidFill>
                  <a:srgbClr val="00335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</a:t>
            </a:r>
            <a:r>
              <a:rPr lang="en-US" altLang="en-US" sz="1200" dirty="0" err="1">
                <a:solidFill>
                  <a:srgbClr val="00335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mentormywriting.org</a:t>
            </a:r>
            <a:r>
              <a:rPr lang="en-US" altLang="en-US" sz="1200" dirty="0">
                <a:solidFill>
                  <a:srgbClr val="00335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</a:t>
            </a:r>
            <a:br>
              <a:rPr lang="en-US" altLang="en-US" sz="700" dirty="0">
                <a:solidFill>
                  <a:srgbClr val="00335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700" dirty="0">
                <a:solidFill>
                  <a:srgbClr val="00335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>
              <a:defRPr/>
            </a:pPr>
            <a:r>
              <a:rPr lang="en-US" altLang="en-US" sz="700" dirty="0">
                <a:solidFill>
                  <a:srgbClr val="00335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Copyright © 2020 by Educational Testing Service. All rights reserved. ETS and the ETS logo are registered trademarks of </a:t>
            </a:r>
            <a:br>
              <a:rPr lang="en-US" altLang="en-US" sz="700" dirty="0">
                <a:solidFill>
                  <a:srgbClr val="00335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700" dirty="0">
                <a:solidFill>
                  <a:srgbClr val="00335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Educational Testing Service (ETS). 462301852</a:t>
            </a:r>
          </a:p>
        </p:txBody>
      </p:sp>
      <p:pic>
        <p:nvPicPr>
          <p:cNvPr id="7" name="Google Shape;68;p15">
            <a:extLst>
              <a:ext uri="{FF2B5EF4-FFF2-40B4-BE49-F238E27FC236}">
                <a16:creationId xmlns:a16="http://schemas.microsoft.com/office/drawing/2014/main" id="{4EE6FBAF-8F99-2F4E-A079-1B5F4735F5F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744" b="5105"/>
          <a:stretch/>
        </p:blipFill>
        <p:spPr>
          <a:xfrm>
            <a:off x="874362" y="2650247"/>
            <a:ext cx="5403130" cy="2220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B0A9A0C-A65C-A341-9624-0858C40758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012" y="630713"/>
            <a:ext cx="1905000" cy="516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750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6B844-5EAA-F84C-ADC9-741F4029F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F4E8-B4E8-8B41-A506-5B696F55BA5B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CAF374-236F-4157-B37C-89BB8565A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697" y="6253439"/>
            <a:ext cx="60064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00335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Copyright © 2020 by Educational Testing Service. All rights reserved. ETS and the ETS logo are registered trademarks of </a:t>
            </a:r>
            <a:br>
              <a:rPr lang="en-US" altLang="en-US" sz="700" dirty="0">
                <a:solidFill>
                  <a:srgbClr val="00335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700" dirty="0">
                <a:solidFill>
                  <a:srgbClr val="00335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Educational Testing Service (ETS). 462301852</a:t>
            </a:r>
          </a:p>
        </p:txBody>
      </p:sp>
      <p:sp>
        <p:nvSpPr>
          <p:cNvPr id="7" name="Google Shape;73;p16">
            <a:extLst>
              <a:ext uri="{FF2B5EF4-FFF2-40B4-BE49-F238E27FC236}">
                <a16:creationId xmlns:a16="http://schemas.microsoft.com/office/drawing/2014/main" id="{11E24B2B-A0EC-D746-AEF0-84FE011F4D14}"/>
              </a:ext>
            </a:extLst>
          </p:cNvPr>
          <p:cNvSpPr txBox="1"/>
          <p:nvPr/>
        </p:nvSpPr>
        <p:spPr>
          <a:xfrm>
            <a:off x="303125" y="1406875"/>
            <a:ext cx="1848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dirty="0">
                <a:solidFill>
                  <a:schemeClr val="dk1"/>
                </a:solidFill>
              </a:rPr>
              <a:t>Annotations</a:t>
            </a:r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r>
              <a:rPr lang="en" dirty="0"/>
              <a:t>WM App</a:t>
            </a:r>
            <a:br>
              <a:rPr lang="en" dirty="0"/>
            </a:br>
            <a:r>
              <a:rPr lang="en" dirty="0"/>
              <a:t>(lexicon-based)</a:t>
            </a:r>
          </a:p>
          <a:p>
            <a:endParaRPr dirty="0"/>
          </a:p>
        </p:txBody>
      </p:sp>
      <p:pic>
        <p:nvPicPr>
          <p:cNvPr id="8" name="Google Shape;74;p16">
            <a:extLst>
              <a:ext uri="{FF2B5EF4-FFF2-40B4-BE49-F238E27FC236}">
                <a16:creationId xmlns:a16="http://schemas.microsoft.com/office/drawing/2014/main" id="{16342472-B01E-3643-B869-1D38ADC9731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5105"/>
          <a:stretch/>
        </p:blipFill>
        <p:spPr>
          <a:xfrm>
            <a:off x="2722475" y="1014800"/>
            <a:ext cx="5741450" cy="22850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" name="Google Shape;75;p16">
            <a:extLst>
              <a:ext uri="{FF2B5EF4-FFF2-40B4-BE49-F238E27FC236}">
                <a16:creationId xmlns:a16="http://schemas.microsoft.com/office/drawing/2014/main" id="{FB2110E0-DAF9-CE46-87DF-C903146B6A9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r="744" b="5105"/>
          <a:stretch/>
        </p:blipFill>
        <p:spPr>
          <a:xfrm>
            <a:off x="2722475" y="3496425"/>
            <a:ext cx="5741450" cy="22850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651586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subTitle" idx="1"/>
          </p:nvPr>
        </p:nvSpPr>
        <p:spPr>
          <a:xfrm>
            <a:off x="296550" y="950225"/>
            <a:ext cx="8754900" cy="4803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endParaRPr dirty="0"/>
          </a:p>
          <a:p>
            <a:pPr>
              <a:spcBef>
                <a:spcPts val="0"/>
              </a:spcBef>
            </a:pPr>
            <a:r>
              <a:rPr lang="en" sz="3600" dirty="0"/>
              <a:t>Research questions</a:t>
            </a:r>
            <a:endParaRPr sz="3600" dirty="0"/>
          </a:p>
          <a:p>
            <a:pPr>
              <a:spcBef>
                <a:spcPts val="0"/>
              </a:spcBef>
            </a:pPr>
            <a:endParaRPr dirty="0"/>
          </a:p>
          <a:p>
            <a:pPr marL="914400">
              <a:spcBef>
                <a:spcPts val="0"/>
              </a:spcBef>
            </a:pPr>
            <a:br>
              <a:rPr lang="en" sz="2300" dirty="0"/>
            </a:br>
            <a:r>
              <a:rPr lang="en" sz="2300" dirty="0"/>
              <a:t>Can we detect claim boundaries at the token level from student essays?</a:t>
            </a:r>
            <a:endParaRPr sz="2300" dirty="0"/>
          </a:p>
          <a:p>
            <a:pPr marL="1371600">
              <a:lnSpc>
                <a:spcPct val="115000"/>
              </a:lnSpc>
              <a:spcBef>
                <a:spcPts val="0"/>
              </a:spcBef>
            </a:pPr>
            <a:br>
              <a:rPr lang="en" sz="1400" dirty="0"/>
            </a:br>
            <a:r>
              <a:rPr lang="en" sz="1400" dirty="0"/>
              <a:t>If</a:t>
            </a:r>
            <a:r>
              <a:rPr lang="en" sz="1400" dirty="0">
                <a:solidFill>
                  <a:schemeClr val="tx1"/>
                </a:solidFill>
              </a:rPr>
              <a:t> </a:t>
            </a:r>
            <a:r>
              <a:rPr lang="en" sz="1400" dirty="0">
                <a:solidFill>
                  <a:schemeClr val="tx1"/>
                </a:solidFill>
                <a:highlight>
                  <a:srgbClr val="00FFFF"/>
                </a:highlight>
              </a:rPr>
              <a:t>we could prevent war crimes , then many more people would live through a conflict</a:t>
            </a:r>
            <a:r>
              <a:rPr lang="en" sz="1400" dirty="0">
                <a:solidFill>
                  <a:schemeClr val="tx1"/>
                </a:solidFill>
              </a:rPr>
              <a:t> </a:t>
            </a:r>
            <a:r>
              <a:rPr lang="en" sz="1400" dirty="0"/>
              <a:t>.</a:t>
            </a:r>
            <a:endParaRPr sz="1400" dirty="0">
              <a:highlight>
                <a:srgbClr val="00FFFF"/>
              </a:highlight>
            </a:endParaRPr>
          </a:p>
          <a:p>
            <a:pPr marL="1371600">
              <a:spcBef>
                <a:spcPts val="0"/>
              </a:spcBef>
            </a:pPr>
            <a:br>
              <a:rPr lang="en" sz="1400" dirty="0">
                <a:solidFill>
                  <a:schemeClr val="tx1"/>
                </a:solidFill>
                <a:highlight>
                  <a:srgbClr val="00FFFF"/>
                </a:highlight>
              </a:rPr>
            </a:br>
            <a:r>
              <a:rPr lang="en" sz="1400" dirty="0">
                <a:solidFill>
                  <a:schemeClr val="tx1"/>
                </a:solidFill>
                <a:highlight>
                  <a:srgbClr val="00FFFF"/>
                </a:highlight>
              </a:rPr>
              <a:t>War is always brutal</a:t>
            </a:r>
            <a:r>
              <a:rPr lang="en" sz="1400" dirty="0">
                <a:solidFill>
                  <a:schemeClr val="tx1"/>
                </a:solidFill>
              </a:rPr>
              <a:t> </a:t>
            </a:r>
            <a:r>
              <a:rPr lang="en" sz="1400" dirty="0"/>
              <a:t>, but</a:t>
            </a:r>
            <a:r>
              <a:rPr lang="en" sz="1400" dirty="0">
                <a:solidFill>
                  <a:schemeClr val="tx1"/>
                </a:solidFill>
              </a:rPr>
              <a:t> </a:t>
            </a:r>
            <a:r>
              <a:rPr lang="en" sz="1400" dirty="0">
                <a:solidFill>
                  <a:schemeClr val="tx1"/>
                </a:solidFill>
                <a:highlight>
                  <a:srgbClr val="00FFFF"/>
                </a:highlight>
              </a:rPr>
              <a:t>this will at least reduce the number of casualties</a:t>
            </a:r>
            <a:r>
              <a:rPr lang="en" sz="1400" dirty="0">
                <a:solidFill>
                  <a:schemeClr val="tx1"/>
                </a:solidFill>
              </a:rPr>
              <a:t> </a:t>
            </a:r>
            <a:r>
              <a:rPr lang="en" sz="1400" dirty="0"/>
              <a:t>.</a:t>
            </a:r>
            <a:br>
              <a:rPr lang="en" sz="2000" dirty="0"/>
            </a:br>
            <a:endParaRPr sz="2000" dirty="0"/>
          </a:p>
          <a:p>
            <a:pPr marL="914400">
              <a:spcBef>
                <a:spcPts val="0"/>
              </a:spcBef>
            </a:pPr>
            <a:r>
              <a:rPr lang="en" sz="2300" dirty="0"/>
              <a:t>Can we develop robust claim detection models that go beyond lexicon-based matching?</a:t>
            </a:r>
            <a:endParaRPr sz="2300" dirty="0"/>
          </a:p>
          <a:p>
            <a:pPr>
              <a:spcBef>
                <a:spcPts val="0"/>
              </a:spcBef>
            </a:pPr>
            <a:endParaRPr dirty="0"/>
          </a:p>
          <a:p>
            <a:pPr>
              <a:spcBef>
                <a:spcPts val="0"/>
              </a:spcBef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711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03B67-C623-6A42-AFAE-91C390966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C3DF5-3D31-1343-968F-06A32A162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Claim Token Detection in each sentence using a B-I-O setup</a:t>
            </a:r>
          </a:p>
          <a:p>
            <a:pPr marL="0" indent="0">
              <a:buNone/>
            </a:pPr>
            <a:r>
              <a:rPr lang="en-US" dirty="0"/>
              <a:t>	B	beginning of a claim</a:t>
            </a:r>
          </a:p>
          <a:p>
            <a:pPr marL="0" indent="0">
              <a:buNone/>
            </a:pPr>
            <a:r>
              <a:rPr lang="en-US" dirty="0"/>
              <a:t>	 I	inside a claim</a:t>
            </a:r>
          </a:p>
          <a:p>
            <a:pPr marL="0" indent="0">
              <a:buNone/>
            </a:pPr>
            <a:r>
              <a:rPr lang="en-US" dirty="0"/>
              <a:t>	O	outside a claim</a:t>
            </a:r>
          </a:p>
          <a:p>
            <a:pPr marL="0" lvl="0" indent="457200">
              <a:spcBef>
                <a:spcPts val="0"/>
              </a:spcBef>
              <a:buClr>
                <a:prstClr val="black"/>
              </a:buClr>
              <a:buSzPts val="1100"/>
              <a:buNone/>
            </a:pPr>
            <a:br>
              <a:rPr lang="en-US" sz="1600" dirty="0">
                <a:solidFill>
                  <a:prstClr val="black"/>
                </a:solidFill>
              </a:rPr>
            </a:br>
            <a:br>
              <a:rPr lang="en-US" sz="1600" dirty="0">
                <a:solidFill>
                  <a:prstClr val="black"/>
                </a:solidFill>
              </a:rPr>
            </a:br>
            <a:r>
              <a:rPr lang="en-US" sz="1600" dirty="0">
                <a:solidFill>
                  <a:prstClr val="black"/>
                </a:solidFill>
              </a:rPr>
              <a:t>If  we could prevent war crimes , then many more people would live through a conflict  </a:t>
            </a:r>
            <a:r>
              <a:rPr lang="en-US" sz="1800" dirty="0">
                <a:solidFill>
                  <a:prstClr val="black"/>
                </a:solidFill>
              </a:rPr>
              <a:t>.</a:t>
            </a:r>
            <a:br>
              <a:rPr lang="en-US" sz="1600" dirty="0">
                <a:solidFill>
                  <a:prstClr val="black"/>
                </a:solidFill>
              </a:rPr>
            </a:br>
            <a:br>
              <a:rPr lang="en-US" sz="1600" dirty="0">
                <a:solidFill>
                  <a:prstClr val="black"/>
                </a:solidFill>
              </a:rPr>
            </a:br>
            <a:br>
              <a:rPr lang="en-US" sz="1600" dirty="0">
                <a:solidFill>
                  <a:prstClr val="black"/>
                </a:solidFill>
              </a:rPr>
            </a:br>
            <a:br>
              <a:rPr lang="en-US" sz="1600" dirty="0">
                <a:solidFill>
                  <a:prstClr val="black"/>
                </a:solidFill>
              </a:rPr>
            </a:br>
            <a:r>
              <a:rPr lang="en-US" sz="1600" dirty="0">
                <a:solidFill>
                  <a:prstClr val="black"/>
                </a:solidFill>
              </a:rPr>
              <a:t>War is always brutal , but this will at least reduce the number of casualties  </a:t>
            </a:r>
            <a:r>
              <a:rPr lang="en-US" sz="1800" dirty="0">
                <a:solidFill>
                  <a:prstClr val="black"/>
                </a:solidFill>
              </a:rPr>
              <a:t>.</a:t>
            </a:r>
            <a:endParaRPr lang="en-US" sz="20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6B844-5EAA-F84C-ADC9-741F4029F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F4E8-B4E8-8B41-A506-5B696F55BA5B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CAF374-236F-4157-B37C-89BB8565A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697" y="6253439"/>
            <a:ext cx="60064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00335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Copyright © 2020 by Educational Testing Service. All rights reserved. ETS and the ETS logo are registered trademarks of </a:t>
            </a:r>
            <a:br>
              <a:rPr lang="en-US" altLang="en-US" sz="700" dirty="0">
                <a:solidFill>
                  <a:srgbClr val="00335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700" dirty="0">
                <a:solidFill>
                  <a:srgbClr val="00335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Educational Testing Service (ETS). 462301852</a:t>
            </a:r>
          </a:p>
        </p:txBody>
      </p:sp>
    </p:spTree>
    <p:extLst>
      <p:ext uri="{BB962C8B-B14F-4D97-AF65-F5344CB8AC3E}">
        <p14:creationId xmlns:p14="http://schemas.microsoft.com/office/powerpoint/2010/main" val="7670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03B67-C623-6A42-AFAE-91C390966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C3DF5-3D31-1343-968F-06A32A162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Claim Token Detection in each sentence using a B-I-O setup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ighlight>
                  <a:srgbClr val="00FF00"/>
                </a:highlight>
              </a:rPr>
              <a:t>B</a:t>
            </a:r>
            <a:r>
              <a:rPr lang="en-US" dirty="0"/>
              <a:t>	beginning of a claim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>
                <a:highlight>
                  <a:srgbClr val="00FFFF"/>
                </a:highlight>
              </a:rPr>
              <a:t>I</a:t>
            </a:r>
            <a:r>
              <a:rPr lang="en-US" dirty="0"/>
              <a:t>	inside a claim</a:t>
            </a:r>
          </a:p>
          <a:p>
            <a:pPr marL="0" indent="0">
              <a:buNone/>
            </a:pPr>
            <a:r>
              <a:rPr lang="en-US" dirty="0"/>
              <a:t>	O	outside a claim</a:t>
            </a:r>
          </a:p>
          <a:p>
            <a:pPr marL="0" lvl="0" indent="457200">
              <a:spcBef>
                <a:spcPts val="0"/>
              </a:spcBef>
              <a:buClr>
                <a:prstClr val="black"/>
              </a:buClr>
              <a:buSzPts val="1100"/>
              <a:buNone/>
            </a:pPr>
            <a:br>
              <a:rPr lang="en-US" sz="1600" dirty="0">
                <a:solidFill>
                  <a:prstClr val="black"/>
                </a:solidFill>
              </a:rPr>
            </a:br>
            <a:br>
              <a:rPr lang="en-US" sz="1600" dirty="0">
                <a:solidFill>
                  <a:prstClr val="black"/>
                </a:solidFill>
              </a:rPr>
            </a:br>
            <a:r>
              <a:rPr lang="en-US" sz="1600" dirty="0">
                <a:solidFill>
                  <a:prstClr val="black"/>
                </a:solidFill>
              </a:rPr>
              <a:t>If  </a:t>
            </a:r>
            <a:r>
              <a:rPr lang="en-US" sz="1600" dirty="0">
                <a:solidFill>
                  <a:prstClr val="black"/>
                </a:solidFill>
                <a:highlight>
                  <a:srgbClr val="00FF00"/>
                </a:highlight>
              </a:rPr>
              <a:t>we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prstClr val="black"/>
                </a:solidFill>
                <a:highlight>
                  <a:srgbClr val="00FFFF"/>
                </a:highlight>
              </a:rPr>
              <a:t>could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prstClr val="black"/>
                </a:solidFill>
                <a:highlight>
                  <a:srgbClr val="00FFFF"/>
                </a:highlight>
              </a:rPr>
              <a:t>prevent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prstClr val="black"/>
                </a:solidFill>
                <a:highlight>
                  <a:srgbClr val="00FFFF"/>
                </a:highlight>
              </a:rPr>
              <a:t>war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prstClr val="black"/>
                </a:solidFill>
                <a:highlight>
                  <a:srgbClr val="00FFFF"/>
                </a:highlight>
              </a:rPr>
              <a:t>crimes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prstClr val="black"/>
                </a:solidFill>
                <a:highlight>
                  <a:srgbClr val="00FFFF"/>
                </a:highlight>
              </a:rPr>
              <a:t>,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prstClr val="black"/>
                </a:solidFill>
                <a:highlight>
                  <a:srgbClr val="00FFFF"/>
                </a:highlight>
              </a:rPr>
              <a:t>then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prstClr val="black"/>
                </a:solidFill>
                <a:highlight>
                  <a:srgbClr val="00FFFF"/>
                </a:highlight>
              </a:rPr>
              <a:t>many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prstClr val="black"/>
                </a:solidFill>
                <a:highlight>
                  <a:srgbClr val="00FFFF"/>
                </a:highlight>
              </a:rPr>
              <a:t>more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prstClr val="black"/>
                </a:solidFill>
                <a:highlight>
                  <a:srgbClr val="00FFFF"/>
                </a:highlight>
              </a:rPr>
              <a:t>people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prstClr val="black"/>
                </a:solidFill>
                <a:highlight>
                  <a:srgbClr val="00FFFF"/>
                </a:highlight>
              </a:rPr>
              <a:t>would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prstClr val="black"/>
                </a:solidFill>
                <a:highlight>
                  <a:srgbClr val="00FFFF"/>
                </a:highlight>
              </a:rPr>
              <a:t>live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prstClr val="black"/>
                </a:solidFill>
                <a:highlight>
                  <a:srgbClr val="00FFFF"/>
                </a:highlight>
              </a:rPr>
              <a:t>through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prstClr val="black"/>
                </a:solidFill>
                <a:highlight>
                  <a:srgbClr val="00FFFF"/>
                </a:highlight>
              </a:rPr>
              <a:t>a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prstClr val="black"/>
                </a:solidFill>
                <a:highlight>
                  <a:srgbClr val="00FFFF"/>
                </a:highlight>
              </a:rPr>
              <a:t>conflict</a:t>
            </a:r>
            <a:r>
              <a:rPr lang="en-US" sz="1600" dirty="0">
                <a:solidFill>
                  <a:prstClr val="black"/>
                </a:solidFill>
              </a:rPr>
              <a:t>  </a:t>
            </a:r>
            <a:r>
              <a:rPr lang="en-US" sz="1800" dirty="0">
                <a:solidFill>
                  <a:prstClr val="black"/>
                </a:solidFill>
              </a:rPr>
              <a:t>.</a:t>
            </a:r>
            <a:br>
              <a:rPr lang="en-US" sz="1600" dirty="0">
                <a:solidFill>
                  <a:prstClr val="black"/>
                </a:solidFill>
              </a:rPr>
            </a:br>
            <a:r>
              <a:rPr lang="en-US" sz="1600" dirty="0">
                <a:solidFill>
                  <a:prstClr val="black"/>
                </a:solidFill>
              </a:rPr>
              <a:t>O   </a:t>
            </a:r>
            <a:r>
              <a:rPr lang="en-US" sz="1600" dirty="0">
                <a:solidFill>
                  <a:prstClr val="black"/>
                </a:solidFill>
                <a:highlight>
                  <a:srgbClr val="00FF00"/>
                </a:highlight>
              </a:rPr>
              <a:t>B</a:t>
            </a:r>
            <a:r>
              <a:rPr lang="en-US" sz="1600" dirty="0">
                <a:solidFill>
                  <a:prstClr val="black"/>
                </a:solidFill>
              </a:rPr>
              <a:t>	</a:t>
            </a:r>
            <a:r>
              <a:rPr lang="en-US" sz="1600" dirty="0">
                <a:solidFill>
                  <a:prstClr val="black"/>
                </a:solidFill>
                <a:highlight>
                  <a:srgbClr val="00FFFF"/>
                </a:highlight>
              </a:rPr>
              <a:t>I</a:t>
            </a:r>
            <a:r>
              <a:rPr lang="en-US" sz="1600" dirty="0">
                <a:solidFill>
                  <a:prstClr val="black"/>
                </a:solidFill>
              </a:rPr>
              <a:t>           </a:t>
            </a:r>
            <a:r>
              <a:rPr lang="en-US" sz="1600" dirty="0">
                <a:solidFill>
                  <a:prstClr val="black"/>
                </a:solidFill>
                <a:highlight>
                  <a:srgbClr val="00FFFF"/>
                </a:highlight>
              </a:rPr>
              <a:t>I</a:t>
            </a:r>
            <a:r>
              <a:rPr lang="en-US" sz="1600" dirty="0">
                <a:solidFill>
                  <a:prstClr val="black"/>
                </a:solidFill>
              </a:rPr>
              <a:t>           </a:t>
            </a:r>
            <a:r>
              <a:rPr lang="en-US" sz="1600" dirty="0">
                <a:solidFill>
                  <a:prstClr val="black"/>
                </a:solidFill>
                <a:highlight>
                  <a:srgbClr val="00FFFF"/>
                </a:highlight>
              </a:rPr>
              <a:t>I</a:t>
            </a:r>
            <a:r>
              <a:rPr lang="en-US" sz="1600" dirty="0">
                <a:solidFill>
                  <a:prstClr val="black"/>
                </a:solidFill>
              </a:rPr>
              <a:t>        </a:t>
            </a:r>
            <a:r>
              <a:rPr lang="en-US" sz="1600" dirty="0">
                <a:solidFill>
                  <a:prstClr val="black"/>
                </a:solidFill>
                <a:highlight>
                  <a:srgbClr val="00FFFF"/>
                </a:highlight>
              </a:rPr>
              <a:t>I</a:t>
            </a:r>
            <a:r>
              <a:rPr lang="en-US" sz="1600" dirty="0">
                <a:solidFill>
                  <a:prstClr val="black"/>
                </a:solidFill>
              </a:rPr>
              <a:t>        </a:t>
            </a:r>
            <a:r>
              <a:rPr lang="en-US" sz="1600" dirty="0">
                <a:solidFill>
                  <a:prstClr val="black"/>
                </a:solidFill>
                <a:highlight>
                  <a:srgbClr val="00FFFF"/>
                </a:highlight>
              </a:rPr>
              <a:t>I</a:t>
            </a:r>
            <a:r>
              <a:rPr lang="en-US" sz="1600" dirty="0">
                <a:solidFill>
                  <a:prstClr val="black"/>
                </a:solidFill>
              </a:rPr>
              <a:t>    </a:t>
            </a:r>
            <a:r>
              <a:rPr lang="en-US" sz="1600" dirty="0">
                <a:solidFill>
                  <a:prstClr val="black"/>
                </a:solidFill>
                <a:highlight>
                  <a:srgbClr val="00FFFF"/>
                </a:highlight>
              </a:rPr>
              <a:t>I</a:t>
            </a:r>
            <a:r>
              <a:rPr lang="en-US" sz="1600" dirty="0">
                <a:solidFill>
                  <a:prstClr val="black"/>
                </a:solidFill>
              </a:rPr>
              <a:t>         </a:t>
            </a:r>
            <a:r>
              <a:rPr lang="en-US" sz="1600" dirty="0">
                <a:solidFill>
                  <a:prstClr val="black"/>
                </a:solidFill>
                <a:highlight>
                  <a:srgbClr val="00FFFF"/>
                </a:highlight>
              </a:rPr>
              <a:t>I</a:t>
            </a:r>
            <a:r>
              <a:rPr lang="en-US" sz="1600" dirty="0">
                <a:solidFill>
                  <a:prstClr val="black"/>
                </a:solidFill>
              </a:rPr>
              <a:t>          </a:t>
            </a:r>
            <a:r>
              <a:rPr lang="en-US" sz="1600" dirty="0">
                <a:solidFill>
                  <a:prstClr val="black"/>
                </a:solidFill>
                <a:highlight>
                  <a:srgbClr val="00FFFF"/>
                </a:highlight>
              </a:rPr>
              <a:t>I</a:t>
            </a:r>
            <a:r>
              <a:rPr lang="en-US" sz="1600" dirty="0">
                <a:solidFill>
                  <a:prstClr val="black"/>
                </a:solidFill>
              </a:rPr>
              <a:t>	      </a:t>
            </a:r>
            <a:r>
              <a:rPr lang="en-US" sz="1600" dirty="0">
                <a:solidFill>
                  <a:prstClr val="black"/>
                </a:solidFill>
                <a:highlight>
                  <a:srgbClr val="00FFFF"/>
                </a:highlight>
              </a:rPr>
              <a:t>I</a:t>
            </a:r>
            <a:r>
              <a:rPr lang="en-US" sz="1600" dirty="0">
                <a:solidFill>
                  <a:prstClr val="black"/>
                </a:solidFill>
              </a:rPr>
              <a:t>	     </a:t>
            </a:r>
            <a:r>
              <a:rPr lang="en-US" sz="1600" dirty="0">
                <a:solidFill>
                  <a:prstClr val="black"/>
                </a:solidFill>
                <a:highlight>
                  <a:srgbClr val="00FFFF"/>
                </a:highlight>
              </a:rPr>
              <a:t>I</a:t>
            </a:r>
            <a:r>
              <a:rPr lang="en-US" sz="1600" dirty="0">
                <a:solidFill>
                  <a:prstClr val="black"/>
                </a:solidFill>
              </a:rPr>
              <a:t>        </a:t>
            </a:r>
            <a:r>
              <a:rPr lang="en-US" sz="1600" dirty="0">
                <a:solidFill>
                  <a:prstClr val="black"/>
                </a:solidFill>
                <a:highlight>
                  <a:srgbClr val="00FFFF"/>
                </a:highlight>
              </a:rPr>
              <a:t>I</a:t>
            </a:r>
            <a:r>
              <a:rPr lang="en-US" sz="1600" dirty="0">
                <a:solidFill>
                  <a:prstClr val="black"/>
                </a:solidFill>
              </a:rPr>
              <a:t>          </a:t>
            </a:r>
            <a:r>
              <a:rPr lang="en-US" sz="1600" dirty="0">
                <a:solidFill>
                  <a:prstClr val="black"/>
                </a:solidFill>
                <a:highlight>
                  <a:srgbClr val="00FFFF"/>
                </a:highlight>
              </a:rPr>
              <a:t>I</a:t>
            </a:r>
            <a:r>
              <a:rPr lang="en-US" sz="1600" dirty="0">
                <a:solidFill>
                  <a:prstClr val="black"/>
                </a:solidFill>
              </a:rPr>
              <a:t>        </a:t>
            </a:r>
            <a:r>
              <a:rPr lang="en-US" sz="1600" dirty="0">
                <a:solidFill>
                  <a:prstClr val="black"/>
                </a:solidFill>
                <a:highlight>
                  <a:srgbClr val="00FFFF"/>
                </a:highlight>
              </a:rPr>
              <a:t>I</a:t>
            </a:r>
            <a:r>
              <a:rPr lang="en-US" sz="1600" dirty="0">
                <a:solidFill>
                  <a:prstClr val="black"/>
                </a:solidFill>
              </a:rPr>
              <a:t>       </a:t>
            </a:r>
            <a:r>
              <a:rPr lang="en-US" sz="1600" dirty="0">
                <a:solidFill>
                  <a:prstClr val="black"/>
                </a:solidFill>
                <a:highlight>
                  <a:srgbClr val="00FFFF"/>
                </a:highlight>
              </a:rPr>
              <a:t>I</a:t>
            </a:r>
            <a:r>
              <a:rPr lang="en-US" sz="1600" dirty="0">
                <a:solidFill>
                  <a:prstClr val="black"/>
                </a:solidFill>
              </a:rPr>
              <a:t>        O</a:t>
            </a:r>
            <a:br>
              <a:rPr lang="en-US" sz="1600" dirty="0">
                <a:solidFill>
                  <a:prstClr val="black"/>
                </a:solidFill>
              </a:rPr>
            </a:br>
            <a:br>
              <a:rPr lang="en-US" sz="1600" dirty="0">
                <a:solidFill>
                  <a:prstClr val="black"/>
                </a:solidFill>
              </a:rPr>
            </a:br>
            <a:br>
              <a:rPr lang="en-US" sz="1600" dirty="0">
                <a:solidFill>
                  <a:prstClr val="black"/>
                </a:solidFill>
              </a:rPr>
            </a:br>
            <a:r>
              <a:rPr lang="en-US" sz="1600" dirty="0">
                <a:solidFill>
                  <a:prstClr val="black"/>
                </a:solidFill>
                <a:highlight>
                  <a:srgbClr val="00FF00"/>
                </a:highlight>
              </a:rPr>
              <a:t>War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prstClr val="black"/>
                </a:solidFill>
                <a:highlight>
                  <a:srgbClr val="00FFFF"/>
                </a:highlight>
              </a:rPr>
              <a:t>is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prstClr val="black"/>
                </a:solidFill>
                <a:highlight>
                  <a:srgbClr val="00FFFF"/>
                </a:highlight>
              </a:rPr>
              <a:t>always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prstClr val="black"/>
                </a:solidFill>
                <a:highlight>
                  <a:srgbClr val="00FFFF"/>
                </a:highlight>
              </a:rPr>
              <a:t>brutal</a:t>
            </a:r>
            <a:r>
              <a:rPr lang="en-US" sz="1600" dirty="0">
                <a:solidFill>
                  <a:prstClr val="black"/>
                </a:solidFill>
              </a:rPr>
              <a:t> , but </a:t>
            </a:r>
            <a:r>
              <a:rPr lang="en-US" sz="1600" dirty="0">
                <a:solidFill>
                  <a:prstClr val="black"/>
                </a:solidFill>
                <a:highlight>
                  <a:srgbClr val="00FF00"/>
                </a:highlight>
              </a:rPr>
              <a:t>this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prstClr val="black"/>
                </a:solidFill>
                <a:highlight>
                  <a:srgbClr val="00FFFF"/>
                </a:highlight>
              </a:rPr>
              <a:t>will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prstClr val="black"/>
                </a:solidFill>
                <a:highlight>
                  <a:srgbClr val="00FFFF"/>
                </a:highlight>
              </a:rPr>
              <a:t>at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prstClr val="black"/>
                </a:solidFill>
                <a:highlight>
                  <a:srgbClr val="00FFFF"/>
                </a:highlight>
              </a:rPr>
              <a:t>least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prstClr val="black"/>
                </a:solidFill>
                <a:highlight>
                  <a:srgbClr val="00FFFF"/>
                </a:highlight>
              </a:rPr>
              <a:t>reduce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prstClr val="black"/>
                </a:solidFill>
                <a:highlight>
                  <a:srgbClr val="00FFFF"/>
                </a:highlight>
              </a:rPr>
              <a:t>the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prstClr val="black"/>
                </a:solidFill>
                <a:highlight>
                  <a:srgbClr val="00FFFF"/>
                </a:highlight>
              </a:rPr>
              <a:t>number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prstClr val="black"/>
                </a:solidFill>
                <a:highlight>
                  <a:srgbClr val="00FFFF"/>
                </a:highlight>
              </a:rPr>
              <a:t>of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prstClr val="black"/>
                </a:solidFill>
                <a:highlight>
                  <a:srgbClr val="00FFFF"/>
                </a:highlight>
              </a:rPr>
              <a:t>casualties</a:t>
            </a:r>
            <a:r>
              <a:rPr lang="en-US" sz="1600" dirty="0">
                <a:solidFill>
                  <a:prstClr val="black"/>
                </a:solidFill>
              </a:rPr>
              <a:t>  </a:t>
            </a:r>
            <a:r>
              <a:rPr lang="en-US" sz="1800" dirty="0">
                <a:solidFill>
                  <a:prstClr val="black"/>
                </a:solidFill>
              </a:rPr>
              <a:t>.</a:t>
            </a:r>
            <a:br>
              <a:rPr lang="en-US" sz="2000" dirty="0">
                <a:solidFill>
                  <a:prstClr val="black"/>
                </a:solidFill>
              </a:rPr>
            </a:br>
            <a:r>
              <a:rPr lang="en-US" sz="1600" dirty="0">
                <a:solidFill>
                  <a:prstClr val="black"/>
                </a:solidFill>
              </a:rPr>
              <a:t>  </a:t>
            </a:r>
            <a:r>
              <a:rPr lang="en-US" sz="1600" dirty="0">
                <a:solidFill>
                  <a:prstClr val="black"/>
                </a:solidFill>
                <a:highlight>
                  <a:srgbClr val="00FF00"/>
                </a:highlight>
              </a:rPr>
              <a:t>B</a:t>
            </a:r>
            <a:r>
              <a:rPr lang="en-US" sz="1600" dirty="0">
                <a:solidFill>
                  <a:prstClr val="black"/>
                </a:solidFill>
              </a:rPr>
              <a:t>     </a:t>
            </a:r>
            <a:r>
              <a:rPr lang="en-US" sz="1600" dirty="0">
                <a:solidFill>
                  <a:prstClr val="black"/>
                </a:solidFill>
                <a:highlight>
                  <a:srgbClr val="00FFFF"/>
                </a:highlight>
              </a:rPr>
              <a:t>I</a:t>
            </a:r>
            <a:r>
              <a:rPr lang="en-US" sz="1600" dirty="0">
                <a:solidFill>
                  <a:prstClr val="black"/>
                </a:solidFill>
              </a:rPr>
              <a:t>	   </a:t>
            </a:r>
            <a:r>
              <a:rPr lang="en-US" sz="1600" dirty="0">
                <a:solidFill>
                  <a:prstClr val="black"/>
                </a:solidFill>
                <a:highlight>
                  <a:srgbClr val="00FFFF"/>
                </a:highlight>
              </a:rPr>
              <a:t>I</a:t>
            </a:r>
            <a:r>
              <a:rPr lang="en-US" sz="1600" dirty="0">
                <a:solidFill>
                  <a:prstClr val="black"/>
                </a:solidFill>
              </a:rPr>
              <a:t>          </a:t>
            </a:r>
            <a:r>
              <a:rPr lang="en-US" sz="1600" dirty="0">
                <a:solidFill>
                  <a:prstClr val="black"/>
                </a:solidFill>
                <a:highlight>
                  <a:srgbClr val="00FFFF"/>
                </a:highlight>
              </a:rPr>
              <a:t>I</a:t>
            </a:r>
            <a:r>
              <a:rPr lang="en-US" sz="1600" dirty="0">
                <a:solidFill>
                  <a:prstClr val="black"/>
                </a:solidFill>
              </a:rPr>
              <a:t>      O  O    </a:t>
            </a:r>
            <a:r>
              <a:rPr lang="en-US" sz="1600" dirty="0">
                <a:solidFill>
                  <a:prstClr val="black"/>
                </a:solidFill>
                <a:highlight>
                  <a:srgbClr val="00FF00"/>
                </a:highlight>
              </a:rPr>
              <a:t>B</a:t>
            </a:r>
            <a:r>
              <a:rPr lang="en-US" sz="1600" dirty="0">
                <a:solidFill>
                  <a:prstClr val="black"/>
                </a:solidFill>
              </a:rPr>
              <a:t>     </a:t>
            </a:r>
            <a:r>
              <a:rPr lang="en-US" sz="1600" dirty="0">
                <a:solidFill>
                  <a:prstClr val="black"/>
                </a:solidFill>
                <a:highlight>
                  <a:srgbClr val="00FFFF"/>
                </a:highlight>
              </a:rPr>
              <a:t>I</a:t>
            </a:r>
            <a:r>
              <a:rPr lang="en-US" sz="1600" dirty="0">
                <a:solidFill>
                  <a:prstClr val="black"/>
                </a:solidFill>
              </a:rPr>
              <a:t>      </a:t>
            </a:r>
            <a:r>
              <a:rPr lang="en-US" sz="1600" dirty="0">
                <a:solidFill>
                  <a:prstClr val="black"/>
                </a:solidFill>
                <a:highlight>
                  <a:srgbClr val="00FFFF"/>
                </a:highlight>
              </a:rPr>
              <a:t>I</a:t>
            </a:r>
            <a:r>
              <a:rPr lang="en-US" sz="1600" dirty="0">
                <a:solidFill>
                  <a:prstClr val="black"/>
                </a:solidFill>
              </a:rPr>
              <a:t>     </a:t>
            </a:r>
            <a:r>
              <a:rPr lang="en-US" sz="1600" dirty="0">
                <a:solidFill>
                  <a:prstClr val="black"/>
                </a:solidFill>
                <a:highlight>
                  <a:srgbClr val="00FFFF"/>
                </a:highlight>
              </a:rPr>
              <a:t>I</a:t>
            </a:r>
            <a:r>
              <a:rPr lang="en-US" sz="1600" dirty="0">
                <a:solidFill>
                  <a:prstClr val="black"/>
                </a:solidFill>
              </a:rPr>
              <a:t>          </a:t>
            </a:r>
            <a:r>
              <a:rPr lang="en-US" sz="1600" dirty="0">
                <a:solidFill>
                  <a:prstClr val="black"/>
                </a:solidFill>
                <a:highlight>
                  <a:srgbClr val="00FFFF"/>
                </a:highlight>
              </a:rPr>
              <a:t>I</a:t>
            </a:r>
            <a:r>
              <a:rPr lang="en-US" sz="1600" dirty="0">
                <a:solidFill>
                  <a:prstClr val="black"/>
                </a:solidFill>
              </a:rPr>
              <a:t>          </a:t>
            </a:r>
            <a:r>
              <a:rPr lang="en-US" sz="1600" dirty="0">
                <a:solidFill>
                  <a:prstClr val="black"/>
                </a:solidFill>
                <a:highlight>
                  <a:srgbClr val="00FFFF"/>
                </a:highlight>
              </a:rPr>
              <a:t>I</a:t>
            </a:r>
            <a:r>
              <a:rPr lang="en-US" sz="1600" dirty="0">
                <a:solidFill>
                  <a:prstClr val="black"/>
                </a:solidFill>
              </a:rPr>
              <a:t>         </a:t>
            </a:r>
            <a:r>
              <a:rPr lang="en-US" sz="1600" dirty="0">
                <a:solidFill>
                  <a:prstClr val="black"/>
                </a:solidFill>
                <a:highlight>
                  <a:srgbClr val="00FFFF"/>
                </a:highlight>
              </a:rPr>
              <a:t>I</a:t>
            </a:r>
            <a:r>
              <a:rPr lang="en-US" sz="1600" dirty="0">
                <a:solidFill>
                  <a:prstClr val="black"/>
                </a:solidFill>
              </a:rPr>
              <a:t>          </a:t>
            </a:r>
            <a:r>
              <a:rPr lang="en-US" sz="1600" dirty="0">
                <a:solidFill>
                  <a:prstClr val="black"/>
                </a:solidFill>
                <a:highlight>
                  <a:srgbClr val="00FFFF"/>
                </a:highlight>
              </a:rPr>
              <a:t>I</a:t>
            </a:r>
            <a:r>
              <a:rPr lang="en-US" sz="1600" dirty="0">
                <a:solidFill>
                  <a:prstClr val="black"/>
                </a:solidFill>
              </a:rPr>
              <a:t>          </a:t>
            </a:r>
            <a:r>
              <a:rPr lang="en-US" sz="1600" dirty="0">
                <a:solidFill>
                  <a:prstClr val="black"/>
                </a:solidFill>
                <a:highlight>
                  <a:srgbClr val="00FFFF"/>
                </a:highlight>
              </a:rPr>
              <a:t>I</a:t>
            </a:r>
            <a:r>
              <a:rPr lang="en-US" sz="1600" dirty="0">
                <a:solidFill>
                  <a:prstClr val="black"/>
                </a:solidFill>
              </a:rPr>
              <a:t>           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6B844-5EAA-F84C-ADC9-741F4029F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F4E8-B4E8-8B41-A506-5B696F55BA5B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CAF374-236F-4157-B37C-89BB8565A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697" y="6253439"/>
            <a:ext cx="60064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00335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Copyright © 2020 by Educational Testing Service. All rights reserved. ETS and the ETS logo are registered trademarks of </a:t>
            </a:r>
            <a:br>
              <a:rPr lang="en-US" altLang="en-US" sz="700" dirty="0">
                <a:solidFill>
                  <a:srgbClr val="00335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700" dirty="0">
                <a:solidFill>
                  <a:srgbClr val="00335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Educational Testing Service (ETS). 462301852</a:t>
            </a:r>
          </a:p>
        </p:txBody>
      </p:sp>
    </p:spTree>
    <p:extLst>
      <p:ext uri="{BB962C8B-B14F-4D97-AF65-F5344CB8AC3E}">
        <p14:creationId xmlns:p14="http://schemas.microsoft.com/office/powerpoint/2010/main" val="3833128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E5BD7-B612-EB4A-BC0E-5A0137FDA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338039"/>
            <a:ext cx="6608185" cy="802804"/>
          </a:xfrm>
        </p:spPr>
        <p:txBody>
          <a:bodyPr/>
          <a:lstStyle/>
          <a:p>
            <a:r>
              <a:rPr lang="en-US" dirty="0"/>
              <a:t>Outline of the Talk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19550-5ED6-9549-874F-DCB4AB3B6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2774114"/>
            <a:ext cx="6608185" cy="2702346"/>
          </a:xfrm>
        </p:spPr>
        <p:txBody>
          <a:bodyPr>
            <a:noAutofit/>
          </a:bodyPr>
          <a:lstStyle/>
          <a:p>
            <a:r>
              <a:rPr lang="en-US" dirty="0"/>
              <a:t>Background and Data</a:t>
            </a:r>
            <a:br>
              <a:rPr lang="en-US" dirty="0"/>
            </a:br>
            <a:endParaRPr lang="en-US" dirty="0"/>
          </a:p>
          <a:p>
            <a:r>
              <a:rPr lang="en-US" dirty="0"/>
              <a:t>Features and Models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Results </a:t>
            </a:r>
            <a:br>
              <a:rPr lang="en-US" dirty="0"/>
            </a:br>
            <a:endParaRPr lang="en-US" dirty="0"/>
          </a:p>
          <a:p>
            <a:r>
              <a:rPr lang="en-US" dirty="0"/>
              <a:t>Discussions and Future Work</a:t>
            </a:r>
          </a:p>
        </p:txBody>
      </p:sp>
    </p:spTree>
    <p:extLst>
      <p:ext uri="{BB962C8B-B14F-4D97-AF65-F5344CB8AC3E}">
        <p14:creationId xmlns:p14="http://schemas.microsoft.com/office/powerpoint/2010/main" val="3171981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&amp;PR-CBI-PPT-Template-462301852.pptx" id="{05E86BFC-BC5A-4C64-A4EA-68D75E6C5587}" vid="{1B779049-8BDA-4CA9-8266-19ABD04880CE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&amp;PR-CBI-PPT-Template-462301852.pptx" id="{05E86BFC-BC5A-4C64-A4EA-68D75E6C5587}" vid="{7CE82696-FDE4-4EA5-89D6-7B296F50E61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5724F01553474582D25A9BD94866DF" ma:contentTypeVersion="0" ma:contentTypeDescription="Create a new document." ma:contentTypeScope="" ma:versionID="b12a7eac6851f7b62362a0d524954d6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975DEDC-C72C-4201-9E6A-766F502FEE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C7E13A2-04E7-44FA-B84B-85A80E38AAF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E64491-E72B-4FB6-B3B6-695D7451279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1036</TotalTime>
  <Words>2911</Words>
  <Application>Microsoft Macintosh PowerPoint</Application>
  <PresentationFormat>On-screen Show (4:3)</PresentationFormat>
  <Paragraphs>430</Paragraphs>
  <Slides>36</Slides>
  <Notes>29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Open Sans</vt:lpstr>
      <vt:lpstr>Open Sans Semibold</vt:lpstr>
      <vt:lpstr>Office Theme</vt:lpstr>
      <vt:lpstr>Custom Design</vt:lpstr>
      <vt:lpstr>Claim Detection  from middle and high school student essays</vt:lpstr>
      <vt:lpstr>Motivation</vt:lpstr>
      <vt:lpstr>Motivation</vt:lpstr>
      <vt:lpstr>Writing Mentor App</vt:lpstr>
      <vt:lpstr>PowerPoint Presentation</vt:lpstr>
      <vt:lpstr>PowerPoint Presentation</vt:lpstr>
      <vt:lpstr>Task</vt:lpstr>
      <vt:lpstr>Task</vt:lpstr>
      <vt:lpstr>Outline of the Talk</vt:lpstr>
      <vt:lpstr>Background</vt:lpstr>
      <vt:lpstr>Annotation Efforts</vt:lpstr>
      <vt:lpstr>Dataset</vt:lpstr>
      <vt:lpstr>Outline of the Talk</vt:lpstr>
      <vt:lpstr>Features </vt:lpstr>
      <vt:lpstr>Discrete Feature Groups</vt:lpstr>
      <vt:lpstr>Feature-based Models</vt:lpstr>
      <vt:lpstr>Deep Learning Models</vt:lpstr>
      <vt:lpstr>Fine-tuning Transformers</vt:lpstr>
      <vt:lpstr>Fine-tuning Transformers</vt:lpstr>
      <vt:lpstr>Outline of the Talk</vt:lpstr>
      <vt:lpstr>Results - LR</vt:lpstr>
      <vt:lpstr>Results - CRF</vt:lpstr>
      <vt:lpstr>Results - BERT</vt:lpstr>
      <vt:lpstr>Results - summary</vt:lpstr>
      <vt:lpstr>Outline of the Talk</vt:lpstr>
      <vt:lpstr>Model Output</vt:lpstr>
      <vt:lpstr>Model Output</vt:lpstr>
      <vt:lpstr>Observations</vt:lpstr>
      <vt:lpstr>Challenges</vt:lpstr>
      <vt:lpstr>Future Work</vt:lpstr>
      <vt:lpstr>Educational Applications</vt:lpstr>
      <vt:lpstr>Thank You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Alhindi, Tariq ( TALHINDI )</dc:creator>
  <cp:lastModifiedBy>Alhindi, Tariq ( TALHINDI )</cp:lastModifiedBy>
  <cp:revision>108</cp:revision>
  <dcterms:created xsi:type="dcterms:W3CDTF">2020-08-13T06:05:09Z</dcterms:created>
  <dcterms:modified xsi:type="dcterms:W3CDTF">2020-08-14T17:48:01Z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0x010100DC5724F01553474582D25A9BD94866DF</vt:lpwstr>
  </property>
</Properties>
</file>