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8"/>
  </p:notesMasterIdLst>
  <p:sldIdLst>
    <p:sldId id="256" r:id="rId2"/>
    <p:sldId id="263" r:id="rId3"/>
    <p:sldId id="265" r:id="rId4"/>
    <p:sldId id="260" r:id="rId5"/>
    <p:sldId id="266" r:id="rId6"/>
    <p:sldId id="261" r:id="rId7"/>
    <p:sldId id="267" r:id="rId8"/>
    <p:sldId id="269" r:id="rId9"/>
    <p:sldId id="268" r:id="rId10"/>
    <p:sldId id="270" r:id="rId11"/>
    <p:sldId id="271" r:id="rId12"/>
    <p:sldId id="272" r:id="rId13"/>
    <p:sldId id="273" r:id="rId14"/>
    <p:sldId id="274" r:id="rId15"/>
    <p:sldId id="275"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3D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86"/>
    <p:restoredTop sz="94729"/>
  </p:normalViewPr>
  <p:slideViewPr>
    <p:cSldViewPr snapToGrid="0" snapToObjects="1">
      <p:cViewPr>
        <p:scale>
          <a:sx n="77" d="100"/>
          <a:sy n="77" d="100"/>
        </p:scale>
        <p:origin x="1392" y="10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EBB89-8120-8342-B1AF-FE53C8EE5014}" type="datetimeFigureOut">
              <a:rPr lang="en-US" smtClean="0"/>
              <a:t>2/29/20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BE1CC-0613-284B-B15C-39C4485A7698}" type="slidenum">
              <a:rPr lang="en-US" smtClean="0"/>
              <a:t>‹#›</a:t>
            </a:fld>
            <a:endParaRPr lang="en-US"/>
          </a:p>
        </p:txBody>
      </p:sp>
    </p:spTree>
    <p:extLst>
      <p:ext uri="{BB962C8B-B14F-4D97-AF65-F5344CB8AC3E}">
        <p14:creationId xmlns:p14="http://schemas.microsoft.com/office/powerpoint/2010/main" val="171526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2"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83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70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44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943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4238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495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45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0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867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1575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55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061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167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18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00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20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14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8" name="Group 7"/>
          <p:cNvGrpSpPr/>
          <p:nvPr/>
        </p:nvGrpSpPr>
        <p:grpSpPr>
          <a:xfrm>
            <a:off x="0" y="-12768"/>
            <a:ext cx="12192000" cy="6870768"/>
            <a:chOff x="0" y="-12768"/>
            <a:chExt cx="12192000" cy="6870768"/>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2768"/>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593538" y="744346"/>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2/29/20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9" name="Rectangle 8">
            <a:extLst>
              <a:ext uri="{FF2B5EF4-FFF2-40B4-BE49-F238E27FC236}">
                <a16:creationId xmlns:a16="http://schemas.microsoft.com/office/drawing/2014/main" id="{3A40F010-CE72-724E-9979-53C4887832B3}"/>
              </a:ext>
            </a:extLst>
          </p:cNvPr>
          <p:cNvSpPr/>
          <p:nvPr userDrawn="1"/>
        </p:nvSpPr>
        <p:spPr>
          <a:xfrm>
            <a:off x="450520" y="1837986"/>
            <a:ext cx="11290960" cy="48586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566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6.svg"/><Relationship Id="rId5" Type="http://schemas.openxmlformats.org/officeDocument/2006/relationships/image" Target="../media/image2.png"/><Relationship Id="rId10" Type="http://schemas.openxmlformats.org/officeDocument/2006/relationships/image" Target="../media/image14.svg"/><Relationship Id="rId4" Type="http://schemas.openxmlformats.org/officeDocument/2006/relationships/image" Target="../media/image1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CAC2-F797-1D41-BBB0-C9F6426E3BC8}"/>
              </a:ext>
            </a:extLst>
          </p:cNvPr>
          <p:cNvSpPr>
            <a:spLocks noGrp="1"/>
          </p:cNvSpPr>
          <p:nvPr>
            <p:ph type="ctrTitle"/>
          </p:nvPr>
        </p:nvSpPr>
        <p:spPr/>
        <p:txBody>
          <a:bodyPr/>
          <a:lstStyle/>
          <a:p>
            <a:r>
              <a:rPr lang="en-US" dirty="0"/>
              <a:t>Team H-Tech</a:t>
            </a:r>
          </a:p>
        </p:txBody>
      </p:sp>
      <p:sp>
        <p:nvSpPr>
          <p:cNvPr id="3" name="Subtitle 2">
            <a:extLst>
              <a:ext uri="{FF2B5EF4-FFF2-40B4-BE49-F238E27FC236}">
                <a16:creationId xmlns:a16="http://schemas.microsoft.com/office/drawing/2014/main" id="{1A2E6A50-B592-6142-B07B-4EFB9FCC6E2D}"/>
              </a:ext>
            </a:extLst>
          </p:cNvPr>
          <p:cNvSpPr>
            <a:spLocks noGrp="1"/>
          </p:cNvSpPr>
          <p:nvPr>
            <p:ph type="subTitle" idx="1"/>
          </p:nvPr>
        </p:nvSpPr>
        <p:spPr/>
        <p:txBody>
          <a:bodyPr/>
          <a:lstStyle/>
          <a:p>
            <a:r>
              <a:rPr lang="en-US" dirty="0"/>
              <a:t>Bison Hackathon 2020</a:t>
            </a:r>
          </a:p>
        </p:txBody>
      </p:sp>
    </p:spTree>
    <p:extLst>
      <p:ext uri="{BB962C8B-B14F-4D97-AF65-F5344CB8AC3E}">
        <p14:creationId xmlns:p14="http://schemas.microsoft.com/office/powerpoint/2010/main" val="38115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How are you addressing privacy breach and liability?</a:t>
            </a:r>
          </a:p>
          <a:p>
            <a:pPr marL="0" indent="0">
              <a:buNone/>
            </a:pPr>
            <a:endParaRPr lang="en-US" dirty="0"/>
          </a:p>
          <a:p>
            <a:pPr marL="0" indent="0">
              <a:buNone/>
            </a:pPr>
            <a:r>
              <a:rPr lang="en-US" b="1" dirty="0"/>
              <a:t>Answer: </a:t>
            </a:r>
            <a:r>
              <a:rPr lang="en-US" dirty="0"/>
              <a:t>We plan to contract vetted data security companies such </a:t>
            </a:r>
            <a:r>
              <a:rPr lang="en-US" dirty="0" err="1"/>
              <a:t>Fireeye</a:t>
            </a:r>
            <a:r>
              <a:rPr lang="en-US" dirty="0"/>
              <a:t> and Forcepoint to ensure end to end data protection, as well as the incorporation of AI verification and blockchain. Upon signing up users will provide consent to the use of information thus protecting 4Play and the point of transfer they will still be required to confirm the transfer of data. </a:t>
            </a:r>
          </a:p>
        </p:txBody>
      </p:sp>
    </p:spTree>
    <p:extLst>
      <p:ext uri="{BB962C8B-B14F-4D97-AF65-F5344CB8AC3E}">
        <p14:creationId xmlns:p14="http://schemas.microsoft.com/office/powerpoint/2010/main" val="55544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How do you plan to build it and fund it? </a:t>
            </a:r>
          </a:p>
          <a:p>
            <a:pPr marL="0" indent="0">
              <a:buNone/>
            </a:pPr>
            <a:endParaRPr lang="en-US" dirty="0"/>
          </a:p>
          <a:p>
            <a:pPr marL="0" indent="0">
              <a:buNone/>
            </a:pPr>
            <a:r>
              <a:rPr lang="en-US" b="1" dirty="0"/>
              <a:t>Answer: </a:t>
            </a:r>
            <a:r>
              <a:rPr lang="en-US" dirty="0"/>
              <a:t>We anticipate the cost of the app to be $160,000 based on current health record app that exist today. We plan to acquire funding from the government or social impact investors who believe in the magnitude of this problem</a:t>
            </a:r>
          </a:p>
        </p:txBody>
      </p:sp>
    </p:spTree>
    <p:extLst>
      <p:ext uri="{BB962C8B-B14F-4D97-AF65-F5344CB8AC3E}">
        <p14:creationId xmlns:p14="http://schemas.microsoft.com/office/powerpoint/2010/main" val="368635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Have you guys considered </a:t>
            </a:r>
            <a:r>
              <a:rPr lang="en-US" dirty="0" err="1"/>
              <a:t>Hippa</a:t>
            </a:r>
            <a:r>
              <a:rPr lang="en-US" dirty="0"/>
              <a:t> laws</a:t>
            </a:r>
          </a:p>
          <a:p>
            <a:pPr marL="0" indent="0">
              <a:buNone/>
            </a:pPr>
            <a:endParaRPr lang="en-US" dirty="0"/>
          </a:p>
          <a:p>
            <a:pPr marL="0" indent="0">
              <a:buNone/>
            </a:pPr>
            <a:r>
              <a:rPr lang="en-US" b="1" dirty="0"/>
              <a:t>Answer: </a:t>
            </a:r>
            <a:r>
              <a:rPr lang="en-US" dirty="0"/>
              <a:t>Yes we have. As long users provide consent to the use of this information and the data is stored within laws of </a:t>
            </a:r>
            <a:r>
              <a:rPr lang="en-US" dirty="0" err="1"/>
              <a:t>Hippa</a:t>
            </a:r>
            <a:r>
              <a:rPr lang="en-US" dirty="0"/>
              <a:t> the application will be protected. </a:t>
            </a:r>
          </a:p>
        </p:txBody>
      </p:sp>
    </p:spTree>
    <p:extLst>
      <p:ext uri="{BB962C8B-B14F-4D97-AF65-F5344CB8AC3E}">
        <p14:creationId xmlns:p14="http://schemas.microsoft.com/office/powerpoint/2010/main" val="223982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Have do you plan to get your first user? </a:t>
            </a:r>
          </a:p>
          <a:p>
            <a:pPr marL="0" indent="0">
              <a:buNone/>
            </a:pPr>
            <a:endParaRPr lang="en-US" dirty="0"/>
          </a:p>
          <a:p>
            <a:pPr marL="0" indent="0">
              <a:buNone/>
            </a:pPr>
            <a:r>
              <a:rPr lang="en-US" b="1" dirty="0"/>
              <a:t>Answer: </a:t>
            </a:r>
            <a:r>
              <a:rPr lang="en-US" dirty="0"/>
              <a:t>We plan to market to college campuses and testing clinics to convert recently tested persons to users. </a:t>
            </a:r>
          </a:p>
        </p:txBody>
      </p:sp>
    </p:spTree>
    <p:extLst>
      <p:ext uri="{BB962C8B-B14F-4D97-AF65-F5344CB8AC3E}">
        <p14:creationId xmlns:p14="http://schemas.microsoft.com/office/powerpoint/2010/main" val="3182853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How do you plan to sustain the app if users enter into  a committed relationship?</a:t>
            </a:r>
          </a:p>
          <a:p>
            <a:pPr marL="0" indent="0">
              <a:buNone/>
            </a:pPr>
            <a:endParaRPr lang="en-US" dirty="0"/>
          </a:p>
          <a:p>
            <a:pPr marL="0" indent="0">
              <a:buNone/>
            </a:pPr>
            <a:r>
              <a:rPr lang="en-US" b="1" dirty="0"/>
              <a:t>Answer: </a:t>
            </a:r>
            <a:r>
              <a:rPr lang="en-US" dirty="0"/>
              <a:t>Our safe sex education feature will continue to be a value add, in addition to continuous encouragement to get tested regularly which will promote a health relationship </a:t>
            </a:r>
          </a:p>
        </p:txBody>
      </p:sp>
    </p:spTree>
    <p:extLst>
      <p:ext uri="{BB962C8B-B14F-4D97-AF65-F5344CB8AC3E}">
        <p14:creationId xmlns:p14="http://schemas.microsoft.com/office/powerpoint/2010/main" val="322109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Do you have any competitors and how are you differentiated? </a:t>
            </a:r>
          </a:p>
          <a:p>
            <a:pPr marL="0" indent="0">
              <a:buNone/>
            </a:pPr>
            <a:endParaRPr lang="en-US" dirty="0"/>
          </a:p>
          <a:p>
            <a:pPr marL="0" indent="0">
              <a:buNone/>
            </a:pPr>
            <a:r>
              <a:rPr lang="en-US" b="1" dirty="0"/>
              <a:t>Answer: </a:t>
            </a:r>
            <a:r>
              <a:rPr lang="en-US" dirty="0"/>
              <a:t>Currently our main competitor does not provide the safe sex education feature and testing notifications. Also the testing information displayed to the other party is too extensive and can be overbearing. They also do not feature the ability to send health information. </a:t>
            </a:r>
          </a:p>
        </p:txBody>
      </p:sp>
    </p:spTree>
    <p:extLst>
      <p:ext uri="{BB962C8B-B14F-4D97-AF65-F5344CB8AC3E}">
        <p14:creationId xmlns:p14="http://schemas.microsoft.com/office/powerpoint/2010/main" val="382109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Do you have any barriers to entry?</a:t>
            </a:r>
          </a:p>
          <a:p>
            <a:pPr marL="0" indent="0">
              <a:buNone/>
            </a:pPr>
            <a:endParaRPr lang="en-US" dirty="0"/>
          </a:p>
          <a:p>
            <a:pPr marL="0" indent="0">
              <a:buNone/>
            </a:pPr>
            <a:r>
              <a:rPr lang="en-US" b="1" dirty="0"/>
              <a:t>Answer: </a:t>
            </a:r>
            <a:r>
              <a:rPr lang="en-US" dirty="0"/>
              <a:t>Our biggest barrier to entry is the current mindset and touchiness of the topic. We believe that our ability to make the information more digestible and common we can facilitate a culture shift and enable safe sexual health practices. </a:t>
            </a:r>
          </a:p>
        </p:txBody>
      </p:sp>
    </p:spTree>
    <p:extLst>
      <p:ext uri="{BB962C8B-B14F-4D97-AF65-F5344CB8AC3E}">
        <p14:creationId xmlns:p14="http://schemas.microsoft.com/office/powerpoint/2010/main" val="179059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5013-512E-8049-B0D8-56272574FDE7}"/>
              </a:ext>
            </a:extLst>
          </p:cNvPr>
          <p:cNvSpPr>
            <a:spLocks noGrp="1"/>
          </p:cNvSpPr>
          <p:nvPr>
            <p:ph type="title"/>
          </p:nvPr>
        </p:nvSpPr>
        <p:spPr/>
        <p:txBody>
          <a:bodyPr/>
          <a:lstStyle/>
          <a:p>
            <a:r>
              <a:rPr lang="en-US" dirty="0"/>
              <a:t>Problem Overview </a:t>
            </a:r>
          </a:p>
        </p:txBody>
      </p:sp>
      <p:sp>
        <p:nvSpPr>
          <p:cNvPr id="3" name="Content Placeholder 2">
            <a:extLst>
              <a:ext uri="{FF2B5EF4-FFF2-40B4-BE49-F238E27FC236}">
                <a16:creationId xmlns:a16="http://schemas.microsoft.com/office/drawing/2014/main" id="{4110433C-310F-D040-9A65-04833163F68C}"/>
              </a:ext>
            </a:extLst>
          </p:cNvPr>
          <p:cNvSpPr>
            <a:spLocks noGrp="1"/>
          </p:cNvSpPr>
          <p:nvPr>
            <p:ph idx="1"/>
          </p:nvPr>
        </p:nvSpPr>
        <p:spPr>
          <a:xfrm>
            <a:off x="598192" y="1835720"/>
            <a:ext cx="4476411" cy="706964"/>
          </a:xfrm>
        </p:spPr>
        <p:txBody>
          <a:bodyPr anchor="ctr">
            <a:normAutofit/>
          </a:bodyPr>
          <a:lstStyle/>
          <a:p>
            <a:pPr marL="0" indent="0" algn="ctr">
              <a:lnSpc>
                <a:spcPct val="200000"/>
              </a:lnSpc>
              <a:buNone/>
            </a:pPr>
            <a:r>
              <a:rPr lang="en-US" sz="2400" b="1" dirty="0"/>
              <a:t>Lack of transparency </a:t>
            </a:r>
          </a:p>
        </p:txBody>
      </p:sp>
      <p:sp>
        <p:nvSpPr>
          <p:cNvPr id="5" name="Content Placeholder 2">
            <a:extLst>
              <a:ext uri="{FF2B5EF4-FFF2-40B4-BE49-F238E27FC236}">
                <a16:creationId xmlns:a16="http://schemas.microsoft.com/office/drawing/2014/main" id="{754F9FF6-1039-3F43-A3D5-8D3894C2CEBB}"/>
              </a:ext>
            </a:extLst>
          </p:cNvPr>
          <p:cNvSpPr txBox="1">
            <a:spLocks/>
          </p:cNvSpPr>
          <p:nvPr/>
        </p:nvSpPr>
        <p:spPr>
          <a:xfrm>
            <a:off x="6882567" y="1835720"/>
            <a:ext cx="4476411" cy="70696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200000"/>
              </a:lnSpc>
              <a:buFont typeface="Wingdings 3" charset="2"/>
              <a:buNone/>
            </a:pPr>
            <a:r>
              <a:rPr lang="en-US" sz="2400" b="1" dirty="0"/>
              <a:t>Hesitance to get tested </a:t>
            </a:r>
          </a:p>
        </p:txBody>
      </p:sp>
      <p:cxnSp>
        <p:nvCxnSpPr>
          <p:cNvPr id="7" name="Straight Connector 6">
            <a:extLst>
              <a:ext uri="{FF2B5EF4-FFF2-40B4-BE49-F238E27FC236}">
                <a16:creationId xmlns:a16="http://schemas.microsoft.com/office/drawing/2014/main" id="{DEA797CB-5558-174A-ADFB-A14CEFEC874D}"/>
              </a:ext>
            </a:extLst>
          </p:cNvPr>
          <p:cNvCxnSpPr/>
          <p:nvPr/>
        </p:nvCxnSpPr>
        <p:spPr>
          <a:xfrm>
            <a:off x="6118303" y="2482746"/>
            <a:ext cx="0" cy="37619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92F9E3E-9B11-C444-92DC-216EC471418B}"/>
              </a:ext>
            </a:extLst>
          </p:cNvPr>
          <p:cNvSpPr txBox="1">
            <a:spLocks/>
          </p:cNvSpPr>
          <p:nvPr/>
        </p:nvSpPr>
        <p:spPr>
          <a:xfrm>
            <a:off x="341504" y="3069756"/>
            <a:ext cx="2572056" cy="9900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200000"/>
              </a:lnSpc>
              <a:buFont typeface="Wingdings 3" charset="2"/>
              <a:buNone/>
            </a:pPr>
            <a:r>
              <a:rPr lang="en-US" b="1" dirty="0">
                <a:solidFill>
                  <a:schemeClr val="accent4"/>
                </a:solidFill>
              </a:rPr>
              <a:t>99% </a:t>
            </a:r>
            <a:r>
              <a:rPr lang="en-US" sz="1400" dirty="0"/>
              <a:t>would want to know sexual health of partner</a:t>
            </a:r>
          </a:p>
        </p:txBody>
      </p:sp>
      <p:pic>
        <p:nvPicPr>
          <p:cNvPr id="20" name="Graphic 19" descr="Woman">
            <a:extLst>
              <a:ext uri="{FF2B5EF4-FFF2-40B4-BE49-F238E27FC236}">
                <a16:creationId xmlns:a16="http://schemas.microsoft.com/office/drawing/2014/main" id="{88DF6B66-25BD-5840-B9CA-4667B7247A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7566" y="3188508"/>
            <a:ext cx="652552" cy="652552"/>
          </a:xfrm>
          <a:prstGeom prst="rect">
            <a:avLst/>
          </a:prstGeom>
        </p:spPr>
      </p:pic>
      <p:pic>
        <p:nvPicPr>
          <p:cNvPr id="22" name="Graphic 21" descr="Woman">
            <a:extLst>
              <a:ext uri="{FF2B5EF4-FFF2-40B4-BE49-F238E27FC236}">
                <a16:creationId xmlns:a16="http://schemas.microsoft.com/office/drawing/2014/main" id="{55956B0B-3B3C-EF4D-8C02-5D5081C99C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40342" y="3193397"/>
            <a:ext cx="652552" cy="652552"/>
          </a:xfrm>
          <a:prstGeom prst="rect">
            <a:avLst/>
          </a:prstGeom>
        </p:spPr>
      </p:pic>
      <p:pic>
        <p:nvPicPr>
          <p:cNvPr id="23" name="Graphic 22" descr="Woman">
            <a:extLst>
              <a:ext uri="{FF2B5EF4-FFF2-40B4-BE49-F238E27FC236}">
                <a16:creationId xmlns:a16="http://schemas.microsoft.com/office/drawing/2014/main" id="{FE0DA6EB-0EDC-D845-926C-A4F0B01AAD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2841" y="3193397"/>
            <a:ext cx="652552" cy="652552"/>
          </a:xfrm>
          <a:prstGeom prst="rect">
            <a:avLst/>
          </a:prstGeom>
        </p:spPr>
      </p:pic>
      <p:pic>
        <p:nvPicPr>
          <p:cNvPr id="24" name="Graphic 23" descr="Woman">
            <a:extLst>
              <a:ext uri="{FF2B5EF4-FFF2-40B4-BE49-F238E27FC236}">
                <a16:creationId xmlns:a16="http://schemas.microsoft.com/office/drawing/2014/main" id="{998B0C33-7736-1B42-B83D-0404A1D399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641" y="3188508"/>
            <a:ext cx="652552" cy="652552"/>
          </a:xfrm>
          <a:prstGeom prst="rect">
            <a:avLst/>
          </a:prstGeom>
        </p:spPr>
      </p:pic>
      <p:sp>
        <p:nvSpPr>
          <p:cNvPr id="27" name="Content Placeholder 2">
            <a:extLst>
              <a:ext uri="{FF2B5EF4-FFF2-40B4-BE49-F238E27FC236}">
                <a16:creationId xmlns:a16="http://schemas.microsoft.com/office/drawing/2014/main" id="{4C4C7E8A-4BE2-3941-86B1-EDB968093BF0}"/>
              </a:ext>
            </a:extLst>
          </p:cNvPr>
          <p:cNvSpPr txBox="1">
            <a:spLocks/>
          </p:cNvSpPr>
          <p:nvPr/>
        </p:nvSpPr>
        <p:spPr>
          <a:xfrm>
            <a:off x="341503" y="4549765"/>
            <a:ext cx="2809467" cy="15675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200000"/>
              </a:lnSpc>
              <a:buFont typeface="Wingdings 3" charset="2"/>
              <a:buNone/>
            </a:pPr>
            <a:r>
              <a:rPr lang="en-US" b="1" dirty="0">
                <a:solidFill>
                  <a:schemeClr val="accent4"/>
                </a:solidFill>
              </a:rPr>
              <a:t>78% </a:t>
            </a:r>
            <a:r>
              <a:rPr lang="en-US" sz="1400" dirty="0"/>
              <a:t>thought people are not comfortable talking about sexual health </a:t>
            </a:r>
          </a:p>
        </p:txBody>
      </p:sp>
      <p:sp>
        <p:nvSpPr>
          <p:cNvPr id="36" name="Content Placeholder 2">
            <a:extLst>
              <a:ext uri="{FF2B5EF4-FFF2-40B4-BE49-F238E27FC236}">
                <a16:creationId xmlns:a16="http://schemas.microsoft.com/office/drawing/2014/main" id="{DE2253AB-6337-0B49-BD20-681033A4723C}"/>
              </a:ext>
            </a:extLst>
          </p:cNvPr>
          <p:cNvSpPr txBox="1">
            <a:spLocks/>
          </p:cNvSpPr>
          <p:nvPr/>
        </p:nvSpPr>
        <p:spPr>
          <a:xfrm>
            <a:off x="6290012" y="3100850"/>
            <a:ext cx="2572056" cy="9900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200000"/>
              </a:lnSpc>
              <a:buFont typeface="Wingdings 3" charset="2"/>
              <a:buNone/>
            </a:pPr>
            <a:r>
              <a:rPr lang="en-US" b="1" dirty="0">
                <a:solidFill>
                  <a:schemeClr val="accent4"/>
                </a:solidFill>
              </a:rPr>
              <a:t>72% </a:t>
            </a:r>
            <a:r>
              <a:rPr lang="en-US" sz="1400" dirty="0"/>
              <a:t>were sexually active </a:t>
            </a:r>
          </a:p>
        </p:txBody>
      </p:sp>
      <p:sp>
        <p:nvSpPr>
          <p:cNvPr id="37" name="Content Placeholder 2">
            <a:extLst>
              <a:ext uri="{FF2B5EF4-FFF2-40B4-BE49-F238E27FC236}">
                <a16:creationId xmlns:a16="http://schemas.microsoft.com/office/drawing/2014/main" id="{0B3BE2E9-B084-1744-A520-E56E2F56B7C6}"/>
              </a:ext>
            </a:extLst>
          </p:cNvPr>
          <p:cNvSpPr txBox="1">
            <a:spLocks/>
          </p:cNvSpPr>
          <p:nvPr/>
        </p:nvSpPr>
        <p:spPr>
          <a:xfrm>
            <a:off x="6290012" y="4549765"/>
            <a:ext cx="2809467" cy="156752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200000"/>
              </a:lnSpc>
              <a:buFont typeface="Wingdings 3" charset="2"/>
              <a:buNone/>
            </a:pPr>
            <a:r>
              <a:rPr lang="en-US" b="1" dirty="0">
                <a:solidFill>
                  <a:schemeClr val="accent4"/>
                </a:solidFill>
              </a:rPr>
              <a:t>59% </a:t>
            </a:r>
            <a:r>
              <a:rPr lang="en-US" sz="1400" dirty="0"/>
              <a:t>said they had been tested </a:t>
            </a:r>
          </a:p>
        </p:txBody>
      </p:sp>
      <p:pic>
        <p:nvPicPr>
          <p:cNvPr id="61" name="Graphic 60" descr="Man">
            <a:extLst>
              <a:ext uri="{FF2B5EF4-FFF2-40B4-BE49-F238E27FC236}">
                <a16:creationId xmlns:a16="http://schemas.microsoft.com/office/drawing/2014/main" id="{0FB600C8-0AA5-2A47-899C-25E96CEA70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84489" y="3183619"/>
            <a:ext cx="651205" cy="651205"/>
          </a:xfrm>
          <a:prstGeom prst="rect">
            <a:avLst/>
          </a:prstGeom>
        </p:spPr>
      </p:pic>
      <p:pic>
        <p:nvPicPr>
          <p:cNvPr id="62" name="Graphic 61" descr="Man">
            <a:extLst>
              <a:ext uri="{FF2B5EF4-FFF2-40B4-BE49-F238E27FC236}">
                <a16:creationId xmlns:a16="http://schemas.microsoft.com/office/drawing/2014/main" id="{1B385892-727D-FE47-87E9-6F6E51617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2853" y="3188508"/>
            <a:ext cx="651205" cy="651205"/>
          </a:xfrm>
          <a:prstGeom prst="rect">
            <a:avLst/>
          </a:prstGeom>
        </p:spPr>
      </p:pic>
      <p:pic>
        <p:nvPicPr>
          <p:cNvPr id="63" name="Graphic 62" descr="Woman">
            <a:extLst>
              <a:ext uri="{FF2B5EF4-FFF2-40B4-BE49-F238E27FC236}">
                <a16:creationId xmlns:a16="http://schemas.microsoft.com/office/drawing/2014/main" id="{62EA0C83-0C08-644F-A69E-73FD6565766D}"/>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3035382" y="4823719"/>
            <a:ext cx="652552" cy="652552"/>
          </a:xfrm>
          <a:prstGeom prst="rect">
            <a:avLst/>
          </a:prstGeom>
        </p:spPr>
      </p:pic>
      <p:pic>
        <p:nvPicPr>
          <p:cNvPr id="64" name="Graphic 63" descr="Woman">
            <a:extLst>
              <a:ext uri="{FF2B5EF4-FFF2-40B4-BE49-F238E27FC236}">
                <a16:creationId xmlns:a16="http://schemas.microsoft.com/office/drawing/2014/main" id="{4502FF4C-C43C-6F43-88BD-4C2E6DD5CBBD}"/>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3948158" y="4828608"/>
            <a:ext cx="652552" cy="652552"/>
          </a:xfrm>
          <a:prstGeom prst="rect">
            <a:avLst/>
          </a:prstGeom>
        </p:spPr>
      </p:pic>
      <p:pic>
        <p:nvPicPr>
          <p:cNvPr id="65" name="Graphic 64" descr="Woman">
            <a:extLst>
              <a:ext uri="{FF2B5EF4-FFF2-40B4-BE49-F238E27FC236}">
                <a16:creationId xmlns:a16="http://schemas.microsoft.com/office/drawing/2014/main" id="{1C7D9DA7-F6DF-4F4B-9200-F8BF6EB074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0657" y="4828608"/>
            <a:ext cx="652552" cy="652552"/>
          </a:xfrm>
          <a:prstGeom prst="rect">
            <a:avLst/>
          </a:prstGeom>
        </p:spPr>
      </p:pic>
      <p:pic>
        <p:nvPicPr>
          <p:cNvPr id="66" name="Graphic 65" descr="Woman">
            <a:extLst>
              <a:ext uri="{FF2B5EF4-FFF2-40B4-BE49-F238E27FC236}">
                <a16:creationId xmlns:a16="http://schemas.microsoft.com/office/drawing/2014/main" id="{2436B49E-0417-0B44-9231-0882E8ED278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73457" y="4823719"/>
            <a:ext cx="652552" cy="652552"/>
          </a:xfrm>
          <a:prstGeom prst="rect">
            <a:avLst/>
          </a:prstGeom>
        </p:spPr>
      </p:pic>
      <p:pic>
        <p:nvPicPr>
          <p:cNvPr id="67" name="Graphic 66" descr="Man">
            <a:extLst>
              <a:ext uri="{FF2B5EF4-FFF2-40B4-BE49-F238E27FC236}">
                <a16:creationId xmlns:a16="http://schemas.microsoft.com/office/drawing/2014/main" id="{76B5EEDF-FA66-D943-BC22-F11ECBE38F63}"/>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3492305" y="4818830"/>
            <a:ext cx="651205" cy="651205"/>
          </a:xfrm>
          <a:prstGeom prst="rect">
            <a:avLst/>
          </a:prstGeom>
        </p:spPr>
      </p:pic>
      <p:pic>
        <p:nvPicPr>
          <p:cNvPr id="68" name="Graphic 67" descr="Man">
            <a:extLst>
              <a:ext uri="{FF2B5EF4-FFF2-40B4-BE49-F238E27FC236}">
                <a16:creationId xmlns:a16="http://schemas.microsoft.com/office/drawing/2014/main" id="{6BDE3557-6560-2445-A6DD-69DA78D6413B}"/>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4410669" y="4823719"/>
            <a:ext cx="651205" cy="651205"/>
          </a:xfrm>
          <a:prstGeom prst="rect">
            <a:avLst/>
          </a:prstGeom>
        </p:spPr>
      </p:pic>
      <p:pic>
        <p:nvPicPr>
          <p:cNvPr id="69" name="Graphic 68" descr="Woman">
            <a:extLst>
              <a:ext uri="{FF2B5EF4-FFF2-40B4-BE49-F238E27FC236}">
                <a16:creationId xmlns:a16="http://schemas.microsoft.com/office/drawing/2014/main" id="{61364D83-EDF3-F24F-A14B-CBA87F90A68A}"/>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9046236" y="3188508"/>
            <a:ext cx="652552" cy="652552"/>
          </a:xfrm>
          <a:prstGeom prst="rect">
            <a:avLst/>
          </a:prstGeom>
        </p:spPr>
      </p:pic>
      <p:pic>
        <p:nvPicPr>
          <p:cNvPr id="70" name="Graphic 69" descr="Woman">
            <a:extLst>
              <a:ext uri="{FF2B5EF4-FFF2-40B4-BE49-F238E27FC236}">
                <a16:creationId xmlns:a16="http://schemas.microsoft.com/office/drawing/2014/main" id="{E9C007C0-3C29-4B45-8085-0BF9B5B52804}"/>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9959012" y="3193397"/>
            <a:ext cx="652552" cy="652552"/>
          </a:xfrm>
          <a:prstGeom prst="rect">
            <a:avLst/>
          </a:prstGeom>
        </p:spPr>
      </p:pic>
      <p:pic>
        <p:nvPicPr>
          <p:cNvPr id="71" name="Graphic 70" descr="Woman">
            <a:extLst>
              <a:ext uri="{FF2B5EF4-FFF2-40B4-BE49-F238E27FC236}">
                <a16:creationId xmlns:a16="http://schemas.microsoft.com/office/drawing/2014/main" id="{DEB7E3BA-77A4-224C-A673-A8D24EF460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41511" y="3193397"/>
            <a:ext cx="652552" cy="652552"/>
          </a:xfrm>
          <a:prstGeom prst="rect">
            <a:avLst/>
          </a:prstGeom>
        </p:spPr>
      </p:pic>
      <p:pic>
        <p:nvPicPr>
          <p:cNvPr id="72" name="Graphic 71" descr="Woman">
            <a:extLst>
              <a:ext uri="{FF2B5EF4-FFF2-40B4-BE49-F238E27FC236}">
                <a16:creationId xmlns:a16="http://schemas.microsoft.com/office/drawing/2014/main" id="{EA10CEFB-CB13-E14E-8362-2F40E03788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84311" y="3188508"/>
            <a:ext cx="652552" cy="652552"/>
          </a:xfrm>
          <a:prstGeom prst="rect">
            <a:avLst/>
          </a:prstGeom>
        </p:spPr>
      </p:pic>
      <p:pic>
        <p:nvPicPr>
          <p:cNvPr id="73" name="Graphic 72" descr="Man">
            <a:extLst>
              <a:ext uri="{FF2B5EF4-FFF2-40B4-BE49-F238E27FC236}">
                <a16:creationId xmlns:a16="http://schemas.microsoft.com/office/drawing/2014/main" id="{74A9A4B7-4BD2-394A-BF7C-36C3F4D33C32}"/>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9503159" y="3183619"/>
            <a:ext cx="651205" cy="651205"/>
          </a:xfrm>
          <a:prstGeom prst="rect">
            <a:avLst/>
          </a:prstGeom>
        </p:spPr>
      </p:pic>
      <p:pic>
        <p:nvPicPr>
          <p:cNvPr id="74" name="Graphic 73" descr="Man">
            <a:extLst>
              <a:ext uri="{FF2B5EF4-FFF2-40B4-BE49-F238E27FC236}">
                <a16:creationId xmlns:a16="http://schemas.microsoft.com/office/drawing/2014/main" id="{96C55079-4C50-274E-B430-B074F74FEB72}"/>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10421523" y="3188508"/>
            <a:ext cx="651205" cy="651205"/>
          </a:xfrm>
          <a:prstGeom prst="rect">
            <a:avLst/>
          </a:prstGeom>
        </p:spPr>
      </p:pic>
      <p:pic>
        <p:nvPicPr>
          <p:cNvPr id="75" name="Graphic 74" descr="Woman">
            <a:extLst>
              <a:ext uri="{FF2B5EF4-FFF2-40B4-BE49-F238E27FC236}">
                <a16:creationId xmlns:a16="http://schemas.microsoft.com/office/drawing/2014/main" id="{FD9FF48F-542D-0640-82B4-3CAA7733CC39}"/>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9054052" y="4823719"/>
            <a:ext cx="652552" cy="652552"/>
          </a:xfrm>
          <a:prstGeom prst="rect">
            <a:avLst/>
          </a:prstGeom>
        </p:spPr>
      </p:pic>
      <p:pic>
        <p:nvPicPr>
          <p:cNvPr id="76" name="Graphic 75" descr="Woman">
            <a:extLst>
              <a:ext uri="{FF2B5EF4-FFF2-40B4-BE49-F238E27FC236}">
                <a16:creationId xmlns:a16="http://schemas.microsoft.com/office/drawing/2014/main" id="{16888844-96C4-C14F-BC8B-2CA32B1AD2AF}"/>
              </a:ext>
            </a:extLst>
          </p:cNvPr>
          <p:cNvPicPr>
            <a:picLocks noChangeAspect="1"/>
          </p:cNvPicPr>
          <p:nvPr/>
        </p:nvPicPr>
        <p:blipFill>
          <a:blip r:embed="rId2">
            <a:extLst>
              <a:ext uri="{96DAC541-7B7A-43D3-8B79-37D633B846F1}">
                <asvg:svgBlip xmlns:asvg="http://schemas.microsoft.com/office/drawing/2016/SVG/main" r:embed="rId6"/>
              </a:ext>
            </a:extLst>
          </a:blip>
          <a:stretch>
            <a:fillRect/>
          </a:stretch>
        </p:blipFill>
        <p:spPr>
          <a:xfrm>
            <a:off x="9966828" y="4828608"/>
            <a:ext cx="652552" cy="652552"/>
          </a:xfrm>
          <a:prstGeom prst="rect">
            <a:avLst/>
          </a:prstGeom>
        </p:spPr>
      </p:pic>
      <p:pic>
        <p:nvPicPr>
          <p:cNvPr id="77" name="Graphic 76" descr="Woman">
            <a:extLst>
              <a:ext uri="{FF2B5EF4-FFF2-40B4-BE49-F238E27FC236}">
                <a16:creationId xmlns:a16="http://schemas.microsoft.com/office/drawing/2014/main" id="{81070BB8-0AB5-024F-8BF7-79C2D01800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349327" y="4828608"/>
            <a:ext cx="652552" cy="652552"/>
          </a:xfrm>
          <a:prstGeom prst="rect">
            <a:avLst/>
          </a:prstGeom>
        </p:spPr>
      </p:pic>
      <p:pic>
        <p:nvPicPr>
          <p:cNvPr id="78" name="Graphic 77" descr="Woman">
            <a:extLst>
              <a:ext uri="{FF2B5EF4-FFF2-40B4-BE49-F238E27FC236}">
                <a16:creationId xmlns:a16="http://schemas.microsoft.com/office/drawing/2014/main" id="{981DD27C-6AFE-3549-A835-24043ED328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2127" y="4823719"/>
            <a:ext cx="652552" cy="652552"/>
          </a:xfrm>
          <a:prstGeom prst="rect">
            <a:avLst/>
          </a:prstGeom>
        </p:spPr>
      </p:pic>
      <p:pic>
        <p:nvPicPr>
          <p:cNvPr id="79" name="Graphic 78" descr="Man">
            <a:extLst>
              <a:ext uri="{FF2B5EF4-FFF2-40B4-BE49-F238E27FC236}">
                <a16:creationId xmlns:a16="http://schemas.microsoft.com/office/drawing/2014/main" id="{E1267FDD-A34E-3B42-A887-E1798C6ACAB7}"/>
              </a:ext>
            </a:extLst>
          </p:cNvPr>
          <p:cNvPicPr>
            <a:picLocks noChangeAspect="1"/>
          </p:cNvPicPr>
          <p:nvPr/>
        </p:nvPicPr>
        <p:blipFill>
          <a:blip r:embed="rId4">
            <a:extLst>
              <a:ext uri="{96DAC541-7B7A-43D3-8B79-37D633B846F1}">
                <asvg:svgBlip xmlns:asvg="http://schemas.microsoft.com/office/drawing/2016/SVG/main" r:embed="rId9"/>
              </a:ext>
            </a:extLst>
          </a:blip>
          <a:stretch>
            <a:fillRect/>
          </a:stretch>
        </p:blipFill>
        <p:spPr>
          <a:xfrm>
            <a:off x="9510975" y="4818830"/>
            <a:ext cx="651205" cy="651205"/>
          </a:xfrm>
          <a:prstGeom prst="rect">
            <a:avLst/>
          </a:prstGeom>
        </p:spPr>
      </p:pic>
      <p:pic>
        <p:nvPicPr>
          <p:cNvPr id="80" name="Graphic 79" descr="Man">
            <a:extLst>
              <a:ext uri="{FF2B5EF4-FFF2-40B4-BE49-F238E27FC236}">
                <a16:creationId xmlns:a16="http://schemas.microsoft.com/office/drawing/2014/main" id="{27A12B6E-6DAC-4245-A7A2-21497CDAA21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429339" y="4823719"/>
            <a:ext cx="651205" cy="651205"/>
          </a:xfrm>
          <a:prstGeom prst="rect">
            <a:avLst/>
          </a:prstGeom>
        </p:spPr>
      </p:pic>
      <p:sp>
        <p:nvSpPr>
          <p:cNvPr id="34" name="Content Placeholder 2">
            <a:extLst>
              <a:ext uri="{FF2B5EF4-FFF2-40B4-BE49-F238E27FC236}">
                <a16:creationId xmlns:a16="http://schemas.microsoft.com/office/drawing/2014/main" id="{BA867176-D7C4-3440-8780-D0E2AEACABA3}"/>
              </a:ext>
            </a:extLst>
          </p:cNvPr>
          <p:cNvSpPr txBox="1">
            <a:spLocks/>
          </p:cNvSpPr>
          <p:nvPr/>
        </p:nvSpPr>
        <p:spPr>
          <a:xfrm>
            <a:off x="341503" y="6244683"/>
            <a:ext cx="7392794" cy="34588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sz="1400" dirty="0"/>
              <a:t>Note: Research was conducted on </a:t>
            </a:r>
            <a:r>
              <a:rPr lang="en-US" sz="1400" b="1" dirty="0">
                <a:solidFill>
                  <a:schemeClr val="accent4"/>
                </a:solidFill>
              </a:rPr>
              <a:t>152 </a:t>
            </a:r>
            <a:r>
              <a:rPr lang="en-US" sz="1400" dirty="0"/>
              <a:t>respondents</a:t>
            </a:r>
          </a:p>
        </p:txBody>
      </p:sp>
    </p:spTree>
    <p:extLst>
      <p:ext uri="{BB962C8B-B14F-4D97-AF65-F5344CB8AC3E}">
        <p14:creationId xmlns:p14="http://schemas.microsoft.com/office/powerpoint/2010/main" val="407390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p:tgtEl>
                                          <p:spTgt spid="63"/>
                                        </p:tgtEl>
                                        <p:attrNameLst>
                                          <p:attrName>ppt_y</p:attrName>
                                        </p:attrNameLst>
                                      </p:cBhvr>
                                      <p:tavLst>
                                        <p:tav tm="0">
                                          <p:val>
                                            <p:strVal val="#ppt_y+#ppt_h*1.125000"/>
                                          </p:val>
                                        </p:tav>
                                        <p:tav tm="100000">
                                          <p:val>
                                            <p:strVal val="#ppt_y"/>
                                          </p:val>
                                        </p:tav>
                                      </p:tavLst>
                                    </p:anim>
                                    <p:animEffect transition="in" filter="wipe(up)">
                                      <p:cBhvr>
                                        <p:cTn id="8" dur="500"/>
                                        <p:tgtEl>
                                          <p:spTgt spid="63"/>
                                        </p:tgtEl>
                                      </p:cBhvr>
                                    </p:animEffect>
                                  </p:childTnLst>
                                </p:cTn>
                              </p:par>
                              <p:par>
                                <p:cTn id="9" presetID="12" presetClass="entr" presetSubtype="4"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anim calcmode="lin" valueType="num">
                                      <p:cBhvr additive="base">
                                        <p:cTn id="11" dur="500"/>
                                        <p:tgtEl>
                                          <p:spTgt spid="64"/>
                                        </p:tgtEl>
                                        <p:attrNameLst>
                                          <p:attrName>ppt_y</p:attrName>
                                        </p:attrNameLst>
                                      </p:cBhvr>
                                      <p:tavLst>
                                        <p:tav tm="0">
                                          <p:val>
                                            <p:strVal val="#ppt_y+#ppt_h*1.125000"/>
                                          </p:val>
                                        </p:tav>
                                        <p:tav tm="100000">
                                          <p:val>
                                            <p:strVal val="#ppt_y"/>
                                          </p:val>
                                        </p:tav>
                                      </p:tavLst>
                                    </p:anim>
                                    <p:animEffect transition="in" filter="wipe(up)">
                                      <p:cBhvr>
                                        <p:cTn id="12" dur="500"/>
                                        <p:tgtEl>
                                          <p:spTgt spid="64"/>
                                        </p:tgtEl>
                                      </p:cBhvr>
                                    </p:animEffect>
                                  </p:childTnLst>
                                </p:cTn>
                              </p:par>
                              <p:par>
                                <p:cTn id="13" presetID="12" presetClass="entr" presetSubtype="4"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p:tgtEl>
                                          <p:spTgt spid="66"/>
                                        </p:tgtEl>
                                        <p:attrNameLst>
                                          <p:attrName>ppt_y</p:attrName>
                                        </p:attrNameLst>
                                      </p:cBhvr>
                                      <p:tavLst>
                                        <p:tav tm="0">
                                          <p:val>
                                            <p:strVal val="#ppt_y+#ppt_h*1.125000"/>
                                          </p:val>
                                        </p:tav>
                                        <p:tav tm="100000">
                                          <p:val>
                                            <p:strVal val="#ppt_y"/>
                                          </p:val>
                                        </p:tav>
                                      </p:tavLst>
                                    </p:anim>
                                    <p:animEffect transition="in" filter="wipe(up)">
                                      <p:cBhvr>
                                        <p:cTn id="16" dur="500"/>
                                        <p:tgtEl>
                                          <p:spTgt spid="66"/>
                                        </p:tgtEl>
                                      </p:cBhvr>
                                    </p:animEffect>
                                  </p:childTnLst>
                                </p:cTn>
                              </p:par>
                              <p:par>
                                <p:cTn id="17" presetID="12" presetClass="entr" presetSubtype="4"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p:tgtEl>
                                          <p:spTgt spid="67"/>
                                        </p:tgtEl>
                                        <p:attrNameLst>
                                          <p:attrName>ppt_y</p:attrName>
                                        </p:attrNameLst>
                                      </p:cBhvr>
                                      <p:tavLst>
                                        <p:tav tm="0">
                                          <p:val>
                                            <p:strVal val="#ppt_y+#ppt_h*1.125000"/>
                                          </p:val>
                                        </p:tav>
                                        <p:tav tm="100000">
                                          <p:val>
                                            <p:strVal val="#ppt_y"/>
                                          </p:val>
                                        </p:tav>
                                      </p:tavLst>
                                    </p:anim>
                                    <p:animEffect transition="in" filter="wipe(up)">
                                      <p:cBhvr>
                                        <p:cTn id="20" dur="500"/>
                                        <p:tgtEl>
                                          <p:spTgt spid="67"/>
                                        </p:tgtEl>
                                      </p:cBhvr>
                                    </p:animEffect>
                                  </p:childTnLst>
                                </p:cTn>
                              </p:par>
                              <p:par>
                                <p:cTn id="21" presetID="12" presetClass="entr" presetSubtype="4"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p:tgtEl>
                                          <p:spTgt spid="68"/>
                                        </p:tgtEl>
                                        <p:attrNameLst>
                                          <p:attrName>ppt_y</p:attrName>
                                        </p:attrNameLst>
                                      </p:cBhvr>
                                      <p:tavLst>
                                        <p:tav tm="0">
                                          <p:val>
                                            <p:strVal val="#ppt_y+#ppt_h*1.125000"/>
                                          </p:val>
                                        </p:tav>
                                        <p:tav tm="100000">
                                          <p:val>
                                            <p:strVal val="#ppt_y"/>
                                          </p:val>
                                        </p:tav>
                                      </p:tavLst>
                                    </p:anim>
                                    <p:animEffect transition="in" filter="wipe(up)">
                                      <p:cBhvr>
                                        <p:cTn id="24" dur="500"/>
                                        <p:tgtEl>
                                          <p:spTgt spid="68"/>
                                        </p:tgtEl>
                                      </p:cBhvr>
                                    </p:animEffect>
                                  </p:childTnLst>
                                </p:cTn>
                              </p:par>
                              <p:par>
                                <p:cTn id="25" presetID="12" presetClass="entr" presetSubtype="4"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p:tgtEl>
                                          <p:spTgt spid="22"/>
                                        </p:tgtEl>
                                        <p:attrNameLst>
                                          <p:attrName>ppt_y</p:attrName>
                                        </p:attrNameLst>
                                      </p:cBhvr>
                                      <p:tavLst>
                                        <p:tav tm="0">
                                          <p:val>
                                            <p:strVal val="#ppt_y+#ppt_h*1.125000"/>
                                          </p:val>
                                        </p:tav>
                                        <p:tav tm="100000">
                                          <p:val>
                                            <p:strVal val="#ppt_y"/>
                                          </p:val>
                                        </p:tav>
                                      </p:tavLst>
                                    </p:anim>
                                    <p:animEffect transition="in" filter="wipe(up)">
                                      <p:cBhvr>
                                        <p:cTn id="28" dur="500"/>
                                        <p:tgtEl>
                                          <p:spTgt spid="22"/>
                                        </p:tgtEl>
                                      </p:cBhvr>
                                    </p:animEffect>
                                  </p:childTnLst>
                                </p:cTn>
                              </p:par>
                              <p:par>
                                <p:cTn id="29" presetID="12" presetClass="entr" presetSubtype="4"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p:tgtEl>
                                          <p:spTgt spid="24"/>
                                        </p:tgtEl>
                                        <p:attrNameLst>
                                          <p:attrName>ppt_y</p:attrName>
                                        </p:attrNameLst>
                                      </p:cBhvr>
                                      <p:tavLst>
                                        <p:tav tm="0">
                                          <p:val>
                                            <p:strVal val="#ppt_y+#ppt_h*1.125000"/>
                                          </p:val>
                                        </p:tav>
                                        <p:tav tm="100000">
                                          <p:val>
                                            <p:strVal val="#ppt_y"/>
                                          </p:val>
                                        </p:tav>
                                      </p:tavLst>
                                    </p:anim>
                                    <p:animEffect transition="in" filter="wipe(up)">
                                      <p:cBhvr>
                                        <p:cTn id="32" dur="500"/>
                                        <p:tgtEl>
                                          <p:spTgt spid="24"/>
                                        </p:tgtEl>
                                      </p:cBhvr>
                                    </p:animEffect>
                                  </p:childTnLst>
                                </p:cTn>
                              </p:par>
                              <p:par>
                                <p:cTn id="33" presetID="12" presetClass="entr" presetSubtype="4"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p:tgtEl>
                                          <p:spTgt spid="61"/>
                                        </p:tgtEl>
                                        <p:attrNameLst>
                                          <p:attrName>ppt_y</p:attrName>
                                        </p:attrNameLst>
                                      </p:cBhvr>
                                      <p:tavLst>
                                        <p:tav tm="0">
                                          <p:val>
                                            <p:strVal val="#ppt_y+#ppt_h*1.125000"/>
                                          </p:val>
                                        </p:tav>
                                        <p:tav tm="100000">
                                          <p:val>
                                            <p:strVal val="#ppt_y"/>
                                          </p:val>
                                        </p:tav>
                                      </p:tavLst>
                                    </p:anim>
                                    <p:animEffect transition="in" filter="wipe(up)">
                                      <p:cBhvr>
                                        <p:cTn id="36" dur="500"/>
                                        <p:tgtEl>
                                          <p:spTgt spid="61"/>
                                        </p:tgtEl>
                                      </p:cBhvr>
                                    </p:animEffect>
                                  </p:childTnLst>
                                </p:cTn>
                              </p:par>
                              <p:par>
                                <p:cTn id="37" presetID="12" presetClass="entr" presetSubtype="4"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p:tgtEl>
                                          <p:spTgt spid="62"/>
                                        </p:tgtEl>
                                        <p:attrNameLst>
                                          <p:attrName>ppt_y</p:attrName>
                                        </p:attrNameLst>
                                      </p:cBhvr>
                                      <p:tavLst>
                                        <p:tav tm="0">
                                          <p:val>
                                            <p:strVal val="#ppt_y+#ppt_h*1.125000"/>
                                          </p:val>
                                        </p:tav>
                                        <p:tav tm="100000">
                                          <p:val>
                                            <p:strVal val="#ppt_y"/>
                                          </p:val>
                                        </p:tav>
                                      </p:tavLst>
                                    </p:anim>
                                    <p:animEffect transition="in" filter="wipe(up)">
                                      <p:cBhvr>
                                        <p:cTn id="40" dur="500"/>
                                        <p:tgtEl>
                                          <p:spTgt spid="62"/>
                                        </p:tgtEl>
                                      </p:cBhvr>
                                    </p:animEffect>
                                  </p:childTnLst>
                                </p:cTn>
                              </p:par>
                              <p:par>
                                <p:cTn id="41" presetID="1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p:tgtEl>
                                          <p:spTgt spid="23"/>
                                        </p:tgtEl>
                                        <p:attrNameLst>
                                          <p:attrName>ppt_y</p:attrName>
                                        </p:attrNameLst>
                                      </p:cBhvr>
                                      <p:tavLst>
                                        <p:tav tm="0">
                                          <p:val>
                                            <p:strVal val="#ppt_y+#ppt_h*1.125000"/>
                                          </p:val>
                                        </p:tav>
                                        <p:tav tm="100000">
                                          <p:val>
                                            <p:strVal val="#ppt_y"/>
                                          </p:val>
                                        </p:tav>
                                      </p:tavLst>
                                    </p:anim>
                                    <p:animEffect transition="in" filter="wipe(up)">
                                      <p:cBhvr>
                                        <p:cTn id="44" dur="500"/>
                                        <p:tgtEl>
                                          <p:spTgt spid="23"/>
                                        </p:tgtEl>
                                      </p:cBhvr>
                                    </p:animEffect>
                                  </p:childTnLst>
                                </p:cTn>
                              </p:par>
                              <p:par>
                                <p:cTn id="45" presetID="12" presetClass="entr" presetSubtype="4"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p:tgtEl>
                                          <p:spTgt spid="20"/>
                                        </p:tgtEl>
                                        <p:attrNameLst>
                                          <p:attrName>ppt_y</p:attrName>
                                        </p:attrNameLst>
                                      </p:cBhvr>
                                      <p:tavLst>
                                        <p:tav tm="0">
                                          <p:val>
                                            <p:strVal val="#ppt_y+#ppt_h*1.125000"/>
                                          </p:val>
                                        </p:tav>
                                        <p:tav tm="100000">
                                          <p:val>
                                            <p:strVal val="#ppt_y"/>
                                          </p:val>
                                        </p:tav>
                                      </p:tavLst>
                                    </p:anim>
                                    <p:animEffect transition="in" filter="wipe(up)">
                                      <p:cBhvr>
                                        <p:cTn id="48" dur="500"/>
                                        <p:tgtEl>
                                          <p:spTgt spid="20"/>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p:tgtEl>
                                          <p:spTgt spid="13"/>
                                        </p:tgtEl>
                                        <p:attrNameLst>
                                          <p:attrName>ppt_y</p:attrName>
                                        </p:attrNameLst>
                                      </p:cBhvr>
                                      <p:tavLst>
                                        <p:tav tm="0">
                                          <p:val>
                                            <p:strVal val="#ppt_y+#ppt_h*1.125000"/>
                                          </p:val>
                                        </p:tav>
                                        <p:tav tm="100000">
                                          <p:val>
                                            <p:strVal val="#ppt_y"/>
                                          </p:val>
                                        </p:tav>
                                      </p:tavLst>
                                    </p:anim>
                                    <p:animEffect transition="in" filter="wipe(up)">
                                      <p:cBhvr>
                                        <p:cTn id="52" dur="500"/>
                                        <p:tgtEl>
                                          <p:spTgt spid="13"/>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p:tgtEl>
                                          <p:spTgt spid="27"/>
                                        </p:tgtEl>
                                        <p:attrNameLst>
                                          <p:attrName>ppt_y</p:attrName>
                                        </p:attrNameLst>
                                      </p:cBhvr>
                                      <p:tavLst>
                                        <p:tav tm="0">
                                          <p:val>
                                            <p:strVal val="#ppt_y+#ppt_h*1.125000"/>
                                          </p:val>
                                        </p:tav>
                                        <p:tav tm="100000">
                                          <p:val>
                                            <p:strVal val="#ppt_y"/>
                                          </p:val>
                                        </p:tav>
                                      </p:tavLst>
                                    </p:anim>
                                    <p:animEffect transition="in" filter="wipe(up)">
                                      <p:cBhvr>
                                        <p:cTn id="56" dur="500"/>
                                        <p:tgtEl>
                                          <p:spTgt spid="27"/>
                                        </p:tgtEl>
                                      </p:cBhvr>
                                    </p:animEffect>
                                  </p:childTnLst>
                                </p:cTn>
                              </p:par>
                              <p:par>
                                <p:cTn id="57" presetID="12" presetClass="entr" presetSubtype="4"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p:tgtEl>
                                          <p:spTgt spid="65"/>
                                        </p:tgtEl>
                                        <p:attrNameLst>
                                          <p:attrName>ppt_y</p:attrName>
                                        </p:attrNameLst>
                                      </p:cBhvr>
                                      <p:tavLst>
                                        <p:tav tm="0">
                                          <p:val>
                                            <p:strVal val="#ppt_y+#ppt_h*1.125000"/>
                                          </p:val>
                                        </p:tav>
                                        <p:tav tm="100000">
                                          <p:val>
                                            <p:strVal val="#ppt_y"/>
                                          </p:val>
                                        </p:tav>
                                      </p:tavLst>
                                    </p:anim>
                                    <p:animEffect transition="in" filter="wipe(up)">
                                      <p:cBhvr>
                                        <p:cTn id="60" dur="500"/>
                                        <p:tgtEl>
                                          <p:spTgt spid="65"/>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anim calcmode="lin" valueType="num">
                                      <p:cBhvr additive="base">
                                        <p:cTn id="65" dur="500"/>
                                        <p:tgtEl>
                                          <p:spTgt spid="36"/>
                                        </p:tgtEl>
                                        <p:attrNameLst>
                                          <p:attrName>ppt_y</p:attrName>
                                        </p:attrNameLst>
                                      </p:cBhvr>
                                      <p:tavLst>
                                        <p:tav tm="0">
                                          <p:val>
                                            <p:strVal val="#ppt_y+#ppt_h*1.125000"/>
                                          </p:val>
                                        </p:tav>
                                        <p:tav tm="100000">
                                          <p:val>
                                            <p:strVal val="#ppt_y"/>
                                          </p:val>
                                        </p:tav>
                                      </p:tavLst>
                                    </p:anim>
                                    <p:animEffect transition="in" filter="wipe(up)">
                                      <p:cBhvr>
                                        <p:cTn id="66" dur="500"/>
                                        <p:tgtEl>
                                          <p:spTgt spid="36"/>
                                        </p:tgtEl>
                                      </p:cBhvr>
                                    </p:animEffect>
                                  </p:childTnLst>
                                </p:cTn>
                              </p:par>
                              <p:par>
                                <p:cTn id="67" presetID="12" presetClass="entr" presetSubtype="4"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p:tgtEl>
                                          <p:spTgt spid="37"/>
                                        </p:tgtEl>
                                        <p:attrNameLst>
                                          <p:attrName>ppt_y</p:attrName>
                                        </p:attrNameLst>
                                      </p:cBhvr>
                                      <p:tavLst>
                                        <p:tav tm="0">
                                          <p:val>
                                            <p:strVal val="#ppt_y+#ppt_h*1.125000"/>
                                          </p:val>
                                        </p:tav>
                                        <p:tav tm="100000">
                                          <p:val>
                                            <p:strVal val="#ppt_y"/>
                                          </p:val>
                                        </p:tav>
                                      </p:tavLst>
                                    </p:anim>
                                    <p:animEffect transition="in" filter="wipe(up)">
                                      <p:cBhvr>
                                        <p:cTn id="70" dur="500"/>
                                        <p:tgtEl>
                                          <p:spTgt spid="37"/>
                                        </p:tgtEl>
                                      </p:cBhvr>
                                    </p:animEffect>
                                  </p:childTnLst>
                                </p:cTn>
                              </p:par>
                              <p:par>
                                <p:cTn id="71" presetID="12" presetClass="entr" presetSubtype="4"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anim calcmode="lin" valueType="num">
                                      <p:cBhvr additive="base">
                                        <p:cTn id="73" dur="500"/>
                                        <p:tgtEl>
                                          <p:spTgt spid="69"/>
                                        </p:tgtEl>
                                        <p:attrNameLst>
                                          <p:attrName>ppt_y</p:attrName>
                                        </p:attrNameLst>
                                      </p:cBhvr>
                                      <p:tavLst>
                                        <p:tav tm="0">
                                          <p:val>
                                            <p:strVal val="#ppt_y+#ppt_h*1.125000"/>
                                          </p:val>
                                        </p:tav>
                                        <p:tav tm="100000">
                                          <p:val>
                                            <p:strVal val="#ppt_y"/>
                                          </p:val>
                                        </p:tav>
                                      </p:tavLst>
                                    </p:anim>
                                    <p:animEffect transition="in" filter="wipe(up)">
                                      <p:cBhvr>
                                        <p:cTn id="74" dur="500"/>
                                        <p:tgtEl>
                                          <p:spTgt spid="69"/>
                                        </p:tgtEl>
                                      </p:cBhvr>
                                    </p:animEffect>
                                  </p:childTnLst>
                                </p:cTn>
                              </p:par>
                              <p:par>
                                <p:cTn id="75" presetID="12" presetClass="entr" presetSubtype="4" fill="hold" nodeType="withEffect">
                                  <p:stCondLst>
                                    <p:cond delay="0"/>
                                  </p:stCondLst>
                                  <p:childTnLst>
                                    <p:set>
                                      <p:cBhvr>
                                        <p:cTn id="76" dur="1" fill="hold">
                                          <p:stCondLst>
                                            <p:cond delay="0"/>
                                          </p:stCondLst>
                                        </p:cTn>
                                        <p:tgtEl>
                                          <p:spTgt spid="70"/>
                                        </p:tgtEl>
                                        <p:attrNameLst>
                                          <p:attrName>style.visibility</p:attrName>
                                        </p:attrNameLst>
                                      </p:cBhvr>
                                      <p:to>
                                        <p:strVal val="visible"/>
                                      </p:to>
                                    </p:set>
                                    <p:anim calcmode="lin" valueType="num">
                                      <p:cBhvr additive="base">
                                        <p:cTn id="77" dur="500"/>
                                        <p:tgtEl>
                                          <p:spTgt spid="70"/>
                                        </p:tgtEl>
                                        <p:attrNameLst>
                                          <p:attrName>ppt_y</p:attrName>
                                        </p:attrNameLst>
                                      </p:cBhvr>
                                      <p:tavLst>
                                        <p:tav tm="0">
                                          <p:val>
                                            <p:strVal val="#ppt_y+#ppt_h*1.125000"/>
                                          </p:val>
                                        </p:tav>
                                        <p:tav tm="100000">
                                          <p:val>
                                            <p:strVal val="#ppt_y"/>
                                          </p:val>
                                        </p:tav>
                                      </p:tavLst>
                                    </p:anim>
                                    <p:animEffect transition="in" filter="wipe(up)">
                                      <p:cBhvr>
                                        <p:cTn id="78" dur="500"/>
                                        <p:tgtEl>
                                          <p:spTgt spid="70"/>
                                        </p:tgtEl>
                                      </p:cBhvr>
                                    </p:animEffect>
                                  </p:childTnLst>
                                </p:cTn>
                              </p:par>
                              <p:par>
                                <p:cTn id="79" presetID="12" presetClass="entr" presetSubtype="4"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p:tgtEl>
                                          <p:spTgt spid="72"/>
                                        </p:tgtEl>
                                        <p:attrNameLst>
                                          <p:attrName>ppt_y</p:attrName>
                                        </p:attrNameLst>
                                      </p:cBhvr>
                                      <p:tavLst>
                                        <p:tav tm="0">
                                          <p:val>
                                            <p:strVal val="#ppt_y+#ppt_h*1.125000"/>
                                          </p:val>
                                        </p:tav>
                                        <p:tav tm="100000">
                                          <p:val>
                                            <p:strVal val="#ppt_y"/>
                                          </p:val>
                                        </p:tav>
                                      </p:tavLst>
                                    </p:anim>
                                    <p:animEffect transition="in" filter="wipe(up)">
                                      <p:cBhvr>
                                        <p:cTn id="82" dur="500"/>
                                        <p:tgtEl>
                                          <p:spTgt spid="72"/>
                                        </p:tgtEl>
                                      </p:cBhvr>
                                    </p:animEffect>
                                  </p:childTnLst>
                                </p:cTn>
                              </p:par>
                              <p:par>
                                <p:cTn id="83" presetID="12" presetClass="entr" presetSubtype="4"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500"/>
                                        <p:tgtEl>
                                          <p:spTgt spid="73"/>
                                        </p:tgtEl>
                                        <p:attrNameLst>
                                          <p:attrName>ppt_y</p:attrName>
                                        </p:attrNameLst>
                                      </p:cBhvr>
                                      <p:tavLst>
                                        <p:tav tm="0">
                                          <p:val>
                                            <p:strVal val="#ppt_y+#ppt_h*1.125000"/>
                                          </p:val>
                                        </p:tav>
                                        <p:tav tm="100000">
                                          <p:val>
                                            <p:strVal val="#ppt_y"/>
                                          </p:val>
                                        </p:tav>
                                      </p:tavLst>
                                    </p:anim>
                                    <p:animEffect transition="in" filter="wipe(up)">
                                      <p:cBhvr>
                                        <p:cTn id="86" dur="500"/>
                                        <p:tgtEl>
                                          <p:spTgt spid="73"/>
                                        </p:tgtEl>
                                      </p:cBhvr>
                                    </p:animEffect>
                                  </p:childTnLst>
                                </p:cTn>
                              </p:par>
                              <p:par>
                                <p:cTn id="87" presetID="12" presetClass="entr" presetSubtype="4" fill="hold" nodeType="withEffect">
                                  <p:stCondLst>
                                    <p:cond delay="0"/>
                                  </p:stCondLst>
                                  <p:childTnLst>
                                    <p:set>
                                      <p:cBhvr>
                                        <p:cTn id="88" dur="1" fill="hold">
                                          <p:stCondLst>
                                            <p:cond delay="0"/>
                                          </p:stCondLst>
                                        </p:cTn>
                                        <p:tgtEl>
                                          <p:spTgt spid="74"/>
                                        </p:tgtEl>
                                        <p:attrNameLst>
                                          <p:attrName>style.visibility</p:attrName>
                                        </p:attrNameLst>
                                      </p:cBhvr>
                                      <p:to>
                                        <p:strVal val="visible"/>
                                      </p:to>
                                    </p:set>
                                    <p:anim calcmode="lin" valueType="num">
                                      <p:cBhvr additive="base">
                                        <p:cTn id="89" dur="500"/>
                                        <p:tgtEl>
                                          <p:spTgt spid="74"/>
                                        </p:tgtEl>
                                        <p:attrNameLst>
                                          <p:attrName>ppt_y</p:attrName>
                                        </p:attrNameLst>
                                      </p:cBhvr>
                                      <p:tavLst>
                                        <p:tav tm="0">
                                          <p:val>
                                            <p:strVal val="#ppt_y+#ppt_h*1.125000"/>
                                          </p:val>
                                        </p:tav>
                                        <p:tav tm="100000">
                                          <p:val>
                                            <p:strVal val="#ppt_y"/>
                                          </p:val>
                                        </p:tav>
                                      </p:tavLst>
                                    </p:anim>
                                    <p:animEffect transition="in" filter="wipe(up)">
                                      <p:cBhvr>
                                        <p:cTn id="90" dur="500"/>
                                        <p:tgtEl>
                                          <p:spTgt spid="74"/>
                                        </p:tgtEl>
                                      </p:cBhvr>
                                    </p:animEffect>
                                  </p:childTnLst>
                                </p:cTn>
                              </p:par>
                              <p:par>
                                <p:cTn id="91" presetID="12" presetClass="entr" presetSubtype="4"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anim calcmode="lin" valueType="num">
                                      <p:cBhvr additive="base">
                                        <p:cTn id="93" dur="500"/>
                                        <p:tgtEl>
                                          <p:spTgt spid="75"/>
                                        </p:tgtEl>
                                        <p:attrNameLst>
                                          <p:attrName>ppt_y</p:attrName>
                                        </p:attrNameLst>
                                      </p:cBhvr>
                                      <p:tavLst>
                                        <p:tav tm="0">
                                          <p:val>
                                            <p:strVal val="#ppt_y+#ppt_h*1.125000"/>
                                          </p:val>
                                        </p:tav>
                                        <p:tav tm="100000">
                                          <p:val>
                                            <p:strVal val="#ppt_y"/>
                                          </p:val>
                                        </p:tav>
                                      </p:tavLst>
                                    </p:anim>
                                    <p:animEffect transition="in" filter="wipe(up)">
                                      <p:cBhvr>
                                        <p:cTn id="94" dur="500"/>
                                        <p:tgtEl>
                                          <p:spTgt spid="75"/>
                                        </p:tgtEl>
                                      </p:cBhvr>
                                    </p:animEffect>
                                  </p:childTnLst>
                                </p:cTn>
                              </p:par>
                              <p:par>
                                <p:cTn id="95" presetID="12" presetClass="entr" presetSubtype="4" fill="hold" nodeType="withEffect">
                                  <p:stCondLst>
                                    <p:cond delay="0"/>
                                  </p:stCondLst>
                                  <p:childTnLst>
                                    <p:set>
                                      <p:cBhvr>
                                        <p:cTn id="96" dur="1" fill="hold">
                                          <p:stCondLst>
                                            <p:cond delay="0"/>
                                          </p:stCondLst>
                                        </p:cTn>
                                        <p:tgtEl>
                                          <p:spTgt spid="76"/>
                                        </p:tgtEl>
                                        <p:attrNameLst>
                                          <p:attrName>style.visibility</p:attrName>
                                        </p:attrNameLst>
                                      </p:cBhvr>
                                      <p:to>
                                        <p:strVal val="visible"/>
                                      </p:to>
                                    </p:set>
                                    <p:anim calcmode="lin" valueType="num">
                                      <p:cBhvr additive="base">
                                        <p:cTn id="97" dur="500"/>
                                        <p:tgtEl>
                                          <p:spTgt spid="76"/>
                                        </p:tgtEl>
                                        <p:attrNameLst>
                                          <p:attrName>ppt_y</p:attrName>
                                        </p:attrNameLst>
                                      </p:cBhvr>
                                      <p:tavLst>
                                        <p:tav tm="0">
                                          <p:val>
                                            <p:strVal val="#ppt_y+#ppt_h*1.125000"/>
                                          </p:val>
                                        </p:tav>
                                        <p:tav tm="100000">
                                          <p:val>
                                            <p:strVal val="#ppt_y"/>
                                          </p:val>
                                        </p:tav>
                                      </p:tavLst>
                                    </p:anim>
                                    <p:animEffect transition="in" filter="wipe(up)">
                                      <p:cBhvr>
                                        <p:cTn id="98" dur="500"/>
                                        <p:tgtEl>
                                          <p:spTgt spid="76"/>
                                        </p:tgtEl>
                                      </p:cBhvr>
                                    </p:animEffect>
                                  </p:childTnLst>
                                </p:cTn>
                              </p:par>
                              <p:par>
                                <p:cTn id="99" presetID="12" presetClass="entr" presetSubtype="4"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anim calcmode="lin" valueType="num">
                                      <p:cBhvr additive="base">
                                        <p:cTn id="101" dur="500"/>
                                        <p:tgtEl>
                                          <p:spTgt spid="78"/>
                                        </p:tgtEl>
                                        <p:attrNameLst>
                                          <p:attrName>ppt_y</p:attrName>
                                        </p:attrNameLst>
                                      </p:cBhvr>
                                      <p:tavLst>
                                        <p:tav tm="0">
                                          <p:val>
                                            <p:strVal val="#ppt_y+#ppt_h*1.125000"/>
                                          </p:val>
                                        </p:tav>
                                        <p:tav tm="100000">
                                          <p:val>
                                            <p:strVal val="#ppt_y"/>
                                          </p:val>
                                        </p:tav>
                                      </p:tavLst>
                                    </p:anim>
                                    <p:animEffect transition="in" filter="wipe(up)">
                                      <p:cBhvr>
                                        <p:cTn id="102" dur="500"/>
                                        <p:tgtEl>
                                          <p:spTgt spid="78"/>
                                        </p:tgtEl>
                                      </p:cBhvr>
                                    </p:animEffect>
                                  </p:childTnLst>
                                </p:cTn>
                              </p:par>
                              <p:par>
                                <p:cTn id="103" presetID="12" presetClass="entr" presetSubtype="4" fill="hold" nodeType="withEffect">
                                  <p:stCondLst>
                                    <p:cond delay="0"/>
                                  </p:stCondLst>
                                  <p:childTnLst>
                                    <p:set>
                                      <p:cBhvr>
                                        <p:cTn id="104" dur="1" fill="hold">
                                          <p:stCondLst>
                                            <p:cond delay="0"/>
                                          </p:stCondLst>
                                        </p:cTn>
                                        <p:tgtEl>
                                          <p:spTgt spid="79"/>
                                        </p:tgtEl>
                                        <p:attrNameLst>
                                          <p:attrName>style.visibility</p:attrName>
                                        </p:attrNameLst>
                                      </p:cBhvr>
                                      <p:to>
                                        <p:strVal val="visible"/>
                                      </p:to>
                                    </p:set>
                                    <p:anim calcmode="lin" valueType="num">
                                      <p:cBhvr additive="base">
                                        <p:cTn id="105" dur="500"/>
                                        <p:tgtEl>
                                          <p:spTgt spid="79"/>
                                        </p:tgtEl>
                                        <p:attrNameLst>
                                          <p:attrName>ppt_y</p:attrName>
                                        </p:attrNameLst>
                                      </p:cBhvr>
                                      <p:tavLst>
                                        <p:tav tm="0">
                                          <p:val>
                                            <p:strVal val="#ppt_y+#ppt_h*1.125000"/>
                                          </p:val>
                                        </p:tav>
                                        <p:tav tm="100000">
                                          <p:val>
                                            <p:strVal val="#ppt_y"/>
                                          </p:val>
                                        </p:tav>
                                      </p:tavLst>
                                    </p:anim>
                                    <p:animEffect transition="in" filter="wipe(up)">
                                      <p:cBhvr>
                                        <p:cTn id="106" dur="500"/>
                                        <p:tgtEl>
                                          <p:spTgt spid="79"/>
                                        </p:tgtEl>
                                      </p:cBhvr>
                                    </p:animEffect>
                                  </p:childTnLst>
                                </p:cTn>
                              </p:par>
                              <p:par>
                                <p:cTn id="107" presetID="12" presetClass="entr" presetSubtype="4" fill="hold" nodeType="withEffect">
                                  <p:stCondLst>
                                    <p:cond delay="0"/>
                                  </p:stCondLst>
                                  <p:childTnLst>
                                    <p:set>
                                      <p:cBhvr>
                                        <p:cTn id="108" dur="1" fill="hold">
                                          <p:stCondLst>
                                            <p:cond delay="0"/>
                                          </p:stCondLst>
                                        </p:cTn>
                                        <p:tgtEl>
                                          <p:spTgt spid="80"/>
                                        </p:tgtEl>
                                        <p:attrNameLst>
                                          <p:attrName>style.visibility</p:attrName>
                                        </p:attrNameLst>
                                      </p:cBhvr>
                                      <p:to>
                                        <p:strVal val="visible"/>
                                      </p:to>
                                    </p:set>
                                    <p:anim calcmode="lin" valueType="num">
                                      <p:cBhvr additive="base">
                                        <p:cTn id="109" dur="500"/>
                                        <p:tgtEl>
                                          <p:spTgt spid="80"/>
                                        </p:tgtEl>
                                        <p:attrNameLst>
                                          <p:attrName>ppt_y</p:attrName>
                                        </p:attrNameLst>
                                      </p:cBhvr>
                                      <p:tavLst>
                                        <p:tav tm="0">
                                          <p:val>
                                            <p:strVal val="#ppt_y+#ppt_h*1.125000"/>
                                          </p:val>
                                        </p:tav>
                                        <p:tav tm="100000">
                                          <p:val>
                                            <p:strVal val="#ppt_y"/>
                                          </p:val>
                                        </p:tav>
                                      </p:tavLst>
                                    </p:anim>
                                    <p:animEffect transition="in" filter="wipe(up)">
                                      <p:cBhvr>
                                        <p:cTn id="110" dur="500"/>
                                        <p:tgtEl>
                                          <p:spTgt spid="80"/>
                                        </p:tgtEl>
                                      </p:cBhvr>
                                    </p:animEffect>
                                  </p:childTnLst>
                                </p:cTn>
                              </p:par>
                              <p:par>
                                <p:cTn id="111" presetID="12" presetClass="entr" presetSubtype="4" fill="hold" nodeType="withEffect">
                                  <p:stCondLst>
                                    <p:cond delay="0"/>
                                  </p:stCondLst>
                                  <p:childTnLst>
                                    <p:set>
                                      <p:cBhvr>
                                        <p:cTn id="112" dur="1" fill="hold">
                                          <p:stCondLst>
                                            <p:cond delay="0"/>
                                          </p:stCondLst>
                                        </p:cTn>
                                        <p:tgtEl>
                                          <p:spTgt spid="71"/>
                                        </p:tgtEl>
                                        <p:attrNameLst>
                                          <p:attrName>style.visibility</p:attrName>
                                        </p:attrNameLst>
                                      </p:cBhvr>
                                      <p:to>
                                        <p:strVal val="visible"/>
                                      </p:to>
                                    </p:set>
                                    <p:anim calcmode="lin" valueType="num">
                                      <p:cBhvr additive="base">
                                        <p:cTn id="113" dur="500"/>
                                        <p:tgtEl>
                                          <p:spTgt spid="71"/>
                                        </p:tgtEl>
                                        <p:attrNameLst>
                                          <p:attrName>ppt_y</p:attrName>
                                        </p:attrNameLst>
                                      </p:cBhvr>
                                      <p:tavLst>
                                        <p:tav tm="0">
                                          <p:val>
                                            <p:strVal val="#ppt_y+#ppt_h*1.125000"/>
                                          </p:val>
                                        </p:tav>
                                        <p:tav tm="100000">
                                          <p:val>
                                            <p:strVal val="#ppt_y"/>
                                          </p:val>
                                        </p:tav>
                                      </p:tavLst>
                                    </p:anim>
                                    <p:animEffect transition="in" filter="wipe(up)">
                                      <p:cBhvr>
                                        <p:cTn id="114" dur="500"/>
                                        <p:tgtEl>
                                          <p:spTgt spid="71"/>
                                        </p:tgtEl>
                                      </p:cBhvr>
                                    </p:animEffect>
                                  </p:childTnLst>
                                </p:cTn>
                              </p:par>
                              <p:par>
                                <p:cTn id="115" presetID="12" presetClass="entr" presetSubtype="4" fill="hold" nodeType="withEffect">
                                  <p:stCondLst>
                                    <p:cond delay="0"/>
                                  </p:stCondLst>
                                  <p:childTnLst>
                                    <p:set>
                                      <p:cBhvr>
                                        <p:cTn id="116" dur="1" fill="hold">
                                          <p:stCondLst>
                                            <p:cond delay="0"/>
                                          </p:stCondLst>
                                        </p:cTn>
                                        <p:tgtEl>
                                          <p:spTgt spid="77"/>
                                        </p:tgtEl>
                                        <p:attrNameLst>
                                          <p:attrName>style.visibility</p:attrName>
                                        </p:attrNameLst>
                                      </p:cBhvr>
                                      <p:to>
                                        <p:strVal val="visible"/>
                                      </p:to>
                                    </p:set>
                                    <p:anim calcmode="lin" valueType="num">
                                      <p:cBhvr additive="base">
                                        <p:cTn id="117" dur="500"/>
                                        <p:tgtEl>
                                          <p:spTgt spid="77"/>
                                        </p:tgtEl>
                                        <p:attrNameLst>
                                          <p:attrName>ppt_y</p:attrName>
                                        </p:attrNameLst>
                                      </p:cBhvr>
                                      <p:tavLst>
                                        <p:tav tm="0">
                                          <p:val>
                                            <p:strVal val="#ppt_y+#ppt_h*1.125000"/>
                                          </p:val>
                                        </p:tav>
                                        <p:tav tm="100000">
                                          <p:val>
                                            <p:strVal val="#ppt_y"/>
                                          </p:val>
                                        </p:tav>
                                      </p:tavLst>
                                    </p:anim>
                                    <p:animEffect transition="in" filter="wipe(up)">
                                      <p:cBhvr>
                                        <p:cTn id="118"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DB9A-A96D-BC4A-8FF2-0FE608B795F2}"/>
              </a:ext>
            </a:extLst>
          </p:cNvPr>
          <p:cNvSpPr>
            <a:spLocks noGrp="1"/>
          </p:cNvSpPr>
          <p:nvPr>
            <p:ph type="title"/>
          </p:nvPr>
        </p:nvSpPr>
        <p:spPr>
          <a:xfrm>
            <a:off x="1154954" y="973668"/>
            <a:ext cx="8761413" cy="706964"/>
          </a:xfrm>
        </p:spPr>
        <p:txBody>
          <a:bodyPr vert="horz" lIns="91440" tIns="45720" rIns="91440" bIns="45720" rtlCol="0">
            <a:normAutofit/>
          </a:bodyPr>
          <a:lstStyle/>
          <a:p>
            <a:r>
              <a:rPr lang="en-US" b="0" i="0" kern="1200">
                <a:solidFill>
                  <a:srgbClr val="EBEBEB"/>
                </a:solidFill>
                <a:latin typeface="+mj-lt"/>
                <a:ea typeface="+mj-ea"/>
                <a:cs typeface="+mj-cs"/>
              </a:rPr>
              <a:t>Introducing 4Play</a:t>
            </a:r>
          </a:p>
        </p:txBody>
      </p:sp>
      <p:pic>
        <p:nvPicPr>
          <p:cNvPr id="4" name="Foreplay (Converted).mov" descr="Foreplay (Converted).mov">
            <a:hlinkClick r:id="" action="ppaction://media"/>
            <a:extLst>
              <a:ext uri="{FF2B5EF4-FFF2-40B4-BE49-F238E27FC236}">
                <a16:creationId xmlns:a16="http://schemas.microsoft.com/office/drawing/2014/main" id="{C47F13C3-6F2F-AD4A-B6EE-05F8092B4C1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99291" y="3233151"/>
            <a:ext cx="4886308" cy="2748549"/>
          </a:xfrm>
          <a:prstGeom prst="roundRect">
            <a:avLst>
              <a:gd name="adj" fmla="val 1858"/>
            </a:avLst>
          </a:prstGeom>
          <a:effectLst>
            <a:outerShdw blurRad="50800" dist="50800" dir="5400000" algn="tl" rotWithShape="0">
              <a:srgbClr val="000000">
                <a:alpha val="43000"/>
              </a:srgbClr>
            </a:outerShdw>
          </a:effectLst>
        </p:spPr>
      </p:pic>
      <p:sp>
        <p:nvSpPr>
          <p:cNvPr id="12" name="Content Placeholder 2">
            <a:extLst>
              <a:ext uri="{FF2B5EF4-FFF2-40B4-BE49-F238E27FC236}">
                <a16:creationId xmlns:a16="http://schemas.microsoft.com/office/drawing/2014/main" id="{C7276974-F2C6-AB4F-9860-822C21BBC7D4}"/>
              </a:ext>
            </a:extLst>
          </p:cNvPr>
          <p:cNvSpPr txBox="1">
            <a:spLocks/>
          </p:cNvSpPr>
          <p:nvPr/>
        </p:nvSpPr>
        <p:spPr>
          <a:xfrm>
            <a:off x="5781925" y="3321340"/>
            <a:ext cx="3780088" cy="2572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sz="2000" b="1" dirty="0"/>
              <a:t>Features: </a:t>
            </a:r>
          </a:p>
          <a:p>
            <a:pPr>
              <a:lnSpc>
                <a:spcPct val="150000"/>
              </a:lnSpc>
            </a:pPr>
            <a:r>
              <a:rPr lang="en-US" sz="2000" b="1" dirty="0">
                <a:solidFill>
                  <a:schemeClr val="tx2"/>
                </a:solidFill>
              </a:rPr>
              <a:t>Encourages</a:t>
            </a:r>
            <a:r>
              <a:rPr lang="en-US" sz="2000" dirty="0"/>
              <a:t> testing</a:t>
            </a:r>
          </a:p>
          <a:p>
            <a:pPr>
              <a:lnSpc>
                <a:spcPct val="150000"/>
              </a:lnSpc>
            </a:pPr>
            <a:r>
              <a:rPr lang="en-US" sz="2000" b="1" dirty="0">
                <a:solidFill>
                  <a:schemeClr val="tx2"/>
                </a:solidFill>
              </a:rPr>
              <a:t>Facilitates</a:t>
            </a:r>
            <a:r>
              <a:rPr lang="en-US" sz="2000" dirty="0"/>
              <a:t> safe exchange </a:t>
            </a:r>
          </a:p>
          <a:p>
            <a:pPr>
              <a:lnSpc>
                <a:spcPct val="150000"/>
              </a:lnSpc>
            </a:pPr>
            <a:r>
              <a:rPr lang="en-US" sz="2000" dirty="0"/>
              <a:t> </a:t>
            </a:r>
            <a:r>
              <a:rPr lang="en-US" sz="2000" b="1" dirty="0">
                <a:solidFill>
                  <a:schemeClr val="tx2"/>
                </a:solidFill>
              </a:rPr>
              <a:t>Provides </a:t>
            </a:r>
            <a:r>
              <a:rPr lang="en-US" sz="2000" dirty="0"/>
              <a:t>education </a:t>
            </a:r>
          </a:p>
        </p:txBody>
      </p:sp>
      <p:sp>
        <p:nvSpPr>
          <p:cNvPr id="14" name="Content Placeholder 2">
            <a:extLst>
              <a:ext uri="{FF2B5EF4-FFF2-40B4-BE49-F238E27FC236}">
                <a16:creationId xmlns:a16="http://schemas.microsoft.com/office/drawing/2014/main" id="{9F9A4462-7D64-5745-8710-0E2EE421B2FC}"/>
              </a:ext>
            </a:extLst>
          </p:cNvPr>
          <p:cNvSpPr>
            <a:spLocks noGrp="1"/>
          </p:cNvSpPr>
          <p:nvPr>
            <p:ph idx="1"/>
          </p:nvPr>
        </p:nvSpPr>
        <p:spPr>
          <a:xfrm>
            <a:off x="430427" y="1965515"/>
            <a:ext cx="11331146" cy="1159132"/>
          </a:xfrm>
        </p:spPr>
        <p:txBody>
          <a:bodyPr>
            <a:normAutofit/>
          </a:bodyPr>
          <a:lstStyle/>
          <a:p>
            <a:pPr marL="0" indent="0" algn="ctr">
              <a:lnSpc>
                <a:spcPct val="150000"/>
              </a:lnSpc>
              <a:buNone/>
            </a:pPr>
            <a:r>
              <a:rPr lang="en-US" sz="2000" dirty="0"/>
              <a:t>A mobile application that promotes the safe exchange of sexual health information and provides education to help facilitate conversations about safe sex.</a:t>
            </a:r>
          </a:p>
        </p:txBody>
      </p:sp>
      <p:sp>
        <p:nvSpPr>
          <p:cNvPr id="6" name="Content Placeholder 2">
            <a:extLst>
              <a:ext uri="{FF2B5EF4-FFF2-40B4-BE49-F238E27FC236}">
                <a16:creationId xmlns:a16="http://schemas.microsoft.com/office/drawing/2014/main" id="{FC409A24-CE55-844F-9757-6F8E84E0F631}"/>
              </a:ext>
            </a:extLst>
          </p:cNvPr>
          <p:cNvSpPr txBox="1">
            <a:spLocks/>
          </p:cNvSpPr>
          <p:nvPr/>
        </p:nvSpPr>
        <p:spPr>
          <a:xfrm>
            <a:off x="8972093" y="3250174"/>
            <a:ext cx="3219907" cy="5997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Font typeface="Wingdings 3" charset="2"/>
              <a:buNone/>
            </a:pPr>
            <a:r>
              <a:rPr lang="en-US" sz="1400" b="1" dirty="0"/>
              <a:t>Sexually active people</a:t>
            </a:r>
          </a:p>
        </p:txBody>
      </p:sp>
      <p:pic>
        <p:nvPicPr>
          <p:cNvPr id="7" name="Graphic 6" descr="Woman">
            <a:extLst>
              <a:ext uri="{FF2B5EF4-FFF2-40B4-BE49-F238E27FC236}">
                <a16:creationId xmlns:a16="http://schemas.microsoft.com/office/drawing/2014/main" id="{60CCCF3C-FFB9-0E40-8DF4-847EE63B00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55884" y="3690493"/>
            <a:ext cx="620781" cy="620781"/>
          </a:xfrm>
          <a:prstGeom prst="rect">
            <a:avLst/>
          </a:prstGeom>
        </p:spPr>
      </p:pic>
      <p:pic>
        <p:nvPicPr>
          <p:cNvPr id="8" name="Graphic 7" descr="Man">
            <a:extLst>
              <a:ext uri="{FF2B5EF4-FFF2-40B4-BE49-F238E27FC236}">
                <a16:creationId xmlns:a16="http://schemas.microsoft.com/office/drawing/2014/main" id="{B693AF9B-B653-5F48-BC58-F798E409A7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28400" y="3678102"/>
            <a:ext cx="619500" cy="619500"/>
          </a:xfrm>
          <a:prstGeom prst="rect">
            <a:avLst/>
          </a:prstGeom>
        </p:spPr>
      </p:pic>
      <p:pic>
        <p:nvPicPr>
          <p:cNvPr id="9" name="Graphic 8" descr="Target Audience">
            <a:extLst>
              <a:ext uri="{FF2B5EF4-FFF2-40B4-BE49-F238E27FC236}">
                <a16:creationId xmlns:a16="http://schemas.microsoft.com/office/drawing/2014/main" id="{65A0F390-5496-EC43-9498-9751A6D043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69096" y="4918565"/>
            <a:ext cx="710633" cy="710633"/>
          </a:xfrm>
          <a:prstGeom prst="rect">
            <a:avLst/>
          </a:prstGeom>
        </p:spPr>
      </p:pic>
      <p:sp>
        <p:nvSpPr>
          <p:cNvPr id="10" name="Content Placeholder 2">
            <a:extLst>
              <a:ext uri="{FF2B5EF4-FFF2-40B4-BE49-F238E27FC236}">
                <a16:creationId xmlns:a16="http://schemas.microsoft.com/office/drawing/2014/main" id="{8E56E77C-E0D3-D741-8968-E5B3A8969714}"/>
              </a:ext>
            </a:extLst>
          </p:cNvPr>
          <p:cNvSpPr txBox="1">
            <a:spLocks/>
          </p:cNvSpPr>
          <p:nvPr/>
        </p:nvSpPr>
        <p:spPr>
          <a:xfrm>
            <a:off x="9016564" y="4507967"/>
            <a:ext cx="3327200" cy="5997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Font typeface="Wingdings 3" charset="2"/>
              <a:buNone/>
            </a:pPr>
            <a:r>
              <a:rPr lang="en-US" sz="1400" b="1" dirty="0"/>
              <a:t>Age: 18 - 25</a:t>
            </a:r>
          </a:p>
        </p:txBody>
      </p:sp>
    </p:spTree>
    <p:extLst>
      <p:ext uri="{BB962C8B-B14F-4D97-AF65-F5344CB8AC3E}">
        <p14:creationId xmlns:p14="http://schemas.microsoft.com/office/powerpoint/2010/main" val="350571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wipe(down)">
                                      <p:cBhvr>
                                        <p:cTn id="11" dur="500"/>
                                        <p:tgtEl>
                                          <p:spTgt spid="14">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34" fill="hold" display="0">
                  <p:stCondLst>
                    <p:cond delay="indefinite"/>
                  </p:stCondLst>
                </p:cTn>
                <p:tgtEl>
                  <p:spTgt spid="4"/>
                </p:tgtEl>
              </p:cMediaNode>
            </p:video>
            <p:seq concurrent="1" nextAc="seek">
              <p:cTn id="35" restart="whenNotActive" fill="hold" evtFilter="cancelBubble" nodeType="interactiveSeq">
                <p:stCondLst>
                  <p:cond evt="onClick" delay="0">
                    <p:tgtEl>
                      <p:spTgt spid="4"/>
                    </p:tgtEl>
                  </p:cond>
                </p:stCondLst>
                <p:endSync evt="end" delay="0">
                  <p:rtn val="all"/>
                </p:endSync>
                <p:childTnLst>
                  <p:par>
                    <p:cTn id="36" fill="hold">
                      <p:stCondLst>
                        <p:cond delay="0"/>
                      </p:stCondLst>
                      <p:childTnLst>
                        <p:par>
                          <p:cTn id="37" fill="hold">
                            <p:stCondLst>
                              <p:cond delay="0"/>
                            </p:stCondLst>
                            <p:childTnLst>
                              <p:par>
                                <p:cTn id="38" presetID="2" presetClass="mediacall" presetSubtype="0" fill="hold" nodeType="clickEffect">
                                  <p:stCondLst>
                                    <p:cond delay="0"/>
                                  </p:stCondLst>
                                  <p:childTnLst>
                                    <p:cmd type="call" cmd="togglePause">
                                      <p:cBhvr>
                                        <p:cTn id="39" dur="1" fill="hold"/>
                                        <p:tgtEl>
                                          <p:spTgt spid="4"/>
                                        </p:tgtEl>
                                      </p:cBhvr>
                                    </p:cmd>
                                  </p:childTnLst>
                                </p:cTn>
                              </p:par>
                            </p:childTnLst>
                          </p:cTn>
                        </p:par>
                      </p:childTnLst>
                    </p:cTn>
                  </p:par>
                </p:childTnLst>
              </p:cTn>
              <p:nextCondLst>
                <p:cond evt="onClick" delay="0">
                  <p:tgtEl>
                    <p:spTgt spid="4"/>
                  </p:tgtEl>
                </p:cond>
              </p:nextCondLst>
            </p:seq>
          </p:childTnLst>
        </p:cTn>
      </p:par>
    </p:tnLst>
    <p:bldLst>
      <p:bldP spid="12" grpId="0"/>
      <p:bldP spid="14" grpId="0" build="p"/>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4183-CBC7-5045-AA17-6A1E12347F22}"/>
              </a:ext>
            </a:extLst>
          </p:cNvPr>
          <p:cNvSpPr>
            <a:spLocks noGrp="1"/>
          </p:cNvSpPr>
          <p:nvPr>
            <p:ph type="title"/>
          </p:nvPr>
        </p:nvSpPr>
        <p:spPr/>
        <p:txBody>
          <a:bodyPr/>
          <a:lstStyle/>
          <a:p>
            <a:r>
              <a:rPr lang="en-US" dirty="0"/>
              <a:t>Production Description </a:t>
            </a:r>
          </a:p>
        </p:txBody>
      </p:sp>
      <p:sp>
        <p:nvSpPr>
          <p:cNvPr id="6" name="Content Placeholder 2">
            <a:extLst>
              <a:ext uri="{FF2B5EF4-FFF2-40B4-BE49-F238E27FC236}">
                <a16:creationId xmlns:a16="http://schemas.microsoft.com/office/drawing/2014/main" id="{D685AF27-1239-1744-AD58-2517A4BF0540}"/>
              </a:ext>
            </a:extLst>
          </p:cNvPr>
          <p:cNvSpPr txBox="1">
            <a:spLocks/>
          </p:cNvSpPr>
          <p:nvPr/>
        </p:nvSpPr>
        <p:spPr>
          <a:xfrm>
            <a:off x="0" y="1871680"/>
            <a:ext cx="3219907" cy="5997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Font typeface="Wingdings 3" charset="2"/>
              <a:buNone/>
            </a:pPr>
            <a:r>
              <a:rPr lang="en-US" sz="1400" b="1" dirty="0"/>
              <a:t>Login Page</a:t>
            </a:r>
          </a:p>
        </p:txBody>
      </p:sp>
      <p:sp>
        <p:nvSpPr>
          <p:cNvPr id="8" name="Content Placeholder 2">
            <a:extLst>
              <a:ext uri="{FF2B5EF4-FFF2-40B4-BE49-F238E27FC236}">
                <a16:creationId xmlns:a16="http://schemas.microsoft.com/office/drawing/2014/main" id="{58D99031-5590-DE42-9EE4-EFF3AEC985D4}"/>
              </a:ext>
            </a:extLst>
          </p:cNvPr>
          <p:cNvSpPr txBox="1">
            <a:spLocks/>
          </p:cNvSpPr>
          <p:nvPr/>
        </p:nvSpPr>
        <p:spPr>
          <a:xfrm>
            <a:off x="5501741" y="1811668"/>
            <a:ext cx="3219907" cy="5997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Font typeface="Wingdings 3" charset="2"/>
              <a:buNone/>
            </a:pPr>
            <a:r>
              <a:rPr lang="en-US" sz="1400" b="1" dirty="0" err="1"/>
              <a:t>SexEd</a:t>
            </a:r>
            <a:r>
              <a:rPr lang="en-US" sz="1400" b="1" dirty="0"/>
              <a:t> New Feed</a:t>
            </a:r>
          </a:p>
        </p:txBody>
      </p:sp>
      <p:sp>
        <p:nvSpPr>
          <p:cNvPr id="10" name="Content Placeholder 2">
            <a:extLst>
              <a:ext uri="{FF2B5EF4-FFF2-40B4-BE49-F238E27FC236}">
                <a16:creationId xmlns:a16="http://schemas.microsoft.com/office/drawing/2014/main" id="{F02B52E7-FF1C-3A4F-9D18-1B3B7F556F32}"/>
              </a:ext>
            </a:extLst>
          </p:cNvPr>
          <p:cNvSpPr txBox="1">
            <a:spLocks/>
          </p:cNvSpPr>
          <p:nvPr/>
        </p:nvSpPr>
        <p:spPr>
          <a:xfrm>
            <a:off x="8327534" y="1871680"/>
            <a:ext cx="3219907" cy="5997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Font typeface="Wingdings 3" charset="2"/>
              <a:buNone/>
            </a:pPr>
            <a:r>
              <a:rPr lang="en-US" sz="1400" b="1" dirty="0"/>
              <a:t>Clinic Map</a:t>
            </a:r>
          </a:p>
        </p:txBody>
      </p:sp>
      <p:pic>
        <p:nvPicPr>
          <p:cNvPr id="4" name="Picture 3" descr="A screenshot of a cell phone&#10;&#10;Description automatically generated">
            <a:extLst>
              <a:ext uri="{FF2B5EF4-FFF2-40B4-BE49-F238E27FC236}">
                <a16:creationId xmlns:a16="http://schemas.microsoft.com/office/drawing/2014/main" id="{5D4536AC-F6D9-5F4F-A8C3-C0CF1E1448D5}"/>
              </a:ext>
            </a:extLst>
          </p:cNvPr>
          <p:cNvPicPr>
            <a:picLocks noChangeAspect="1"/>
          </p:cNvPicPr>
          <p:nvPr/>
        </p:nvPicPr>
        <p:blipFill>
          <a:blip r:embed="rId2"/>
          <a:stretch>
            <a:fillRect/>
          </a:stretch>
        </p:blipFill>
        <p:spPr>
          <a:xfrm>
            <a:off x="591253" y="2207623"/>
            <a:ext cx="2054830" cy="4456954"/>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D561499-FB26-AF49-8C65-2A1DC88283F3}"/>
              </a:ext>
            </a:extLst>
          </p:cNvPr>
          <p:cNvPicPr>
            <a:picLocks noChangeAspect="1"/>
          </p:cNvPicPr>
          <p:nvPr/>
        </p:nvPicPr>
        <p:blipFill>
          <a:blip r:embed="rId3"/>
          <a:stretch>
            <a:fillRect/>
          </a:stretch>
        </p:blipFill>
        <p:spPr>
          <a:xfrm>
            <a:off x="3206553" y="2207622"/>
            <a:ext cx="2054830" cy="4432971"/>
          </a:xfrm>
          <a:prstGeom prst="rect">
            <a:avLst/>
          </a:prstGeom>
        </p:spPr>
      </p:pic>
      <p:sp>
        <p:nvSpPr>
          <p:cNvPr id="13" name="Content Placeholder 2">
            <a:extLst>
              <a:ext uri="{FF2B5EF4-FFF2-40B4-BE49-F238E27FC236}">
                <a16:creationId xmlns:a16="http://schemas.microsoft.com/office/drawing/2014/main" id="{4307F1E1-C5F9-8E41-8CBF-F9FA4BA81AA4}"/>
              </a:ext>
            </a:extLst>
          </p:cNvPr>
          <p:cNvSpPr txBox="1">
            <a:spLocks/>
          </p:cNvSpPr>
          <p:nvPr/>
        </p:nvSpPr>
        <p:spPr>
          <a:xfrm>
            <a:off x="2653880" y="1811668"/>
            <a:ext cx="3219907" cy="59976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lnSpc>
                <a:spcPct val="150000"/>
              </a:lnSpc>
              <a:buFont typeface="Wingdings 3" charset="2"/>
              <a:buNone/>
            </a:pPr>
            <a:r>
              <a:rPr lang="en-US" sz="1400" b="1" dirty="0"/>
              <a:t>Consent Form</a:t>
            </a:r>
          </a:p>
        </p:txBody>
      </p:sp>
      <p:pic>
        <p:nvPicPr>
          <p:cNvPr id="15" name="Picture 14" descr="A screenshot of a cell phone&#10;&#10;Description automatically generated">
            <a:extLst>
              <a:ext uri="{FF2B5EF4-FFF2-40B4-BE49-F238E27FC236}">
                <a16:creationId xmlns:a16="http://schemas.microsoft.com/office/drawing/2014/main" id="{489D4349-E358-4B4A-9308-546E4F9B6103}"/>
              </a:ext>
            </a:extLst>
          </p:cNvPr>
          <p:cNvPicPr>
            <a:picLocks noChangeAspect="1"/>
          </p:cNvPicPr>
          <p:nvPr/>
        </p:nvPicPr>
        <p:blipFill>
          <a:blip r:embed="rId4"/>
          <a:stretch>
            <a:fillRect/>
          </a:stretch>
        </p:blipFill>
        <p:spPr>
          <a:xfrm>
            <a:off x="6090090" y="2200073"/>
            <a:ext cx="2043210" cy="4432971"/>
          </a:xfrm>
          <a:prstGeom prst="rect">
            <a:avLst/>
          </a:prstGeom>
        </p:spPr>
      </p:pic>
      <p:pic>
        <p:nvPicPr>
          <p:cNvPr id="17" name="Picture 16" descr="A picture containing text, map&#10;&#10;Description automatically generated">
            <a:extLst>
              <a:ext uri="{FF2B5EF4-FFF2-40B4-BE49-F238E27FC236}">
                <a16:creationId xmlns:a16="http://schemas.microsoft.com/office/drawing/2014/main" id="{5441345E-1F4A-D24B-9158-CB828E3EFE1A}"/>
              </a:ext>
            </a:extLst>
          </p:cNvPr>
          <p:cNvPicPr>
            <a:picLocks noChangeAspect="1"/>
          </p:cNvPicPr>
          <p:nvPr/>
        </p:nvPicPr>
        <p:blipFill>
          <a:blip r:embed="rId5"/>
          <a:stretch>
            <a:fillRect/>
          </a:stretch>
        </p:blipFill>
        <p:spPr>
          <a:xfrm>
            <a:off x="9046865" y="2200073"/>
            <a:ext cx="2054398" cy="4464504"/>
          </a:xfrm>
          <a:prstGeom prst="rect">
            <a:avLst/>
          </a:prstGeom>
        </p:spPr>
      </p:pic>
    </p:spTree>
    <p:extLst>
      <p:ext uri="{BB962C8B-B14F-4D97-AF65-F5344CB8AC3E}">
        <p14:creationId xmlns:p14="http://schemas.microsoft.com/office/powerpoint/2010/main" val="14872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par>
                                <p:cTn id="30" presetID="9"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par>
                                <p:cTn id="38" presetID="9"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dissolve">
                                      <p:cBhvr>
                                        <p:cTn id="45" dur="500"/>
                                        <p:tgtEl>
                                          <p:spTgt spid="10"/>
                                        </p:tgtEl>
                                      </p:cBhvr>
                                    </p:animEffect>
                                  </p:childTnLst>
                                </p:cTn>
                              </p:par>
                              <p:par>
                                <p:cTn id="46" presetID="9"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dissolve">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0" grpId="0"/>
      <p:bldP spid="10"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CC66-7B11-6D4C-A2F3-F110F1AD7BC1}"/>
              </a:ext>
            </a:extLst>
          </p:cNvPr>
          <p:cNvSpPr>
            <a:spLocks noGrp="1"/>
          </p:cNvSpPr>
          <p:nvPr>
            <p:ph type="title"/>
          </p:nvPr>
        </p:nvSpPr>
        <p:spPr/>
        <p:txBody>
          <a:bodyPr/>
          <a:lstStyle/>
          <a:p>
            <a:r>
              <a:rPr lang="en-US" dirty="0"/>
              <a:t>Data Exchange Sample</a:t>
            </a:r>
          </a:p>
        </p:txBody>
      </p:sp>
      <p:sp>
        <p:nvSpPr>
          <p:cNvPr id="4" name="Content Placeholder 2">
            <a:extLst>
              <a:ext uri="{FF2B5EF4-FFF2-40B4-BE49-F238E27FC236}">
                <a16:creationId xmlns:a16="http://schemas.microsoft.com/office/drawing/2014/main" id="{4FEFA238-7852-2848-B81B-CB7C09072FEE}"/>
              </a:ext>
            </a:extLst>
          </p:cNvPr>
          <p:cNvSpPr>
            <a:spLocks noGrp="1"/>
          </p:cNvSpPr>
          <p:nvPr>
            <p:ph idx="1"/>
          </p:nvPr>
        </p:nvSpPr>
        <p:spPr>
          <a:xfrm>
            <a:off x="4954650" y="1965515"/>
            <a:ext cx="2339999" cy="1159132"/>
          </a:xfrm>
        </p:spPr>
        <p:txBody>
          <a:bodyPr anchor="ctr">
            <a:normAutofit/>
          </a:bodyPr>
          <a:lstStyle/>
          <a:p>
            <a:pPr marL="0" indent="0" algn="ctr">
              <a:lnSpc>
                <a:spcPct val="150000"/>
              </a:lnSpc>
              <a:buNone/>
            </a:pPr>
            <a:r>
              <a:rPr lang="en-US" sz="1400" b="1" dirty="0"/>
              <a:t>Mutual Exchange of Information </a:t>
            </a:r>
          </a:p>
        </p:txBody>
      </p:sp>
      <p:pic>
        <p:nvPicPr>
          <p:cNvPr id="6" name="Picture 5" descr="A screenshot of a cell phone&#10;&#10;Description automatically generated">
            <a:extLst>
              <a:ext uri="{FF2B5EF4-FFF2-40B4-BE49-F238E27FC236}">
                <a16:creationId xmlns:a16="http://schemas.microsoft.com/office/drawing/2014/main" id="{0F6A7A85-56D4-8542-B9BC-BE777A68F556}"/>
              </a:ext>
            </a:extLst>
          </p:cNvPr>
          <p:cNvPicPr>
            <a:picLocks noChangeAspect="1"/>
          </p:cNvPicPr>
          <p:nvPr/>
        </p:nvPicPr>
        <p:blipFill>
          <a:blip r:embed="rId2"/>
          <a:stretch>
            <a:fillRect/>
          </a:stretch>
        </p:blipFill>
        <p:spPr>
          <a:xfrm>
            <a:off x="7132424" y="1902172"/>
            <a:ext cx="2250106" cy="482835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4F1BECC-1089-8C4B-A87C-5ACA5BDB2138}"/>
              </a:ext>
            </a:extLst>
          </p:cNvPr>
          <p:cNvPicPr>
            <a:picLocks noChangeAspect="1"/>
          </p:cNvPicPr>
          <p:nvPr/>
        </p:nvPicPr>
        <p:blipFill>
          <a:blip r:embed="rId3"/>
          <a:stretch>
            <a:fillRect/>
          </a:stretch>
        </p:blipFill>
        <p:spPr>
          <a:xfrm>
            <a:off x="2857157" y="1965515"/>
            <a:ext cx="2259717" cy="4701669"/>
          </a:xfrm>
          <a:prstGeom prst="rect">
            <a:avLst/>
          </a:prstGeom>
        </p:spPr>
      </p:pic>
      <p:pic>
        <p:nvPicPr>
          <p:cNvPr id="12" name="Graphic 11" descr="Arrow Straight">
            <a:extLst>
              <a:ext uri="{FF2B5EF4-FFF2-40B4-BE49-F238E27FC236}">
                <a16:creationId xmlns:a16="http://schemas.microsoft.com/office/drawing/2014/main" id="{40C93012-5A31-824C-A552-ED4AA1F756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11133" y="3184335"/>
            <a:ext cx="1320800" cy="1320800"/>
          </a:xfrm>
          <a:prstGeom prst="rect">
            <a:avLst/>
          </a:prstGeom>
        </p:spPr>
      </p:pic>
      <p:pic>
        <p:nvPicPr>
          <p:cNvPr id="13" name="Graphic 12" descr="Arrow Straight">
            <a:extLst>
              <a:ext uri="{FF2B5EF4-FFF2-40B4-BE49-F238E27FC236}">
                <a16:creationId xmlns:a16="http://schemas.microsoft.com/office/drawing/2014/main" id="{2918822F-AA47-5146-BD15-C3309F7339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5651304" y="3927350"/>
            <a:ext cx="1320800" cy="1320800"/>
          </a:xfrm>
          <a:prstGeom prst="rect">
            <a:avLst/>
          </a:prstGeom>
        </p:spPr>
      </p:pic>
    </p:spTree>
    <p:extLst>
      <p:ext uri="{BB962C8B-B14F-4D97-AF65-F5344CB8AC3E}">
        <p14:creationId xmlns:p14="http://schemas.microsoft.com/office/powerpoint/2010/main" val="394717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B730-7D89-E243-A3B9-07FA93E53744}"/>
              </a:ext>
            </a:extLst>
          </p:cNvPr>
          <p:cNvSpPr>
            <a:spLocks noGrp="1"/>
          </p:cNvSpPr>
          <p:nvPr>
            <p:ph type="title"/>
          </p:nvPr>
        </p:nvSpPr>
        <p:spPr/>
        <p:txBody>
          <a:bodyPr/>
          <a:lstStyle/>
          <a:p>
            <a:r>
              <a:rPr lang="en-US" dirty="0"/>
              <a:t>Implementation Strategy </a:t>
            </a:r>
          </a:p>
        </p:txBody>
      </p:sp>
      <p:sp>
        <p:nvSpPr>
          <p:cNvPr id="3" name="Content Placeholder 2">
            <a:extLst>
              <a:ext uri="{FF2B5EF4-FFF2-40B4-BE49-F238E27FC236}">
                <a16:creationId xmlns:a16="http://schemas.microsoft.com/office/drawing/2014/main" id="{97DEB1D3-EA7C-FB4C-A698-0485FD3D1751}"/>
              </a:ext>
            </a:extLst>
          </p:cNvPr>
          <p:cNvSpPr>
            <a:spLocks noGrp="1"/>
          </p:cNvSpPr>
          <p:nvPr>
            <p:ph idx="1"/>
          </p:nvPr>
        </p:nvSpPr>
        <p:spPr>
          <a:xfrm>
            <a:off x="1075642" y="2325250"/>
            <a:ext cx="4140946" cy="527270"/>
          </a:xfrm>
        </p:spPr>
        <p:txBody>
          <a:bodyPr>
            <a:normAutofit/>
          </a:bodyPr>
          <a:lstStyle/>
          <a:p>
            <a:pPr marL="0" indent="0" algn="ctr">
              <a:buNone/>
            </a:pPr>
            <a:r>
              <a:rPr lang="en-US" sz="2000" b="1" dirty="0"/>
              <a:t>Marketing Strategy</a:t>
            </a:r>
          </a:p>
        </p:txBody>
      </p:sp>
      <p:sp>
        <p:nvSpPr>
          <p:cNvPr id="4" name="Content Placeholder 2">
            <a:extLst>
              <a:ext uri="{FF2B5EF4-FFF2-40B4-BE49-F238E27FC236}">
                <a16:creationId xmlns:a16="http://schemas.microsoft.com/office/drawing/2014/main" id="{2D6C2DBD-21E1-AC41-978A-6020F86D880B}"/>
              </a:ext>
            </a:extLst>
          </p:cNvPr>
          <p:cNvSpPr txBox="1">
            <a:spLocks/>
          </p:cNvSpPr>
          <p:nvPr/>
        </p:nvSpPr>
        <p:spPr>
          <a:xfrm>
            <a:off x="545623" y="4382288"/>
            <a:ext cx="5449046" cy="582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dirty="0"/>
              <a:t>Revenue Generation</a:t>
            </a:r>
          </a:p>
          <a:p>
            <a:pPr marL="0" indent="0" algn="ctr">
              <a:buFont typeface="Wingdings 3" charset="2"/>
              <a:buNone/>
            </a:pPr>
            <a:endParaRPr lang="en-US" sz="2000" b="1" dirty="0"/>
          </a:p>
        </p:txBody>
      </p:sp>
      <p:pic>
        <p:nvPicPr>
          <p:cNvPr id="19" name="Graphic 18" descr="Graduation cap">
            <a:extLst>
              <a:ext uri="{FF2B5EF4-FFF2-40B4-BE49-F238E27FC236}">
                <a16:creationId xmlns:a16="http://schemas.microsoft.com/office/drawing/2014/main" id="{302BB01B-AE1D-1E41-9F9A-1A1290F76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0146" y="2719611"/>
            <a:ext cx="819422" cy="819422"/>
          </a:xfrm>
          <a:prstGeom prst="rect">
            <a:avLst/>
          </a:prstGeom>
        </p:spPr>
      </p:pic>
      <p:pic>
        <p:nvPicPr>
          <p:cNvPr id="22" name="Graphic 21" descr="Doctor">
            <a:extLst>
              <a:ext uri="{FF2B5EF4-FFF2-40B4-BE49-F238E27FC236}">
                <a16:creationId xmlns:a16="http://schemas.microsoft.com/office/drawing/2014/main" id="{6AA99F16-3AA8-8249-B136-CD6E8D6523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14401" y="4987532"/>
            <a:ext cx="738574" cy="738574"/>
          </a:xfrm>
          <a:prstGeom prst="rect">
            <a:avLst/>
          </a:prstGeom>
        </p:spPr>
      </p:pic>
      <p:pic>
        <p:nvPicPr>
          <p:cNvPr id="24" name="Graphic 23" descr="Handshake">
            <a:extLst>
              <a:ext uri="{FF2B5EF4-FFF2-40B4-BE49-F238E27FC236}">
                <a16:creationId xmlns:a16="http://schemas.microsoft.com/office/drawing/2014/main" id="{72814D2E-68C9-F64C-87B3-5D81B512F6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34355" y="4732614"/>
            <a:ext cx="755212" cy="755212"/>
          </a:xfrm>
          <a:prstGeom prst="rect">
            <a:avLst/>
          </a:prstGeom>
        </p:spPr>
      </p:pic>
      <p:pic>
        <p:nvPicPr>
          <p:cNvPr id="26" name="Graphic 25" descr="Marketing">
            <a:extLst>
              <a:ext uri="{FF2B5EF4-FFF2-40B4-BE49-F238E27FC236}">
                <a16:creationId xmlns:a16="http://schemas.microsoft.com/office/drawing/2014/main" id="{0F99A2EB-7AE1-7B40-A4A4-CB5A76B166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04909" y="4859805"/>
            <a:ext cx="660325" cy="660325"/>
          </a:xfrm>
          <a:prstGeom prst="rect">
            <a:avLst/>
          </a:prstGeom>
        </p:spPr>
      </p:pic>
      <p:sp>
        <p:nvSpPr>
          <p:cNvPr id="18" name="Content Placeholder 2">
            <a:extLst>
              <a:ext uri="{FF2B5EF4-FFF2-40B4-BE49-F238E27FC236}">
                <a16:creationId xmlns:a16="http://schemas.microsoft.com/office/drawing/2014/main" id="{4BB1510B-2A71-0F46-8DE5-A67870A1FAE8}"/>
              </a:ext>
            </a:extLst>
          </p:cNvPr>
          <p:cNvSpPr txBox="1">
            <a:spLocks/>
          </p:cNvSpPr>
          <p:nvPr/>
        </p:nvSpPr>
        <p:spPr>
          <a:xfrm>
            <a:off x="2055484" y="3703553"/>
            <a:ext cx="2429323" cy="4937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dirty="0"/>
              <a:t>Avg. CPU $17</a:t>
            </a:r>
          </a:p>
        </p:txBody>
      </p:sp>
      <p:sp>
        <p:nvSpPr>
          <p:cNvPr id="21" name="Content Placeholder 2">
            <a:extLst>
              <a:ext uri="{FF2B5EF4-FFF2-40B4-BE49-F238E27FC236}">
                <a16:creationId xmlns:a16="http://schemas.microsoft.com/office/drawing/2014/main" id="{0CDF7748-1316-CA43-AE55-13C0560D2876}"/>
              </a:ext>
            </a:extLst>
          </p:cNvPr>
          <p:cNvSpPr txBox="1">
            <a:spLocks/>
          </p:cNvSpPr>
          <p:nvPr/>
        </p:nvSpPr>
        <p:spPr>
          <a:xfrm>
            <a:off x="1946205" y="5837733"/>
            <a:ext cx="2429323" cy="5820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dirty="0"/>
              <a:t>Avg. RPU $18</a:t>
            </a:r>
          </a:p>
        </p:txBody>
      </p:sp>
      <p:pic>
        <p:nvPicPr>
          <p:cNvPr id="12" name="Picture 11" descr="A close up of a sign&#10;&#10;Description automatically generated">
            <a:extLst>
              <a:ext uri="{FF2B5EF4-FFF2-40B4-BE49-F238E27FC236}">
                <a16:creationId xmlns:a16="http://schemas.microsoft.com/office/drawing/2014/main" id="{98B987B3-A0F4-1D43-AD94-0E078D8E944A}"/>
              </a:ext>
            </a:extLst>
          </p:cNvPr>
          <p:cNvPicPr>
            <a:picLocks noChangeAspect="1"/>
          </p:cNvPicPr>
          <p:nvPr/>
        </p:nvPicPr>
        <p:blipFill>
          <a:blip r:embed="rId10"/>
          <a:stretch>
            <a:fillRect/>
          </a:stretch>
        </p:blipFill>
        <p:spPr>
          <a:xfrm>
            <a:off x="2569601" y="2878583"/>
            <a:ext cx="591266" cy="591266"/>
          </a:xfrm>
          <a:prstGeom prst="rect">
            <a:avLst/>
          </a:prstGeom>
        </p:spPr>
      </p:pic>
      <p:cxnSp>
        <p:nvCxnSpPr>
          <p:cNvPr id="27" name="Straight Connector 26">
            <a:extLst>
              <a:ext uri="{FF2B5EF4-FFF2-40B4-BE49-F238E27FC236}">
                <a16:creationId xmlns:a16="http://schemas.microsoft.com/office/drawing/2014/main" id="{2A3C30B6-3F19-8543-935B-BE9471C0E0DB}"/>
              </a:ext>
            </a:extLst>
          </p:cNvPr>
          <p:cNvCxnSpPr>
            <a:cxnSpLocks/>
          </p:cNvCxnSpPr>
          <p:nvPr/>
        </p:nvCxnSpPr>
        <p:spPr>
          <a:xfrm>
            <a:off x="5740304" y="2083588"/>
            <a:ext cx="0" cy="459740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8" name="Picture 27" descr="A screenshot of a cell phone&#10;&#10;Description automatically generated">
            <a:extLst>
              <a:ext uri="{FF2B5EF4-FFF2-40B4-BE49-F238E27FC236}">
                <a16:creationId xmlns:a16="http://schemas.microsoft.com/office/drawing/2014/main" id="{B13094DA-4D60-7D40-903F-5B8DF01F97DF}"/>
              </a:ext>
            </a:extLst>
          </p:cNvPr>
          <p:cNvPicPr>
            <a:picLocks noChangeAspect="1"/>
          </p:cNvPicPr>
          <p:nvPr/>
        </p:nvPicPr>
        <p:blipFill rotWithShape="1">
          <a:blip r:embed="rId11"/>
          <a:srcRect l="5638" t="7631" r="5218" b="6227"/>
          <a:stretch/>
        </p:blipFill>
        <p:spPr>
          <a:xfrm>
            <a:off x="6601811" y="3175121"/>
            <a:ext cx="4999612" cy="2711479"/>
          </a:xfrm>
          <a:prstGeom prst="rect">
            <a:avLst/>
          </a:prstGeom>
        </p:spPr>
      </p:pic>
      <p:sp>
        <p:nvSpPr>
          <p:cNvPr id="29" name="Content Placeholder 2">
            <a:extLst>
              <a:ext uri="{FF2B5EF4-FFF2-40B4-BE49-F238E27FC236}">
                <a16:creationId xmlns:a16="http://schemas.microsoft.com/office/drawing/2014/main" id="{FC20BF8B-71BC-644B-A36E-D7705AF6071E}"/>
              </a:ext>
            </a:extLst>
          </p:cNvPr>
          <p:cNvSpPr txBox="1">
            <a:spLocks/>
          </p:cNvSpPr>
          <p:nvPr/>
        </p:nvSpPr>
        <p:spPr>
          <a:xfrm>
            <a:off x="7109672" y="2304084"/>
            <a:ext cx="4140946" cy="5272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dirty="0"/>
              <a:t>Cost-benefit Analysis</a:t>
            </a:r>
          </a:p>
        </p:txBody>
      </p:sp>
    </p:spTree>
    <p:extLst>
      <p:ext uri="{BB962C8B-B14F-4D97-AF65-F5344CB8AC3E}">
        <p14:creationId xmlns:p14="http://schemas.microsoft.com/office/powerpoint/2010/main" val="4203648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8" grpId="0"/>
      <p:bldP spid="21"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E65CAC2-F797-1D41-BBB0-C9F6426E3BC8}"/>
              </a:ext>
            </a:extLst>
          </p:cNvPr>
          <p:cNvSpPr>
            <a:spLocks noGrp="1"/>
          </p:cNvSpPr>
          <p:nvPr>
            <p:ph type="ctrTitle"/>
          </p:nvPr>
        </p:nvSpPr>
        <p:spPr>
          <a:xfrm>
            <a:off x="649976" y="3739568"/>
            <a:ext cx="10893094" cy="1915940"/>
          </a:xfrm>
        </p:spPr>
        <p:txBody>
          <a:bodyPr>
            <a:normAutofit/>
          </a:bodyPr>
          <a:lstStyle/>
          <a:p>
            <a:pPr algn="ctr"/>
            <a:r>
              <a:rPr lang="en-US" sz="6600" dirty="0">
                <a:solidFill>
                  <a:srgbClr val="EBEBEB"/>
                </a:solidFill>
              </a:rPr>
              <a:t>Know before you go </a:t>
            </a:r>
          </a:p>
        </p:txBody>
      </p:sp>
      <p:pic>
        <p:nvPicPr>
          <p:cNvPr id="6" name="Foreplay (Converted).mov" descr="Foreplay (Converted).mov">
            <a:hlinkClick r:id="" action="ppaction://media"/>
            <a:extLst>
              <a:ext uri="{FF2B5EF4-FFF2-40B4-BE49-F238E27FC236}">
                <a16:creationId xmlns:a16="http://schemas.microsoft.com/office/drawing/2014/main" id="{52EF1385-E63D-8643-A03F-0C6C1F03477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246102" y="1199004"/>
            <a:ext cx="5699795" cy="3206135"/>
          </a:xfrm>
          <a:prstGeom prst="roundRect">
            <a:avLst>
              <a:gd name="adj" fmla="val 1858"/>
            </a:avLst>
          </a:prstGeom>
          <a:effectLst>
            <a:outerShdw blurRad="50800" dist="50800" dir="5400000" algn="tl" rotWithShape="0">
              <a:srgbClr val="000000">
                <a:alpha val="43000"/>
              </a:srgbClr>
            </a:outerShdw>
          </a:effectLst>
        </p:spPr>
      </p:pic>
      <p:sp>
        <p:nvSpPr>
          <p:cNvPr id="13" name="Rectangle 12">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41201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CAC2-F797-1D41-BBB0-C9F6426E3BC8}"/>
              </a:ext>
            </a:extLst>
          </p:cNvPr>
          <p:cNvSpPr>
            <a:spLocks noGrp="1"/>
          </p:cNvSpPr>
          <p:nvPr>
            <p:ph type="ctrTitle"/>
          </p:nvPr>
        </p:nvSpPr>
        <p:spPr>
          <a:xfrm>
            <a:off x="1683171" y="2090176"/>
            <a:ext cx="8825658" cy="2677648"/>
          </a:xfrm>
        </p:spPr>
        <p:txBody>
          <a:bodyPr anchor="ctr"/>
          <a:lstStyle/>
          <a:p>
            <a:pPr algn="ctr"/>
            <a:r>
              <a:rPr lang="en-US" sz="8000" dirty="0"/>
              <a:t>Q &amp; A</a:t>
            </a:r>
          </a:p>
        </p:txBody>
      </p:sp>
    </p:spTree>
    <p:extLst>
      <p:ext uri="{BB962C8B-B14F-4D97-AF65-F5344CB8AC3E}">
        <p14:creationId xmlns:p14="http://schemas.microsoft.com/office/powerpoint/2010/main" val="265676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8F8A-E055-024B-8BC6-DD811FEAD584}"/>
              </a:ext>
            </a:extLst>
          </p:cNvPr>
          <p:cNvSpPr>
            <a:spLocks noGrp="1"/>
          </p:cNvSpPr>
          <p:nvPr>
            <p:ph type="title"/>
          </p:nvPr>
        </p:nvSpPr>
        <p:spPr/>
        <p:txBody>
          <a:bodyPr/>
          <a:lstStyle/>
          <a:p>
            <a:r>
              <a:rPr lang="en-US" dirty="0"/>
              <a:t>Q &amp; A</a:t>
            </a:r>
          </a:p>
        </p:txBody>
      </p:sp>
      <p:sp>
        <p:nvSpPr>
          <p:cNvPr id="3" name="Content Placeholder 2">
            <a:extLst>
              <a:ext uri="{FF2B5EF4-FFF2-40B4-BE49-F238E27FC236}">
                <a16:creationId xmlns:a16="http://schemas.microsoft.com/office/drawing/2014/main" id="{DDA55FA6-7E3C-A742-94BD-777E90E3581A}"/>
              </a:ext>
            </a:extLst>
          </p:cNvPr>
          <p:cNvSpPr>
            <a:spLocks noGrp="1"/>
          </p:cNvSpPr>
          <p:nvPr>
            <p:ph idx="1"/>
          </p:nvPr>
        </p:nvSpPr>
        <p:spPr>
          <a:xfrm>
            <a:off x="496389" y="2603500"/>
            <a:ext cx="11207931" cy="3416300"/>
          </a:xfrm>
        </p:spPr>
        <p:txBody>
          <a:bodyPr/>
          <a:lstStyle/>
          <a:p>
            <a:pPr marL="0" indent="0">
              <a:buNone/>
            </a:pPr>
            <a:r>
              <a:rPr lang="en-US" b="1" dirty="0"/>
              <a:t>Questions: </a:t>
            </a:r>
            <a:r>
              <a:rPr lang="en-US" dirty="0"/>
              <a:t>What happens if users screenshot information using primary and secondary device?</a:t>
            </a:r>
          </a:p>
          <a:p>
            <a:pPr marL="0" indent="0">
              <a:buNone/>
            </a:pPr>
            <a:endParaRPr lang="en-US" dirty="0"/>
          </a:p>
          <a:p>
            <a:pPr marL="0" indent="0">
              <a:buNone/>
            </a:pPr>
            <a:r>
              <a:rPr lang="en-US" b="1" dirty="0"/>
              <a:t>Answer: </a:t>
            </a:r>
            <a:r>
              <a:rPr lang="en-US" dirty="0"/>
              <a:t>Despite disabling screenshotting features there is the possibility of someone using another device. Our app ensures that the information exchange is discreet and that there’s a level of obscurity. </a:t>
            </a:r>
          </a:p>
          <a:p>
            <a:pPr marL="0" indent="0">
              <a:buNone/>
            </a:pPr>
            <a:endParaRPr lang="en-US" dirty="0"/>
          </a:p>
          <a:p>
            <a:pPr marL="0" indent="0">
              <a:buNone/>
            </a:pPr>
            <a:r>
              <a:rPr lang="en-US" dirty="0"/>
              <a:t>A disclaimer will be provided to remind users of consequences associated with those actions. </a:t>
            </a:r>
          </a:p>
          <a:p>
            <a:pPr marL="0" indent="0">
              <a:buNone/>
            </a:pPr>
            <a:endParaRPr lang="en-US" dirty="0"/>
          </a:p>
          <a:p>
            <a:pPr marL="0" indent="0">
              <a:buNone/>
            </a:pPr>
            <a:r>
              <a:rPr lang="en-US" dirty="0"/>
              <a:t>In addition an auditory transfer is a possible solution</a:t>
            </a:r>
          </a:p>
        </p:txBody>
      </p:sp>
    </p:spTree>
    <p:extLst>
      <p:ext uri="{BB962C8B-B14F-4D97-AF65-F5344CB8AC3E}">
        <p14:creationId xmlns:p14="http://schemas.microsoft.com/office/powerpoint/2010/main" val="2440065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7">
      <a:dk1>
        <a:srgbClr val="000000"/>
      </a:dk1>
      <a:lt1>
        <a:srgbClr val="FFFFFF"/>
      </a:lt1>
      <a:dk2>
        <a:srgbClr val="5E5BAB"/>
      </a:dk2>
      <a:lt2>
        <a:srgbClr val="EBEBEB"/>
      </a:lt2>
      <a:accent1>
        <a:srgbClr val="B38EEA"/>
      </a:accent1>
      <a:accent2>
        <a:srgbClr val="E33D6F"/>
      </a:accent2>
      <a:accent3>
        <a:srgbClr val="5E5BAB"/>
      </a:accent3>
      <a:accent4>
        <a:srgbClr val="5E3885"/>
      </a:accent4>
      <a:accent5>
        <a:srgbClr val="5E3885"/>
      </a:accent5>
      <a:accent6>
        <a:srgbClr val="651F6F"/>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601</Words>
  <Application>Microsoft Macintosh PowerPoint</Application>
  <PresentationFormat>Widescreen</PresentationFormat>
  <Paragraphs>69</Paragraphs>
  <Slides>16</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Team H-Tech</vt:lpstr>
      <vt:lpstr>Problem Overview </vt:lpstr>
      <vt:lpstr>Introducing 4Play</vt:lpstr>
      <vt:lpstr>Production Description </vt:lpstr>
      <vt:lpstr>Data Exchange Sample</vt:lpstr>
      <vt:lpstr>Implementation Strategy </vt:lpstr>
      <vt:lpstr>Know before you go </vt:lpstr>
      <vt:lpstr>Q &amp; A</vt:lpstr>
      <vt:lpstr>Q &amp; A</vt:lpstr>
      <vt:lpstr>Q &amp; A</vt:lpstr>
      <vt:lpstr>Q &amp; A</vt:lpstr>
      <vt:lpstr>Q &amp; A</vt:lpstr>
      <vt:lpstr>Q &amp; A</vt:lpstr>
      <vt:lpstr>Q &amp; A</vt:lpstr>
      <vt:lpstr>Q &amp; A</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H-Tech</dc:title>
  <dc:creator>Shanice Sinclair</dc:creator>
  <cp:lastModifiedBy>Shanice Sinclair</cp:lastModifiedBy>
  <cp:revision>6</cp:revision>
  <dcterms:created xsi:type="dcterms:W3CDTF">2020-02-29T17:08:53Z</dcterms:created>
  <dcterms:modified xsi:type="dcterms:W3CDTF">2020-02-29T17:45:40Z</dcterms:modified>
</cp:coreProperties>
</file>