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57" r:id="rId4"/>
    <p:sldId id="383" r:id="rId5"/>
    <p:sldId id="373" r:id="rId6"/>
    <p:sldId id="332" r:id="rId7"/>
    <p:sldId id="333" r:id="rId8"/>
    <p:sldId id="344" r:id="rId9"/>
    <p:sldId id="376" r:id="rId10"/>
    <p:sldId id="377" r:id="rId11"/>
    <p:sldId id="378" r:id="rId12"/>
    <p:sldId id="380" r:id="rId13"/>
    <p:sldId id="379" r:id="rId14"/>
    <p:sldId id="381" r:id="rId15"/>
    <p:sldId id="382" r:id="rId16"/>
    <p:sldId id="3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ED60-A3CB-4BF4-8F5C-AA9F44F7D72D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BC8BD-BE0F-4898-9538-C657F1089C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9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BC8BD-BE0F-4898-9538-C657F1089C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51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BC8BD-BE0F-4898-9538-C657F1089CD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116A-3302-4484-B341-C452B929099A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4970-FB00-465A-AB4E-FFB7A51F0C2E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8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0EAA-B2FD-4464-A9AF-BFEFC28213EE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4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E258-78DA-46C9-92A8-7019EA33EF50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54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FD7D-747C-46A5-8141-412718D4C037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1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7E0C-1377-4DA8-9F02-DF433AC21720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F6D5-59D6-47B7-AA39-BF3194E3FD4E}" type="datetime1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CEAEF-074E-4CF9-B23A-84C15A9BC189}" type="datetime1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84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97C3-3D27-45D6-96B5-97D855432AFD}" type="datetime1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24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EE00-A36F-4049-B0C7-1B8B1B689B38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5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5F2-5993-4100-A42E-4DAD437CCCE0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3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13B5-FDA7-4C2A-A926-A3FE3D38189B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7582-C9EB-48E8-8241-9B1371918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23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8520752" cy="5145206"/>
          </a:xfrm>
        </p:spPr>
        <p:txBody>
          <a:bodyPr>
            <a:normAutofit fontScale="90000"/>
          </a:bodyPr>
          <a:lstStyle/>
          <a:p>
            <a:br>
              <a:rPr lang="fr-FR" sz="7200" b="1" dirty="0"/>
            </a:br>
            <a:br>
              <a:rPr lang="fr-FR" sz="7200" b="1" dirty="0"/>
            </a:br>
            <a:br>
              <a:rPr lang="fr-FR" sz="7200" b="1" dirty="0"/>
            </a:br>
            <a:br>
              <a:rPr lang="fr-FR" sz="7200" b="1" dirty="0"/>
            </a:br>
            <a:br>
              <a:rPr lang="fr-FR" sz="7200" b="1" dirty="0"/>
            </a:br>
            <a:br>
              <a:rPr lang="fr-FR" sz="7200" b="1" dirty="0"/>
            </a:br>
            <a:br>
              <a:rPr lang="fr-FR" sz="7200" b="1" dirty="0"/>
            </a:br>
            <a:br>
              <a:rPr lang="fr-FR" sz="7200" b="1" dirty="0"/>
            </a:br>
            <a:r>
              <a:rPr lang="fr-FR" sz="6600" b="1" dirty="0"/>
              <a:t>Mise en situation professionnelle </a:t>
            </a:r>
            <a:br>
              <a:rPr lang="fr-FR" sz="6600" b="1" dirty="0"/>
            </a:br>
            <a:br>
              <a:rPr lang="fr-FR" sz="6700" b="1" dirty="0"/>
            </a:br>
            <a:br>
              <a:rPr lang="fr-FR" sz="6700" b="1" dirty="0"/>
            </a:br>
            <a:br>
              <a:rPr lang="fr-FR" sz="7200" b="1" dirty="0"/>
            </a:br>
            <a:endParaRPr lang="fr-FR" sz="6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sz="8000" b="1" dirty="0"/>
              <a:t>          </a:t>
            </a:r>
            <a:r>
              <a:rPr lang="fr-FR" sz="8000" b="1" dirty="0" err="1"/>
              <a:t>Ezznati</a:t>
            </a:r>
            <a:r>
              <a:rPr lang="fr-FR" sz="8000" b="1" dirty="0"/>
              <a:t> Tariq &amp; Ibrahim Ibrahima</a:t>
            </a:r>
          </a:p>
          <a:p>
            <a:r>
              <a:rPr lang="fr-FR" sz="8000" b="1" dirty="0"/>
              <a:t>Encadrant :</a:t>
            </a:r>
            <a:r>
              <a:rPr lang="fr-FR" sz="8000" b="1" dirty="0" err="1"/>
              <a:t>Fathallah</a:t>
            </a:r>
            <a:r>
              <a:rPr lang="fr-FR" sz="8000" b="1" dirty="0"/>
              <a:t> Karim </a:t>
            </a:r>
          </a:p>
          <a:p>
            <a:endParaRPr lang="fr-FR" sz="8000" b="1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z="4000" b="1" smtClean="0"/>
              <a:t>1</a:t>
            </a:fld>
            <a:endParaRPr lang="fr-FR" sz="40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078BA4-97FB-43B2-8D5A-314DE85D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3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3030" cy="1325563"/>
          </a:xfrm>
        </p:spPr>
        <p:txBody>
          <a:bodyPr/>
          <a:lstStyle/>
          <a:p>
            <a:r>
              <a:rPr lang="fr-FR" sz="4800" b="1" dirty="0">
                <a:latin typeface="+mn-lt"/>
              </a:rPr>
              <a:t>5-Soltution adoptée </a:t>
            </a:r>
            <a:endParaRPr lang="fr-FR" sz="4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              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10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9B4622-EE15-4A63-AA7D-62E20C08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65274F-13DA-4DAC-8E38-C905452D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2433638"/>
            <a:ext cx="11197883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3030" cy="1325563"/>
          </a:xfrm>
        </p:spPr>
        <p:txBody>
          <a:bodyPr/>
          <a:lstStyle/>
          <a:p>
            <a:r>
              <a:rPr lang="fr-FR" sz="4800" b="1" dirty="0">
                <a:latin typeface="+mn-lt"/>
              </a:rPr>
              <a:t>5-Soltution adoptée </a:t>
            </a:r>
            <a:endParaRPr lang="fr-FR" sz="4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              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11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9B4622-EE15-4A63-AA7D-62E20C08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16C439F-CEF0-4653-8FAE-22515DDE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47" y="2055813"/>
            <a:ext cx="6044053" cy="24682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3CB339-90AF-449B-A59E-B7DF7819F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547" y="4456565"/>
            <a:ext cx="6044053" cy="17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3030" cy="1325563"/>
          </a:xfrm>
        </p:spPr>
        <p:txBody>
          <a:bodyPr/>
          <a:lstStyle/>
          <a:p>
            <a:r>
              <a:rPr lang="fr-FR" sz="4800" b="1" dirty="0">
                <a:latin typeface="+mn-lt"/>
              </a:rPr>
              <a:t>5-Soltution adoptée </a:t>
            </a:r>
            <a:endParaRPr lang="fr-FR" sz="4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              </a:t>
            </a:r>
            <a:endParaRPr lang="fr-FR" dirty="0"/>
          </a:p>
          <a:p>
            <a:endParaRPr lang="fr-FR" dirty="0"/>
          </a:p>
          <a:p>
            <a:r>
              <a:rPr lang="fr-FR" dirty="0"/>
              <a:t>Démonstration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12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9B4622-EE15-4A63-AA7D-62E20C08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5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629D-6514-4AF0-86B4-93D13CC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latin typeface="+mn-lt"/>
              </a:rPr>
              <a:t>5-Soltution adoptée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2379-2507-44EA-B82D-83A04CC7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Estimation par Microsoft Azure</a:t>
            </a:r>
          </a:p>
          <a:p>
            <a:endParaRPr lang="fr-FR" dirty="0"/>
          </a:p>
          <a:p>
            <a:r>
              <a:rPr lang="fr-FR" dirty="0"/>
              <a:t>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Résultat  sur  3ans =&gt; 955,46*12*3=34396.56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37CC6-2AF8-494B-BC86-BBFF5D9A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72BB30-0B2C-481B-A687-8C7D25FF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B61F087-4D88-4E6F-9946-40DB11ED8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41743"/>
              </p:ext>
            </p:extLst>
          </p:nvPr>
        </p:nvGraphicFramePr>
        <p:xfrm>
          <a:off x="753794" y="2293035"/>
          <a:ext cx="10866121" cy="3214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650">
                  <a:extLst>
                    <a:ext uri="{9D8B030D-6E8A-4147-A177-3AD203B41FA5}">
                      <a16:colId xmlns:a16="http://schemas.microsoft.com/office/drawing/2014/main" val="3183652350"/>
                    </a:ext>
                  </a:extLst>
                </a:gridCol>
                <a:gridCol w="1430650">
                  <a:extLst>
                    <a:ext uri="{9D8B030D-6E8A-4147-A177-3AD203B41FA5}">
                      <a16:colId xmlns:a16="http://schemas.microsoft.com/office/drawing/2014/main" val="3984296735"/>
                    </a:ext>
                  </a:extLst>
                </a:gridCol>
                <a:gridCol w="1430650">
                  <a:extLst>
                    <a:ext uri="{9D8B030D-6E8A-4147-A177-3AD203B41FA5}">
                      <a16:colId xmlns:a16="http://schemas.microsoft.com/office/drawing/2014/main" val="4208241227"/>
                    </a:ext>
                  </a:extLst>
                </a:gridCol>
                <a:gridCol w="2986195">
                  <a:extLst>
                    <a:ext uri="{9D8B030D-6E8A-4147-A177-3AD203B41FA5}">
                      <a16:colId xmlns:a16="http://schemas.microsoft.com/office/drawing/2014/main" val="2031437758"/>
                    </a:ext>
                  </a:extLst>
                </a:gridCol>
                <a:gridCol w="1793988">
                  <a:extLst>
                    <a:ext uri="{9D8B030D-6E8A-4147-A177-3AD203B41FA5}">
                      <a16:colId xmlns:a16="http://schemas.microsoft.com/office/drawing/2014/main" val="1212559022"/>
                    </a:ext>
                  </a:extLst>
                </a:gridCol>
                <a:gridCol w="1793988">
                  <a:extLst>
                    <a:ext uri="{9D8B030D-6E8A-4147-A177-3AD203B41FA5}">
                      <a16:colId xmlns:a16="http://schemas.microsoft.com/office/drawing/2014/main" val="2703261894"/>
                    </a:ext>
                  </a:extLst>
                </a:gridCol>
              </a:tblGrid>
              <a:tr h="136639">
                <a:tc gridSpan="3">
                  <a:txBody>
                    <a:bodyPr/>
                    <a:lstStyle/>
                    <a:p>
                      <a:pPr algn="l" fontAlgn="t"/>
                      <a:r>
                        <a:rPr lang="fr-FR" sz="800" u="none" strike="noStrike">
                          <a:effectLst/>
                        </a:rPr>
                        <a:t>Microsoft Azure Estimate</a:t>
                      </a:r>
                      <a:endParaRPr lang="fr-FR" sz="8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2792997292"/>
                  </a:ext>
                </a:extLst>
              </a:tr>
              <a:tr h="120271">
                <a:tc gridSpan="3">
                  <a:txBody>
                    <a:bodyPr/>
                    <a:lstStyle/>
                    <a:p>
                      <a:pPr algn="l" fontAlgn="t"/>
                      <a:r>
                        <a:rPr lang="fr-FR" sz="700" u="none" strike="noStrike">
                          <a:effectLst/>
                        </a:rPr>
                        <a:t>Votre estimation</a:t>
                      </a:r>
                      <a:endParaRPr lang="fr-FR" sz="7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1511468499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Service type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Custom name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Region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Description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Estimated monthly cost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Estimated upfront cost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1825624300"/>
                  </a:ext>
                </a:extLst>
              </a:tr>
              <a:tr h="202108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Azure Kubernetes Service (AKS)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France Central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1 D8ads v5 (8 vCPUs, 32 GB RAM) (Réservation pendant 3 ans), Linux ; 0 disques du système d’exploitation managés – E10, 1 cluster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$207,25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$0,00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887749184"/>
                  </a:ext>
                </a:extLst>
              </a:tr>
              <a:tr h="300313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Azure Database for MySQL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France Central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 dirty="0">
                          <a:effectLst/>
                        </a:rPr>
                        <a:t>Déploiement de Serveur flexible, Niveau Usage général, 1 D4 v4 (4 </a:t>
                      </a:r>
                      <a:r>
                        <a:rPr lang="fr-FR" sz="600" u="none" strike="noStrike" dirty="0" err="1">
                          <a:effectLst/>
                        </a:rPr>
                        <a:t>vCores</a:t>
                      </a:r>
                      <a:r>
                        <a:rPr lang="fr-FR" sz="600" u="none" strike="noStrike" dirty="0">
                          <a:effectLst/>
                        </a:rPr>
                        <a:t>), réservation pendant 3 ans, 2000 Go de stockage, 100 Go de stockage de sauvegarde supplémentaire, 100 IOPS supplémentaires</a:t>
                      </a:r>
                      <a:endParaRPr lang="fr-FR" sz="60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$412,10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$0,00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1827857425"/>
                  </a:ext>
                </a:extLst>
              </a:tr>
              <a:tr h="594925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Azure Monitor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France Central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Log analytics : 2 Go journaux quotidiens ingérés, 15 mois de conservation des données ; Application Insights : 0 Go journaux quotidiens ingérés, 3 mois de conservation des données, 0 Tests web multiétapes ; 4 Machines virtuelles supervisées X 1 métrique supervisée par VM, 6 Alertes de journal à la fréquence 5 minutes, 0 Événements supplémentaires, 7 E-mails supplémentaires, 6 Notifications Push supplémentaires, 6 Webhooks supplémentaires (en millions)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 dirty="0">
                          <a:effectLst/>
                        </a:rPr>
                        <a:t>$293,40</a:t>
                      </a:r>
                      <a:endParaRPr lang="fr-FR" sz="60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$0,00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65484357"/>
                  </a:ext>
                </a:extLst>
              </a:tr>
              <a:tr h="630616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Azure Container Registry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France Central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 dirty="0">
                          <a:effectLst/>
                        </a:rPr>
                        <a:t>Niveau Standard, 1 unités x 30 jours, 100 Go bande passante, 12 Go Espace de stockage supplémentaire</a:t>
                      </a:r>
                      <a:endParaRPr lang="fr-FR" sz="60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$28,68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 dirty="0">
                          <a:effectLst/>
                        </a:rPr>
                        <a:t>$0,00</a:t>
                      </a:r>
                      <a:endParaRPr lang="fr-FR" sz="60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213346621"/>
                  </a:ext>
                </a:extLst>
              </a:tr>
              <a:tr h="398517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Storage Accounts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France Central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Stockage Fichier, niveau de performance Optimisé pour les transactions, Usage général v2, redondance LRS, 10 Go de données au repos, 10 Go instantanés, 1 x 10 000 transactions d’écriture, 1 x 10 000 transactions de liste , 1 x 10 000 transactions de lecture, 1 x 10 000 autres opérations, 2 serveurs de synchronisation supplémentaires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$14,03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$0,00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3447357216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Support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Support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$0,00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$0,00</a:t>
                      </a:r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3824449925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Licensing Program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Microsoft Customer Agreement (MCA)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21731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Billing Account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254707075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Billing Profile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1626759049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Total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$955,46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$0,00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4046963563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1957763084"/>
                  </a:ext>
                </a:extLst>
              </a:tr>
              <a:tr h="103904">
                <a:tc>
                  <a:txBody>
                    <a:bodyPr/>
                    <a:lstStyle/>
                    <a:p>
                      <a:pPr algn="l" fontAlgn="t"/>
                      <a:r>
                        <a:rPr lang="fr-FR" sz="600" u="none" strike="noStrike">
                          <a:effectLst/>
                        </a:rPr>
                        <a:t>Disclaimer</a:t>
                      </a:r>
                      <a:endParaRPr lang="fr-FR" sz="600" b="1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tc>
                  <a:txBody>
                    <a:bodyPr/>
                    <a:lstStyle/>
                    <a:p>
                      <a:pPr algn="l" fontAlgn="t"/>
                      <a:endParaRPr lang="fr-FR" sz="600" b="0" i="0" u="none" strike="noStrike" dirty="0"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5307" marR="5307" marT="5307" marB="0"/>
                </a:tc>
                <a:extLst>
                  <a:ext uri="{0D108BD9-81ED-4DB2-BD59-A6C34878D82A}">
                    <a16:rowId xmlns:a16="http://schemas.microsoft.com/office/drawing/2014/main" val="185188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32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629D-6514-4AF0-86B4-93D13CC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latin typeface="+mn-lt"/>
              </a:rPr>
              <a:t>5-Soltution adoptée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2379-2507-44EA-B82D-83A04CC7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azure monitoring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37CC6-2AF8-494B-BC86-BBFF5D9A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C3AFC1-3AB6-478C-A2FA-559FA4F0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98" y="2940050"/>
            <a:ext cx="10001250" cy="3371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7EC3FB-EA6F-4CA1-8641-D82B1EF5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9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629D-6514-4AF0-86B4-93D13CC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latin typeface="+mn-lt"/>
              </a:rPr>
              <a:t>5-Soltution adoptée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82379-2507-44EA-B82D-83A04CC7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azure monitoring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37CC6-2AF8-494B-BC86-BBFF5D9A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07EC3FB-EA6F-4CA1-8641-D82B1EF5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7E7CF21-1C01-442B-8A9F-51C09371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5400"/>
            <a:ext cx="9944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3030" cy="1325563"/>
          </a:xfrm>
        </p:spPr>
        <p:txBody>
          <a:bodyPr/>
          <a:lstStyle/>
          <a:p>
            <a:r>
              <a:rPr lang="fr-FR" sz="4800" b="1" dirty="0">
                <a:latin typeface="+mn-lt"/>
              </a:rPr>
              <a:t>6-Conclusion</a:t>
            </a:r>
            <a:endParaRPr lang="fr-FR" sz="4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Les données et  l’architecture actuelle  nous permet  de résoudre la problématique métier</a:t>
            </a:r>
          </a:p>
          <a:p>
            <a:pPr lvl="0"/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Diminution TTC</a:t>
            </a:r>
          </a:p>
          <a:p>
            <a:pPr lvl="0"/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Satisfaction client </a:t>
            </a:r>
          </a:p>
          <a:p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Ce pendant reste d’ajouter  des outils dans la chaine </a:t>
            </a:r>
            <a:r>
              <a:rPr lang="fr-FR" sz="2000" dirty="0" err="1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DeVops</a:t>
            </a:r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FR" sz="20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BC6786-AC02-4689-BDBC-B138EFA7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5331854"/>
          </a:xfrm>
        </p:spPr>
        <p:txBody>
          <a:bodyPr>
            <a:noAutofit/>
          </a:bodyPr>
          <a:lstStyle/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z="4000" b="1" smtClean="0"/>
              <a:t>2</a:t>
            </a:fld>
            <a:endParaRPr lang="fr-FR" sz="4000" b="1" dirty="0"/>
          </a:p>
        </p:txBody>
      </p:sp>
      <p:sp>
        <p:nvSpPr>
          <p:cNvPr id="6" name="Ellipse 5"/>
          <p:cNvSpPr/>
          <p:nvPr/>
        </p:nvSpPr>
        <p:spPr>
          <a:xfrm>
            <a:off x="5281684" y="2796493"/>
            <a:ext cx="24702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Plan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408227" y="990600"/>
            <a:ext cx="352112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1- Introduction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805482" y="1736139"/>
            <a:ext cx="22342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2-Identification de l’existant 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9115567" y="2978511"/>
            <a:ext cx="2826224" cy="127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3-Problematiques métiers</a:t>
            </a:r>
          </a:p>
          <a:p>
            <a:pPr algn="ctr"/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42745" y="3515066"/>
            <a:ext cx="395813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4- Règles de gestion  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6096000" y="191746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6"/>
          </p:cNvCxnSpPr>
          <p:nvPr/>
        </p:nvCxnSpPr>
        <p:spPr>
          <a:xfrm>
            <a:off x="7751927" y="3253693"/>
            <a:ext cx="1363640" cy="26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671460" y="3246579"/>
            <a:ext cx="2258848" cy="84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6" idx="1"/>
          </p:cNvCxnSpPr>
          <p:nvPr/>
        </p:nvCxnSpPr>
        <p:spPr>
          <a:xfrm>
            <a:off x="4038315" y="2513972"/>
            <a:ext cx="1605128" cy="41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7649002" y="5141543"/>
            <a:ext cx="19231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5 –</a:t>
            </a:r>
            <a:r>
              <a:rPr lang="fr-FR" dirty="0"/>
              <a:t> </a:t>
            </a:r>
            <a:r>
              <a:rPr lang="fr-FR" b="1" dirty="0"/>
              <a:t>Solution adoptée </a:t>
            </a:r>
          </a:p>
        </p:txBody>
      </p:sp>
      <p:cxnSp>
        <p:nvCxnSpPr>
          <p:cNvPr id="23" name="Connecteur droit 22"/>
          <p:cNvCxnSpPr>
            <a:cxnSpLocks/>
            <a:stCxn id="6" idx="5"/>
            <a:endCxn id="20" idx="0"/>
          </p:cNvCxnSpPr>
          <p:nvPr/>
        </p:nvCxnSpPr>
        <p:spPr>
          <a:xfrm>
            <a:off x="7390168" y="3576982"/>
            <a:ext cx="1220432" cy="156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BD18F6B0-15BD-4562-8EF0-8CC35B72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sp>
        <p:nvSpPr>
          <p:cNvPr id="21" name="Rectangle à coins arrondis 19">
            <a:extLst>
              <a:ext uri="{FF2B5EF4-FFF2-40B4-BE49-F238E27FC236}">
                <a16:creationId xmlns:a16="http://schemas.microsoft.com/office/drawing/2014/main" id="{FC307C4B-F4B7-4484-A1F6-F4F285C090E2}"/>
              </a:ext>
            </a:extLst>
          </p:cNvPr>
          <p:cNvSpPr/>
          <p:nvPr/>
        </p:nvSpPr>
        <p:spPr>
          <a:xfrm>
            <a:off x="4172804" y="5175663"/>
            <a:ext cx="19231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6 –</a:t>
            </a:r>
            <a:r>
              <a:rPr lang="fr-FR" dirty="0"/>
              <a:t> </a:t>
            </a:r>
            <a:r>
              <a:rPr lang="fr-FR" b="1" dirty="0"/>
              <a:t>Conclusion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005C0-7CEA-4BA9-9EFD-B61D9AE1673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134402" y="3667082"/>
            <a:ext cx="883568" cy="150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81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287000" cy="1825625"/>
          </a:xfrm>
        </p:spPr>
        <p:txBody>
          <a:bodyPr>
            <a:normAutofit fontScale="90000"/>
          </a:bodyPr>
          <a:lstStyle/>
          <a:p>
            <a:br>
              <a:rPr lang="fr-FR" sz="6700" b="1" dirty="0"/>
            </a:br>
            <a:r>
              <a:rPr lang="fr-FR" sz="6700" b="1" dirty="0"/>
              <a:t>1-Introduction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04999"/>
            <a:ext cx="11353800" cy="4816476"/>
          </a:xfrm>
        </p:spPr>
        <p:txBody>
          <a:bodyPr/>
          <a:lstStyle/>
          <a:p>
            <a:pPr marL="0" indent="0">
              <a:buNone/>
            </a:pPr>
            <a:endParaRPr lang="fr-FR" sz="3200" b="1" dirty="0"/>
          </a:p>
          <a:p>
            <a:r>
              <a:rPr lang="fr-FR" sz="2400" dirty="0"/>
              <a:t>Un groupe vétérinaire Pet Clinic  propose des services  pour des animaux de compagne,</a:t>
            </a:r>
          </a:p>
          <a:p>
            <a:pPr marL="0" indent="0">
              <a:buNone/>
            </a:pPr>
            <a:r>
              <a:rPr lang="fr-FR" sz="2400" dirty="0"/>
              <a:t>   face à cela  il travaille  avec une application web qui gère  les rdv , aussi décide</a:t>
            </a:r>
          </a:p>
          <a:p>
            <a:pPr marL="0" indent="0">
              <a:buNone/>
            </a:pPr>
            <a:r>
              <a:rPr lang="fr-FR" sz="2400" dirty="0"/>
              <a:t>   d’optimiser leur services  via l’utilisation  des ressources qui existent dans le Cloud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z="4000" b="1" smtClean="0"/>
              <a:t>3</a:t>
            </a:fld>
            <a:endParaRPr lang="fr-FR" sz="4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0922A0-6A6E-4997-A29B-6CAE8999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10286999" cy="1905000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br>
              <a:rPr lang="fr-FR" b="1" dirty="0"/>
            </a:br>
            <a:br>
              <a:rPr lang="fr-FR" b="1" dirty="0"/>
            </a:br>
            <a:br>
              <a:rPr lang="fr-FR" b="1" dirty="0"/>
            </a:br>
            <a:r>
              <a:rPr lang="fr-FR" sz="6700" b="1" dirty="0"/>
              <a:t>2-Identification de l’existant </a:t>
            </a:r>
            <a:r>
              <a:rPr lang="fr-FR" sz="6700" dirty="0"/>
              <a:t> </a:t>
            </a:r>
            <a:br>
              <a:rPr lang="fr-FR" sz="6600" b="1" dirty="0"/>
            </a:br>
            <a:r>
              <a:rPr lang="fr-FR" sz="6700" b="1" dirty="0"/>
              <a:t> </a:t>
            </a:r>
            <a:br>
              <a:rPr lang="fr-FR" b="1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04999"/>
            <a:ext cx="12191999" cy="4953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situation actuelle  est la suivante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4 serveurs physiques qui s’occupent de Tomcat                   </a:t>
            </a:r>
            <a:r>
              <a:rPr lang="fr-FR" dirty="0" err="1"/>
              <a:t>Tomcat</a:t>
            </a:r>
            <a:r>
              <a:rPr lang="fr-FR" dirty="0"/>
              <a:t> 8.5.51</a:t>
            </a:r>
          </a:p>
          <a:p>
            <a:pPr marL="0" indent="0">
              <a:buNone/>
            </a:pPr>
            <a:r>
              <a:rPr lang="fr-FR" dirty="0"/>
              <a:t> BDD  </a:t>
            </a:r>
            <a:r>
              <a:rPr lang="fr-FR" dirty="0" err="1"/>
              <a:t>MySql</a:t>
            </a:r>
            <a:r>
              <a:rPr lang="fr-FR" dirty="0"/>
              <a:t>                       </a:t>
            </a:r>
            <a:r>
              <a:rPr lang="fr-FR" dirty="0" err="1"/>
              <a:t>MySql</a:t>
            </a:r>
            <a:r>
              <a:rPr lang="fr-FR" dirty="0"/>
              <a:t> 5.6</a:t>
            </a:r>
          </a:p>
          <a:p>
            <a:pPr marL="0" indent="0">
              <a:buNone/>
            </a:pPr>
            <a:r>
              <a:rPr lang="fr-FR" dirty="0"/>
              <a:t> Périphérique de stockage en réseau NAS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z="4000" b="1" smtClean="0"/>
              <a:t>4</a:t>
            </a:fld>
            <a:endParaRPr lang="fr-FR" sz="4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49A25-5D08-4902-85E7-FA009851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2E5C571-246E-494A-BFBD-1DA0DC5A4FD2}"/>
              </a:ext>
            </a:extLst>
          </p:cNvPr>
          <p:cNvSpPr/>
          <p:nvPr/>
        </p:nvSpPr>
        <p:spPr>
          <a:xfrm>
            <a:off x="7394624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6491844-F6F0-418C-A01C-6C14736E09E1}"/>
              </a:ext>
            </a:extLst>
          </p:cNvPr>
          <p:cNvSpPr/>
          <p:nvPr/>
        </p:nvSpPr>
        <p:spPr>
          <a:xfrm>
            <a:off x="2470640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5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0"/>
            <a:ext cx="10286999" cy="1905000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br>
              <a:rPr lang="fr-FR" b="1" dirty="0"/>
            </a:br>
            <a:br>
              <a:rPr lang="fr-FR" b="1" dirty="0"/>
            </a:br>
            <a:br>
              <a:rPr lang="fr-FR" b="1" dirty="0"/>
            </a:br>
            <a:r>
              <a:rPr lang="fr-FR" sz="6700" b="1" dirty="0"/>
              <a:t>2-Identification de l’existant </a:t>
            </a:r>
            <a:r>
              <a:rPr lang="fr-FR" sz="6700" dirty="0"/>
              <a:t> </a:t>
            </a:r>
            <a:br>
              <a:rPr lang="fr-FR" sz="6600" b="1" dirty="0"/>
            </a:br>
            <a:r>
              <a:rPr lang="fr-FR" sz="6700" b="1" dirty="0"/>
              <a:t> </a:t>
            </a:r>
            <a:br>
              <a:rPr lang="fr-FR" b="1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04999"/>
            <a:ext cx="12191999" cy="49530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z="4000" b="1" smtClean="0"/>
              <a:t>5</a:t>
            </a:fld>
            <a:endParaRPr lang="fr-FR" sz="40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749A25-5D08-4902-85E7-FA009851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BDF4EE-A3D9-455E-9D53-24AB678F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6" y="2503318"/>
            <a:ext cx="10411264" cy="32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384" y="0"/>
            <a:ext cx="10226615" cy="3243532"/>
          </a:xfrm>
        </p:spPr>
        <p:txBody>
          <a:bodyPr>
            <a:noAutofit/>
          </a:bodyPr>
          <a:lstStyle/>
          <a:p>
            <a:br>
              <a:rPr lang="fr-FR" sz="6000" b="1" dirty="0"/>
            </a:br>
            <a:r>
              <a:rPr lang="fr-FR" sz="6000" b="1" dirty="0"/>
              <a:t>3-Problematiques métiers  </a:t>
            </a:r>
            <a:br>
              <a:rPr lang="fr-FR" sz="6000" b="1" dirty="0"/>
            </a:br>
            <a:br>
              <a:rPr lang="fr-FR" sz="6000" b="1" dirty="0">
                <a:latin typeface="+mn-lt"/>
              </a:rPr>
            </a:br>
            <a:endParaRPr lang="fr-FR" sz="6000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6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0" y="1869742"/>
            <a:ext cx="12192000" cy="498825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Disponibilité</a:t>
            </a:r>
          </a:p>
          <a:p>
            <a:r>
              <a:rPr lang="fr-FR" dirty="0"/>
              <a:t>Code sur le serveur</a:t>
            </a:r>
          </a:p>
          <a:p>
            <a:r>
              <a:rPr lang="fr-FR" dirty="0"/>
              <a:t>Etude des coûts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BB93BAE-8188-42B4-A416-30DF0057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2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3206" y="245660"/>
            <a:ext cx="9608024" cy="1856095"/>
          </a:xfrm>
        </p:spPr>
        <p:txBody>
          <a:bodyPr>
            <a:noAutofit/>
          </a:bodyPr>
          <a:lstStyle/>
          <a:p>
            <a:r>
              <a:rPr lang="fr-FR" sz="6000" b="1" dirty="0"/>
              <a:t>4- Règles de gestion   </a:t>
            </a:r>
            <a:br>
              <a:rPr lang="fr-FR" sz="5400" b="1" dirty="0"/>
            </a:br>
            <a:endParaRPr lang="fr-FR" sz="5400" b="1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194" y="2197289"/>
            <a:ext cx="11850806" cy="4524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3200" b="1" dirty="0"/>
          </a:p>
          <a:p>
            <a:r>
              <a:rPr lang="fr-FR" sz="3200" dirty="0"/>
              <a:t>Sécurité des données </a:t>
            </a:r>
          </a:p>
          <a:p>
            <a:r>
              <a:rPr lang="fr-FR" sz="3200" dirty="0"/>
              <a:t>Fonctionnement de l’application  avec le Cloud </a:t>
            </a:r>
          </a:p>
          <a:p>
            <a:r>
              <a:rPr lang="fr-FR" sz="3200" dirty="0"/>
              <a:t>Traitement des coûts financiers à chaque ressource utilisé </a:t>
            </a:r>
          </a:p>
          <a:p>
            <a:r>
              <a:rPr lang="fr-FR" sz="3200" dirty="0"/>
              <a:t>La mise en place  de la culture DevOps</a:t>
            </a:r>
          </a:p>
          <a:p>
            <a:endParaRPr lang="fr-FR" sz="3200" dirty="0"/>
          </a:p>
          <a:p>
            <a:pPr marL="0" indent="0">
              <a:buNone/>
            </a:pPr>
            <a:r>
              <a:rPr lang="fr-FR" sz="2400" dirty="0"/>
              <a:t>        Outil de version</a:t>
            </a:r>
          </a:p>
          <a:p>
            <a:pPr marL="0" indent="0">
              <a:buNone/>
            </a:pPr>
            <a:r>
              <a:rPr lang="fr-FR" sz="2400" dirty="0"/>
              <a:t>          </a:t>
            </a:r>
          </a:p>
          <a:p>
            <a:pPr marL="0" indent="0">
              <a:buNone/>
            </a:pPr>
            <a:r>
              <a:rPr lang="fr-FR" sz="2400" dirty="0"/>
              <a:t>        Outil d’intégration continue </a:t>
            </a:r>
          </a:p>
          <a:p>
            <a:pPr marL="0" indent="0">
              <a:buNone/>
            </a:pPr>
            <a:r>
              <a:rPr lang="fr-FR" sz="2400" dirty="0"/>
              <a:t>        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078FFD-9856-468C-B73B-B89EAA5B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33D077-9183-4642-B391-A1BF114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0" y="2576015"/>
            <a:ext cx="1085850" cy="471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2F461B-1475-4816-9F72-DA24C2F4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087" y="3048000"/>
            <a:ext cx="1419225" cy="4719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42D3CF2-138E-4CD7-93A3-92E8B11FF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592" y="3429000"/>
            <a:ext cx="1914525" cy="990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B67BA-BE63-4116-97D2-451BF308A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480" y="5202390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3030" cy="1325563"/>
          </a:xfrm>
        </p:spPr>
        <p:txBody>
          <a:bodyPr/>
          <a:lstStyle/>
          <a:p>
            <a:r>
              <a:rPr lang="fr-FR" sz="4800" b="1" dirty="0">
                <a:latin typeface="+mn-lt"/>
              </a:rPr>
              <a:t>5-Soltution adoptée </a:t>
            </a:r>
            <a:endParaRPr lang="fr-FR" sz="4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                                       Environnement DevOps </a:t>
            </a:r>
          </a:p>
          <a:p>
            <a:pPr lvl="0"/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DC9E037-2B18-47F4-A2CF-C2F2FD7E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42" y="4179058"/>
            <a:ext cx="2574388" cy="2038350"/>
          </a:xfrm>
          <a:prstGeom prst="rect">
            <a:avLst/>
          </a:prstGeom>
        </p:spPr>
      </p:pic>
      <p:pic>
        <p:nvPicPr>
          <p:cNvPr id="1026" name="Picture 2" descr="Développement logiciel méthodologie devops agile moderne de style  isométrique - vector Photo Stock - Alamy">
            <a:extLst>
              <a:ext uri="{FF2B5EF4-FFF2-40B4-BE49-F238E27FC236}">
                <a16:creationId xmlns:a16="http://schemas.microsoft.com/office/drawing/2014/main" id="{FE4BF435-ADEA-4DE3-A090-35C264EA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32" y="4219502"/>
            <a:ext cx="3301218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9B4622-EE15-4A63-AA7D-62E20C08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44B15E2A-5992-42B7-91BE-8A78AF253515}"/>
              </a:ext>
            </a:extLst>
          </p:cNvPr>
          <p:cNvSpPr/>
          <p:nvPr/>
        </p:nvSpPr>
        <p:spPr>
          <a:xfrm>
            <a:off x="5151693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5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43030" cy="1325563"/>
          </a:xfrm>
        </p:spPr>
        <p:txBody>
          <a:bodyPr/>
          <a:lstStyle/>
          <a:p>
            <a:r>
              <a:rPr lang="fr-FR" sz="4800" b="1" dirty="0">
                <a:latin typeface="+mn-lt"/>
              </a:rPr>
              <a:t>5-Soltution adoptée </a:t>
            </a:r>
            <a:endParaRPr lang="fr-FR" sz="4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fr-FR" sz="2000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fr-FR" dirty="0"/>
              <a:t>                  Sur 3 ans : au niveau   du coût  entre  Cloud et On-Permises</a:t>
            </a:r>
          </a:p>
          <a:p>
            <a:pPr lvl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          </a:t>
            </a:r>
          </a:p>
          <a:p>
            <a:pPr marL="0" indent="0">
              <a:buNone/>
            </a:pPr>
            <a:r>
              <a:rPr lang="fr-FR" dirty="0"/>
              <a:t>                  Resultat:on a économisé  44323  sur  3  ans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7582-C9EB-48E8-8241-9B13719187EC}" type="slidenum">
              <a:rPr lang="fr-FR" smtClean="0"/>
              <a:t>9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9B4622-EE15-4A63-AA7D-62E20C08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1123950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44B15E2A-5992-42B7-91BE-8A78AF253515}"/>
              </a:ext>
            </a:extLst>
          </p:cNvPr>
          <p:cNvSpPr/>
          <p:nvPr/>
        </p:nvSpPr>
        <p:spPr>
          <a:xfrm>
            <a:off x="5509715" y="257365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8E9946-B5B7-42A9-8E94-84D4EB95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92" y="3552060"/>
            <a:ext cx="7825038" cy="17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14068</TotalTime>
  <Words>619</Words>
  <Application>Microsoft Office PowerPoint</Application>
  <PresentationFormat>Grand écran</PresentationFormat>
  <Paragraphs>163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Segoe UI Light</vt:lpstr>
      <vt:lpstr>Thème Office</vt:lpstr>
      <vt:lpstr>        Mise en situation professionnelle     </vt:lpstr>
      <vt:lpstr>Présentation PowerPoint</vt:lpstr>
      <vt:lpstr> 1-Introduction </vt:lpstr>
      <vt:lpstr>    2-Identification de l’existant      </vt:lpstr>
      <vt:lpstr>    2-Identification de l’existant      </vt:lpstr>
      <vt:lpstr> 3-Problematiques métiers    </vt:lpstr>
      <vt:lpstr>4- Règles de gestion    </vt:lpstr>
      <vt:lpstr>5-Soltution adoptée </vt:lpstr>
      <vt:lpstr>5-Soltution adoptée </vt:lpstr>
      <vt:lpstr>5-Soltution adoptée </vt:lpstr>
      <vt:lpstr>5-Soltution adoptée </vt:lpstr>
      <vt:lpstr>5-Soltution adoptée </vt:lpstr>
      <vt:lpstr>5-Soltution adoptée </vt:lpstr>
      <vt:lpstr>5-Soltution adoptée </vt:lpstr>
      <vt:lpstr>5-Soltution adoptée </vt:lpstr>
      <vt:lpstr>6-Conclusion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</dc:title>
  <dc:creator>HP</dc:creator>
  <cp:lastModifiedBy>Znati Znati</cp:lastModifiedBy>
  <cp:revision>306</cp:revision>
  <dcterms:created xsi:type="dcterms:W3CDTF">2021-01-30T17:59:10Z</dcterms:created>
  <dcterms:modified xsi:type="dcterms:W3CDTF">2022-02-01T18:46:06Z</dcterms:modified>
</cp:coreProperties>
</file>