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404EF3-8A6D-4E24-A344-04BF8D6812DC}">
  <a:tblStyle styleId="{94404EF3-8A6D-4E24-A344-04BF8D6812D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ec1c1f2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ec1c1f28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eec1c1f28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3eec1c1f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eec1c1f28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eec1c1f2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3bcf480b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43bcf480b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3bcf480b8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3bcf480b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eec1c1f28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eec1c1f2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eec1c1f28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eec1c1f2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eec1c1f28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eec1c1f2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eec1c1f28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eec1c1f2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eec1c1f2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eec1c1f2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eec1c1f2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eec1c1f2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eec1c1f28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eec1c1f2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311700" y="126875"/>
            <a:ext cx="8520600" cy="885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25031"/>
              <a:buNone/>
            </a:pPr>
            <a:r>
              <a:rPr lang="en-GB" sz="2666" b="1" u="sng">
                <a:latin typeface="Times New Roman"/>
                <a:ea typeface="Times New Roman"/>
                <a:cs typeface="Times New Roman"/>
                <a:sym typeface="Times New Roman"/>
              </a:rPr>
              <a:t>Project Title:</a:t>
            </a:r>
            <a:r>
              <a:rPr lang="en-GB" sz="2666" b="1">
                <a:latin typeface="Times New Roman"/>
                <a:ea typeface="Times New Roman"/>
                <a:cs typeface="Times New Roman"/>
                <a:sym typeface="Times New Roman"/>
              </a:rPr>
              <a:t>  </a:t>
            </a:r>
            <a:r>
              <a:rPr lang="en-GB" sz="2666">
                <a:latin typeface="Times New Roman"/>
                <a:ea typeface="Times New Roman"/>
                <a:cs typeface="Times New Roman"/>
                <a:sym typeface="Times New Roman"/>
              </a:rPr>
              <a:t>An efficient deep learning framework for the recognition of house numbers in street view imagery.</a:t>
            </a:r>
            <a:endParaRPr b="1">
              <a:latin typeface="Times New Roman"/>
              <a:ea typeface="Times New Roman"/>
              <a:cs typeface="Times New Roman"/>
              <a:sym typeface="Times New Roman"/>
            </a:endParaRPr>
          </a:p>
          <a:p>
            <a:pPr marL="0" lvl="0" indent="0" algn="l" rtl="0">
              <a:lnSpc>
                <a:spcPct val="100000"/>
              </a:lnSpc>
              <a:spcBef>
                <a:spcPts val="0"/>
              </a:spcBef>
              <a:spcAft>
                <a:spcPts val="0"/>
              </a:spcAft>
              <a:buSzPct val="138888"/>
              <a:buNone/>
            </a:pPr>
            <a:endParaRPr>
              <a:latin typeface="Times New Roman"/>
              <a:ea typeface="Times New Roman"/>
              <a:cs typeface="Times New Roman"/>
              <a:sym typeface="Times New Roman"/>
            </a:endParaRPr>
          </a:p>
        </p:txBody>
      </p:sp>
      <p:sp>
        <p:nvSpPr>
          <p:cNvPr id="135" name="Google Shape;135;p13"/>
          <p:cNvSpPr txBox="1">
            <a:spLocks noGrp="1"/>
          </p:cNvSpPr>
          <p:nvPr>
            <p:ph type="title"/>
          </p:nvPr>
        </p:nvSpPr>
        <p:spPr>
          <a:xfrm>
            <a:off x="311700" y="1012475"/>
            <a:ext cx="8520600" cy="121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2500" b="1" u="sng">
                <a:latin typeface="Average"/>
                <a:ea typeface="Average"/>
                <a:cs typeface="Average"/>
                <a:sym typeface="Average"/>
              </a:rPr>
              <a:t>Group Information</a:t>
            </a:r>
            <a:endParaRPr sz="2500" b="1" u="sng">
              <a:latin typeface="Average"/>
              <a:ea typeface="Average"/>
              <a:cs typeface="Average"/>
              <a:sym typeface="Average"/>
            </a:endParaRPr>
          </a:p>
          <a:p>
            <a:pPr marL="0" lvl="0" indent="0" algn="ctr" rtl="0">
              <a:lnSpc>
                <a:spcPct val="100000"/>
              </a:lnSpc>
              <a:spcBef>
                <a:spcPts val="0"/>
              </a:spcBef>
              <a:spcAft>
                <a:spcPts val="0"/>
              </a:spcAft>
              <a:buSzPts val="990"/>
              <a:buNone/>
            </a:pPr>
            <a:r>
              <a:rPr lang="en-GB" sz="2300">
                <a:latin typeface="Average"/>
                <a:ea typeface="Average"/>
                <a:cs typeface="Average"/>
                <a:sym typeface="Average"/>
              </a:rPr>
              <a:t>Group 19</a:t>
            </a:r>
            <a:endParaRPr sz="2300">
              <a:latin typeface="Average"/>
              <a:ea typeface="Average"/>
              <a:cs typeface="Average"/>
              <a:sym typeface="Average"/>
            </a:endParaRPr>
          </a:p>
          <a:p>
            <a:pPr marL="0" lvl="0" indent="0" algn="ctr" rtl="0">
              <a:lnSpc>
                <a:spcPct val="100000"/>
              </a:lnSpc>
              <a:spcBef>
                <a:spcPts val="0"/>
              </a:spcBef>
              <a:spcAft>
                <a:spcPts val="0"/>
              </a:spcAft>
              <a:buSzPts val="990"/>
              <a:buNone/>
            </a:pPr>
            <a:r>
              <a:rPr lang="en-GB" sz="2300">
                <a:latin typeface="Average"/>
                <a:ea typeface="Average"/>
                <a:cs typeface="Average"/>
                <a:sym typeface="Average"/>
              </a:rPr>
              <a:t>Section: 01</a:t>
            </a:r>
            <a:endParaRPr sz="2300">
              <a:latin typeface="Average"/>
              <a:ea typeface="Average"/>
              <a:cs typeface="Average"/>
              <a:sym typeface="Average"/>
            </a:endParaRPr>
          </a:p>
        </p:txBody>
      </p:sp>
      <p:graphicFrame>
        <p:nvGraphicFramePr>
          <p:cNvPr id="136" name="Google Shape;136;p13"/>
          <p:cNvGraphicFramePr/>
          <p:nvPr/>
        </p:nvGraphicFramePr>
        <p:xfrm>
          <a:off x="615600" y="2364450"/>
          <a:ext cx="8081275" cy="2377260"/>
        </p:xfrm>
        <a:graphic>
          <a:graphicData uri="http://schemas.openxmlformats.org/drawingml/2006/table">
            <a:tbl>
              <a:tblPr>
                <a:noFill/>
                <a:tableStyleId>{94404EF3-8A6D-4E24-A344-04BF8D6812DC}</a:tableStyleId>
              </a:tblPr>
              <a:tblGrid>
                <a:gridCol w="3311425">
                  <a:extLst>
                    <a:ext uri="{9D8B030D-6E8A-4147-A177-3AD203B41FA5}">
                      <a16:colId xmlns:a16="http://schemas.microsoft.com/office/drawing/2014/main" val="20000"/>
                    </a:ext>
                  </a:extLst>
                </a:gridCol>
                <a:gridCol w="2401775">
                  <a:extLst>
                    <a:ext uri="{9D8B030D-6E8A-4147-A177-3AD203B41FA5}">
                      <a16:colId xmlns:a16="http://schemas.microsoft.com/office/drawing/2014/main" val="20001"/>
                    </a:ext>
                  </a:extLst>
                </a:gridCol>
                <a:gridCol w="2368075">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solidFill>
                            <a:srgbClr val="CFE2F3"/>
                          </a:solidFill>
                        </a:rPr>
                        <a:t>NAME</a:t>
                      </a:r>
                      <a:endParaRPr sz="1400" b="1" u="none" strike="noStrike" cap="none">
                        <a:solidFill>
                          <a:srgbClr val="CFE2F3"/>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solidFill>
                            <a:srgbClr val="CFE2F3"/>
                          </a:solidFill>
                        </a:rPr>
                        <a:t>STUDENT ID</a:t>
                      </a:r>
                      <a:endParaRPr sz="1400" b="1" u="none" strike="noStrike" cap="none">
                        <a:solidFill>
                          <a:srgbClr val="CFE2F3"/>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b="1" u="none" strike="noStrike" cap="none">
                          <a:solidFill>
                            <a:srgbClr val="CFE2F3"/>
                          </a:solidFill>
                        </a:rPr>
                        <a:t>Department</a:t>
                      </a:r>
                      <a:endParaRPr sz="1400" b="1" u="none" strike="noStrike" cap="none">
                        <a:solidFill>
                          <a:srgbClr val="CFE2F3"/>
                        </a:solidFill>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Md. Yasin Arafat Tamim</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20301029</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CSE</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495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Md.Tariqul Islam</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20301044</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CSE</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Nabiha Tasnim Orchi</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20301148</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CSE</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Mohammad Tajwar Chowdhury</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20301080</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CSE</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Zohayer Bin Osman</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20301362</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solidFill>
                            <a:srgbClr val="CFE2F3"/>
                          </a:solidFill>
                          <a:latin typeface="Times New Roman"/>
                          <a:ea typeface="Times New Roman"/>
                          <a:cs typeface="Times New Roman"/>
                          <a:sym typeface="Times New Roman"/>
                        </a:rPr>
                        <a:t>CSE</a:t>
                      </a:r>
                      <a:endParaRPr sz="1400" u="none" strike="noStrike" cap="none">
                        <a:solidFill>
                          <a:srgbClr val="CFE2F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MODEL COMPARISON</a:t>
            </a:r>
            <a:endParaRPr b="1">
              <a:latin typeface="Times New Roman"/>
              <a:ea typeface="Times New Roman"/>
              <a:cs typeface="Times New Roman"/>
              <a:sym typeface="Times New Roman"/>
            </a:endParaRPr>
          </a:p>
        </p:txBody>
      </p:sp>
      <p:sp>
        <p:nvSpPr>
          <p:cNvPr id="192" name="Google Shape;192;p22"/>
          <p:cNvSpPr txBox="1">
            <a:spLocks noGrp="1"/>
          </p:cNvSpPr>
          <p:nvPr>
            <p:ph type="body" idx="1"/>
          </p:nvPr>
        </p:nvSpPr>
        <p:spPr>
          <a:xfrm>
            <a:off x="1297500" y="1207775"/>
            <a:ext cx="7038900" cy="327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341">
                <a:latin typeface="Times New Roman"/>
                <a:ea typeface="Times New Roman"/>
                <a:cs typeface="Times New Roman"/>
                <a:sym typeface="Times New Roman"/>
              </a:rPr>
              <a:t>In the comparison analysis:</a:t>
            </a:r>
            <a:endParaRPr sz="1341">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endParaRPr sz="1341">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GB" sz="1341">
                <a:latin typeface="Times New Roman"/>
                <a:ea typeface="Times New Roman"/>
                <a:cs typeface="Times New Roman"/>
                <a:sym typeface="Times New Roman"/>
              </a:rPr>
              <a:t>1. </a:t>
            </a:r>
            <a:r>
              <a:rPr lang="en-GB" sz="1341" b="1">
                <a:latin typeface="Times New Roman"/>
                <a:ea typeface="Times New Roman"/>
                <a:cs typeface="Times New Roman"/>
                <a:sym typeface="Times New Roman"/>
              </a:rPr>
              <a:t>MLP</a:t>
            </a:r>
            <a:r>
              <a:rPr lang="en-GB" sz="1341">
                <a:latin typeface="Times New Roman"/>
                <a:ea typeface="Times New Roman"/>
                <a:cs typeface="Times New Roman"/>
                <a:sym typeface="Times New Roman"/>
              </a:rPr>
              <a:t> and </a:t>
            </a:r>
            <a:r>
              <a:rPr lang="en-GB" sz="1341" b="1">
                <a:latin typeface="Times New Roman"/>
                <a:ea typeface="Times New Roman"/>
                <a:cs typeface="Times New Roman"/>
                <a:sym typeface="Times New Roman"/>
              </a:rPr>
              <a:t>CNN</a:t>
            </a:r>
            <a:r>
              <a:rPr lang="en-GB" sz="1341">
                <a:latin typeface="Times New Roman"/>
                <a:ea typeface="Times New Roman"/>
                <a:cs typeface="Times New Roman"/>
                <a:sym typeface="Times New Roman"/>
              </a:rPr>
              <a:t> models show promise but exhibit signs of overfitting, with</a:t>
            </a:r>
            <a:r>
              <a:rPr lang="en-GB" sz="1341" b="1">
                <a:latin typeface="Times New Roman"/>
                <a:ea typeface="Times New Roman"/>
                <a:cs typeface="Times New Roman"/>
                <a:sym typeface="Times New Roman"/>
              </a:rPr>
              <a:t> CNN</a:t>
            </a:r>
            <a:r>
              <a:rPr lang="en-GB" sz="1341">
                <a:latin typeface="Times New Roman"/>
                <a:ea typeface="Times New Roman"/>
                <a:cs typeface="Times New Roman"/>
                <a:sym typeface="Times New Roman"/>
              </a:rPr>
              <a:t> having an edge due to its ability to capture spatial patterns in image data.</a:t>
            </a:r>
            <a:endParaRPr sz="1341">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GB" sz="1341">
                <a:latin typeface="Times New Roman"/>
                <a:ea typeface="Times New Roman"/>
                <a:cs typeface="Times New Roman"/>
                <a:sym typeface="Times New Roman"/>
              </a:rPr>
              <a:t>2. </a:t>
            </a:r>
            <a:r>
              <a:rPr lang="en-GB" sz="1341" b="1">
                <a:latin typeface="Times New Roman"/>
                <a:ea typeface="Times New Roman"/>
                <a:cs typeface="Times New Roman"/>
                <a:sym typeface="Times New Roman"/>
              </a:rPr>
              <a:t>RNN</a:t>
            </a:r>
            <a:r>
              <a:rPr lang="en-GB" sz="1341">
                <a:latin typeface="Times New Roman"/>
                <a:ea typeface="Times New Roman"/>
                <a:cs typeface="Times New Roman"/>
                <a:sym typeface="Times New Roman"/>
              </a:rPr>
              <a:t> performs poorly, with consistently low validation accuracy, making it unsuitable for this dataset.</a:t>
            </a:r>
            <a:endParaRPr sz="1341">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GB" sz="1341">
                <a:latin typeface="Times New Roman"/>
                <a:ea typeface="Times New Roman"/>
                <a:cs typeface="Times New Roman"/>
                <a:sym typeface="Times New Roman"/>
              </a:rPr>
              <a:t>3. Further optimization, regularization, and hyperparameter tuning may be needed for both </a:t>
            </a:r>
            <a:r>
              <a:rPr lang="en-GB" sz="1341" b="1">
                <a:latin typeface="Times New Roman"/>
                <a:ea typeface="Times New Roman"/>
                <a:cs typeface="Times New Roman"/>
                <a:sym typeface="Times New Roman"/>
              </a:rPr>
              <a:t>MLP</a:t>
            </a:r>
            <a:r>
              <a:rPr lang="en-GB" sz="1341">
                <a:latin typeface="Times New Roman"/>
                <a:ea typeface="Times New Roman"/>
                <a:cs typeface="Times New Roman"/>
                <a:sym typeface="Times New Roman"/>
              </a:rPr>
              <a:t> and </a:t>
            </a:r>
            <a:r>
              <a:rPr lang="en-GB" sz="1341" b="1">
                <a:latin typeface="Times New Roman"/>
                <a:ea typeface="Times New Roman"/>
                <a:cs typeface="Times New Roman"/>
                <a:sym typeface="Times New Roman"/>
              </a:rPr>
              <a:t>CNN</a:t>
            </a:r>
            <a:r>
              <a:rPr lang="en-GB" sz="1341">
                <a:latin typeface="Times New Roman"/>
                <a:ea typeface="Times New Roman"/>
                <a:cs typeface="Times New Roman"/>
                <a:sym typeface="Times New Roman"/>
              </a:rPr>
              <a:t> models.</a:t>
            </a:r>
            <a:endParaRPr sz="1341">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GB" sz="1341">
                <a:latin typeface="Times New Roman"/>
                <a:ea typeface="Times New Roman"/>
                <a:cs typeface="Times New Roman"/>
                <a:sym typeface="Times New Roman"/>
              </a:rPr>
              <a:t>4. </a:t>
            </a:r>
            <a:r>
              <a:rPr lang="en-GB" sz="1341" b="1">
                <a:latin typeface="Times New Roman"/>
                <a:ea typeface="Times New Roman"/>
                <a:cs typeface="Times New Roman"/>
                <a:sym typeface="Times New Roman"/>
              </a:rPr>
              <a:t>CNN</a:t>
            </a:r>
            <a:r>
              <a:rPr lang="en-GB" sz="1341">
                <a:latin typeface="Times New Roman"/>
                <a:ea typeface="Times New Roman"/>
                <a:cs typeface="Times New Roman"/>
                <a:sym typeface="Times New Roman"/>
              </a:rPr>
              <a:t> is a slightly better choice between the two, but additional testing is required to make a definitive decision.</a:t>
            </a:r>
            <a:endParaRPr sz="1341">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4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297500" y="569875"/>
            <a:ext cx="7038900" cy="73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FUTURE WORK PLAN</a:t>
            </a:r>
            <a:endParaRPr b="1">
              <a:latin typeface="Times New Roman"/>
              <a:ea typeface="Times New Roman"/>
              <a:cs typeface="Times New Roman"/>
              <a:sym typeface="Times New Roman"/>
            </a:endParaRPr>
          </a:p>
        </p:txBody>
      </p:sp>
      <p:sp>
        <p:nvSpPr>
          <p:cNvPr id="198" name="Google Shape;198;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GB">
                <a:latin typeface="Times New Roman"/>
                <a:ea typeface="Times New Roman"/>
                <a:cs typeface="Times New Roman"/>
                <a:sym typeface="Times New Roman"/>
              </a:rPr>
              <a:t>In future work, the focus is on addressing overfitting in MLP and CNN models by fine-tuning hyperparameters, applying regularization methods, and utilizing data augmentation and ensemble techniques. For the RNN model, improvements will involve data preprocessing, dataset expansion, domain-specific knowledge integration, and potential transfer learning. Thorough model assessment through cross-validation is a key aspect of this strategy to enhance machine learning solutions for the SVHN dataset.</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04" name="Google Shape;20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GB">
                <a:latin typeface="Times New Roman"/>
                <a:ea typeface="Times New Roman"/>
                <a:cs typeface="Times New Roman"/>
                <a:sym typeface="Times New Roman"/>
              </a:rPr>
              <a:t>Additionally, our findings highlight the need for models tailored to dataset characteristics, with RNN's unsuitability for spatial dependencies in the SVHN dataset as an example. This understanding enhances the field of machine learning, aiding future research and applications.Additionally, our findings highlight the need for models tailored to dataset characteristics, with RNN's unsuitability for spatial dependencies in the SVHN dataset as an example. This understanding enhances the field of machine learning, aiding future research and applications.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739900" y="622275"/>
            <a:ext cx="8520600" cy="6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142" name="Google Shape;142;p14"/>
          <p:cNvSpPr txBox="1">
            <a:spLocks noGrp="1"/>
          </p:cNvSpPr>
          <p:nvPr>
            <p:ph type="body" idx="1"/>
          </p:nvPr>
        </p:nvSpPr>
        <p:spPr>
          <a:xfrm>
            <a:off x="700025" y="1312650"/>
            <a:ext cx="8175900" cy="34398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None/>
            </a:pPr>
            <a:r>
              <a:rPr lang="en-GB" sz="5007" b="1">
                <a:latin typeface="Times New Roman"/>
                <a:ea typeface="Times New Roman"/>
                <a:cs typeface="Times New Roman"/>
                <a:sym typeface="Times New Roman"/>
              </a:rPr>
              <a:t>1. Introduction </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2. Literature Review</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3. Proposed Methodologies </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4.Model Explanation</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5. Data Analysis  </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6. Result Analysis</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7. Model Comparison</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8. Future Work Plan</a:t>
            </a:r>
            <a:endParaRPr sz="500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5007" b="1">
                <a:latin typeface="Times New Roman"/>
                <a:ea typeface="Times New Roman"/>
                <a:cs typeface="Times New Roman"/>
                <a:sym typeface="Times New Roman"/>
              </a:rPr>
              <a:t>9. Conclusion</a:t>
            </a:r>
            <a:endParaRPr sz="5007" b="1">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878750"/>
            <a:ext cx="70389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00" b="1">
                <a:latin typeface="Times New Roman"/>
                <a:ea typeface="Times New Roman"/>
                <a:cs typeface="Times New Roman"/>
                <a:sym typeface="Times New Roman"/>
              </a:rPr>
              <a:t>INTRODUCTION</a:t>
            </a:r>
            <a:endParaRPr sz="2500" b="1">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297500" y="1866200"/>
            <a:ext cx="7038900" cy="261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GB" sz="1400">
                <a:latin typeface="Times New Roman"/>
                <a:ea typeface="Times New Roman"/>
                <a:cs typeface="Times New Roman"/>
                <a:sym typeface="Times New Roman"/>
              </a:rPr>
              <a:t>This research introduces a deep learning framework for efficient and accurate house number recognition in street view photos. It combines CNNs, RNNs, and MLPs to address real-world challenges like scale, orientation, illumination, and occlusion. The innovative approach captures local patterns, sequential information, and end-to-end learning, delivering high accuracy while optimizing model size and training time. This contribution is vital for applications such as navigation and urban planning, advancing computer vision capabilities.</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403850"/>
            <a:ext cx="7038900" cy="55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
        <p:nvSpPr>
          <p:cNvPr id="154" name="Google Shape;154;p16"/>
          <p:cNvSpPr txBox="1">
            <a:spLocks noGrp="1"/>
          </p:cNvSpPr>
          <p:nvPr>
            <p:ph type="body" idx="1"/>
          </p:nvPr>
        </p:nvSpPr>
        <p:spPr>
          <a:xfrm>
            <a:off x="1297500" y="963050"/>
            <a:ext cx="7038900" cy="3320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5500">
                <a:latin typeface="Times New Roman"/>
                <a:ea typeface="Times New Roman"/>
                <a:cs typeface="Times New Roman"/>
                <a:sym typeface="Times New Roman"/>
              </a:rPr>
              <a:t>1. Several studies explore innovative deep learning approaches for diverse applications, from street view house number recognition to urban planning and image classification.</a:t>
            </a:r>
            <a:endParaRPr sz="5500">
              <a:latin typeface="Times New Roman"/>
              <a:ea typeface="Times New Roman"/>
              <a:cs typeface="Times New Roman"/>
              <a:sym typeface="Times New Roman"/>
            </a:endParaRPr>
          </a:p>
          <a:p>
            <a:pPr marL="0" lvl="0" indent="0" algn="l" rtl="0">
              <a:spcBef>
                <a:spcPts val="1200"/>
              </a:spcBef>
              <a:spcAft>
                <a:spcPts val="0"/>
              </a:spcAft>
              <a:buNone/>
            </a:pPr>
            <a:r>
              <a:rPr lang="en-GB" sz="5500">
                <a:latin typeface="Times New Roman"/>
                <a:ea typeface="Times New Roman"/>
                <a:cs typeface="Times New Roman"/>
                <a:sym typeface="Times New Roman"/>
              </a:rPr>
              <a:t>2. These approaches leverage convolutional neural networks (CNNs), recurrent neural networks (RNNs), and other deep learning techniques to achieve impressive accuracy rates, but some face computational challenges and data limitations.</a:t>
            </a:r>
            <a:endParaRPr sz="5500">
              <a:latin typeface="Times New Roman"/>
              <a:ea typeface="Times New Roman"/>
              <a:cs typeface="Times New Roman"/>
              <a:sym typeface="Times New Roman"/>
            </a:endParaRPr>
          </a:p>
          <a:p>
            <a:pPr marL="0" lvl="0" indent="0" algn="l" rtl="0">
              <a:spcBef>
                <a:spcPts val="1200"/>
              </a:spcBef>
              <a:spcAft>
                <a:spcPts val="0"/>
              </a:spcAft>
              <a:buNone/>
            </a:pPr>
            <a:r>
              <a:rPr lang="en-GB" sz="5500">
                <a:latin typeface="Times New Roman"/>
                <a:ea typeface="Times New Roman"/>
                <a:cs typeface="Times New Roman"/>
                <a:sym typeface="Times New Roman"/>
              </a:rPr>
              <a:t>3. Notable contributions include a unified CNN framework for multi-digit recognition, a cost-effective solution for food cultivation mapping using Google Street View, and an efficient approach for high-definition image reconstruction.</a:t>
            </a:r>
            <a:endParaRPr sz="5500">
              <a:latin typeface="Times New Roman"/>
              <a:ea typeface="Times New Roman"/>
              <a:cs typeface="Times New Roman"/>
              <a:sym typeface="Times New Roman"/>
            </a:endParaRPr>
          </a:p>
          <a:p>
            <a:pPr marL="0" lvl="0" indent="0" algn="l" rtl="0">
              <a:spcBef>
                <a:spcPts val="1200"/>
              </a:spcBef>
              <a:spcAft>
                <a:spcPts val="0"/>
              </a:spcAft>
              <a:buNone/>
            </a:pPr>
            <a:r>
              <a:rPr lang="en-GB" sz="5500">
                <a:latin typeface="Times New Roman"/>
                <a:ea typeface="Times New Roman"/>
                <a:cs typeface="Times New Roman"/>
                <a:sym typeface="Times New Roman"/>
              </a:rPr>
              <a:t>4. Challenges in data scarcity, image type differentiation, and urban architectural style identification are also addressed, highlighting the potential of deep learning in various domains.</a:t>
            </a:r>
            <a:endParaRPr sz="5500">
              <a:latin typeface="Times New Roman"/>
              <a:ea typeface="Times New Roman"/>
              <a:cs typeface="Times New Roman"/>
              <a:sym typeface="Times New Roman"/>
            </a:endParaRPr>
          </a:p>
          <a:p>
            <a:pPr marL="0" lvl="0" indent="0" algn="l" rtl="0">
              <a:spcBef>
                <a:spcPts val="1200"/>
              </a:spcBef>
              <a:spcAft>
                <a:spcPts val="0"/>
              </a:spcAft>
              <a:buNone/>
            </a:pPr>
            <a:r>
              <a:rPr lang="en-GB" sz="5500">
                <a:latin typeface="Times New Roman"/>
                <a:ea typeface="Times New Roman"/>
                <a:cs typeface="Times New Roman"/>
                <a:sym typeface="Times New Roman"/>
              </a:rPr>
              <a:t>5. While these studies advance the field of computer vision, they often come with limitations related to data availability, computational resources, and scalability, emphasizing the need for further research and improvements.</a:t>
            </a:r>
            <a:endParaRPr sz="5500">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609400"/>
            <a:ext cx="7038900" cy="69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PROPOSED METHODOLOGIES</a:t>
            </a:r>
            <a:endParaRPr b="1">
              <a:latin typeface="Times New Roman"/>
              <a:ea typeface="Times New Roman"/>
              <a:cs typeface="Times New Roman"/>
              <a:sym typeface="Times New Roman"/>
            </a:endParaRPr>
          </a:p>
        </p:txBody>
      </p:sp>
      <p:sp>
        <p:nvSpPr>
          <p:cNvPr id="160" name="Google Shape;160;p17"/>
          <p:cNvSpPr txBox="1">
            <a:spLocks noGrp="1"/>
          </p:cNvSpPr>
          <p:nvPr>
            <p:ph type="body" idx="1"/>
          </p:nvPr>
        </p:nvSpPr>
        <p:spPr>
          <a:xfrm>
            <a:off x="1297500" y="1251475"/>
            <a:ext cx="7038900" cy="2967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770"/>
              <a:buNone/>
            </a:pPr>
            <a:r>
              <a:rPr lang="en-GB" sz="1210">
                <a:latin typeface="Times New Roman"/>
                <a:ea typeface="Times New Roman"/>
                <a:cs typeface="Times New Roman"/>
                <a:sym typeface="Times New Roman"/>
              </a:rPr>
              <a:t>The proposed model begins with data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analysis and augmentation, followed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by data processing and resizing.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The dataset is split into 70% for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training and 30% for testing.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After scaling, the model, comprising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CNNs, RNNs, and MLPs, is trained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and validated. Finally, it's tested, and </a:t>
            </a:r>
            <a:endParaRPr sz="1210">
              <a:latin typeface="Times New Roman"/>
              <a:ea typeface="Times New Roman"/>
              <a:cs typeface="Times New Roman"/>
              <a:sym typeface="Times New Roman"/>
            </a:endParaRPr>
          </a:p>
          <a:p>
            <a:pPr marL="0" lvl="0" indent="0" algn="just" rtl="0">
              <a:lnSpc>
                <a:spcPct val="95000"/>
              </a:lnSpc>
              <a:spcBef>
                <a:spcPts val="1200"/>
              </a:spcBef>
              <a:spcAft>
                <a:spcPts val="0"/>
              </a:spcAft>
              <a:buSzPts val="770"/>
              <a:buNone/>
            </a:pPr>
            <a:r>
              <a:rPr lang="en-GB" sz="1210">
                <a:latin typeface="Times New Roman"/>
                <a:ea typeface="Times New Roman"/>
                <a:cs typeface="Times New Roman"/>
                <a:sym typeface="Times New Roman"/>
              </a:rPr>
              <a:t>results are thoroughly analyzed for</a:t>
            </a:r>
            <a:endParaRPr sz="1210">
              <a:latin typeface="Times New Roman"/>
              <a:ea typeface="Times New Roman"/>
              <a:cs typeface="Times New Roman"/>
              <a:sym typeface="Times New Roman"/>
            </a:endParaRPr>
          </a:p>
          <a:p>
            <a:pPr marL="0" lvl="0" indent="0" algn="just" rtl="0">
              <a:lnSpc>
                <a:spcPct val="95000"/>
              </a:lnSpc>
              <a:spcBef>
                <a:spcPts val="1200"/>
              </a:spcBef>
              <a:spcAft>
                <a:spcPts val="1200"/>
              </a:spcAft>
              <a:buSzPts val="770"/>
              <a:buNone/>
            </a:pPr>
            <a:r>
              <a:rPr lang="en-GB" sz="1210">
                <a:latin typeface="Times New Roman"/>
                <a:ea typeface="Times New Roman"/>
                <a:cs typeface="Times New Roman"/>
                <a:sym typeface="Times New Roman"/>
              </a:rPr>
              <a:t> accuracy and performance.</a:t>
            </a:r>
            <a:endParaRPr sz="1210">
              <a:latin typeface="Times New Roman"/>
              <a:ea typeface="Times New Roman"/>
              <a:cs typeface="Times New Roman"/>
              <a:sym typeface="Times New Roman"/>
            </a:endParaRPr>
          </a:p>
        </p:txBody>
      </p:sp>
      <p:pic>
        <p:nvPicPr>
          <p:cNvPr id="161" name="Google Shape;161;p17"/>
          <p:cNvPicPr preferRelativeResize="0"/>
          <p:nvPr/>
        </p:nvPicPr>
        <p:blipFill rotWithShape="1">
          <a:blip r:embed="rId3">
            <a:alphaModFix/>
          </a:blip>
          <a:srcRect l="1681" t="1787"/>
          <a:stretch/>
        </p:blipFill>
        <p:spPr>
          <a:xfrm>
            <a:off x="4850750" y="1484525"/>
            <a:ext cx="3644049" cy="312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526175"/>
            <a:ext cx="7038900" cy="78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MODEL EXPLANATION</a:t>
            </a:r>
            <a:endParaRPr b="1">
              <a:latin typeface="Times New Roman"/>
              <a:ea typeface="Times New Roman"/>
              <a:cs typeface="Times New Roman"/>
              <a:sym typeface="Times New Roman"/>
            </a:endParaRPr>
          </a:p>
        </p:txBody>
      </p:sp>
      <p:sp>
        <p:nvSpPr>
          <p:cNvPr id="167" name="Google Shape;167;p18"/>
          <p:cNvSpPr txBox="1">
            <a:spLocks noGrp="1"/>
          </p:cNvSpPr>
          <p:nvPr>
            <p:ph type="body" idx="1"/>
          </p:nvPr>
        </p:nvSpPr>
        <p:spPr>
          <a:xfrm>
            <a:off x="1297500" y="1172825"/>
            <a:ext cx="7038900" cy="3306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r>
              <a:rPr lang="en-GB" sz="4752" b="1">
                <a:latin typeface="Times New Roman"/>
                <a:ea typeface="Times New Roman"/>
                <a:cs typeface="Times New Roman"/>
                <a:sym typeface="Times New Roman"/>
              </a:rPr>
              <a:t>1. CNN for Image Processing:</a:t>
            </a:r>
            <a:r>
              <a:rPr lang="en-GB" sz="4752">
                <a:latin typeface="Times New Roman"/>
                <a:ea typeface="Times New Roman"/>
                <a:cs typeface="Times New Roman"/>
                <a:sym typeface="Times New Roman"/>
              </a:rPr>
              <a:t> CNNs are employed to capture visual features from images. They consist of convolutional layers for feature extraction, activation functions, pooling layers for downsampling, and fully connected layers for classification.</a:t>
            </a:r>
            <a:endParaRPr sz="4752">
              <a:latin typeface="Times New Roman"/>
              <a:ea typeface="Times New Roman"/>
              <a:cs typeface="Times New Roman"/>
              <a:sym typeface="Times New Roman"/>
            </a:endParaRPr>
          </a:p>
          <a:p>
            <a:pPr marL="0" lvl="0" indent="0" algn="l" rtl="0">
              <a:spcBef>
                <a:spcPts val="1200"/>
              </a:spcBef>
              <a:spcAft>
                <a:spcPts val="0"/>
              </a:spcAft>
              <a:buNone/>
            </a:pPr>
            <a:endParaRPr sz="4752">
              <a:latin typeface="Times New Roman"/>
              <a:ea typeface="Times New Roman"/>
              <a:cs typeface="Times New Roman"/>
              <a:sym typeface="Times New Roman"/>
            </a:endParaRPr>
          </a:p>
          <a:p>
            <a:pPr marL="0" lvl="0" indent="0" algn="l" rtl="0">
              <a:spcBef>
                <a:spcPts val="1200"/>
              </a:spcBef>
              <a:spcAft>
                <a:spcPts val="0"/>
              </a:spcAft>
              <a:buNone/>
            </a:pPr>
            <a:r>
              <a:rPr lang="en-GB" sz="4752" b="1">
                <a:latin typeface="Times New Roman"/>
                <a:ea typeface="Times New Roman"/>
                <a:cs typeface="Times New Roman"/>
                <a:sym typeface="Times New Roman"/>
              </a:rPr>
              <a:t>2. MLP for Pattern Recognition:</a:t>
            </a:r>
            <a:r>
              <a:rPr lang="en-GB" sz="4752">
                <a:latin typeface="Times New Roman"/>
                <a:ea typeface="Times New Roman"/>
                <a:cs typeface="Times New Roman"/>
                <a:sym typeface="Times New Roman"/>
              </a:rPr>
              <a:t> MLPs, with input, hidden, and output layers, are used for pattern recognition and classification tasks. They employ activation functions, weight updates through backpropagation, and regularization techniques.</a:t>
            </a:r>
            <a:endParaRPr sz="4752">
              <a:latin typeface="Times New Roman"/>
              <a:ea typeface="Times New Roman"/>
              <a:cs typeface="Times New Roman"/>
              <a:sym typeface="Times New Roman"/>
            </a:endParaRPr>
          </a:p>
          <a:p>
            <a:pPr marL="0" lvl="0" indent="0" algn="l" rtl="0">
              <a:spcBef>
                <a:spcPts val="1200"/>
              </a:spcBef>
              <a:spcAft>
                <a:spcPts val="0"/>
              </a:spcAft>
              <a:buNone/>
            </a:pPr>
            <a:endParaRPr sz="4752">
              <a:latin typeface="Times New Roman"/>
              <a:ea typeface="Times New Roman"/>
              <a:cs typeface="Times New Roman"/>
              <a:sym typeface="Times New Roman"/>
            </a:endParaRPr>
          </a:p>
          <a:p>
            <a:pPr marL="0" lvl="0" indent="0" algn="l" rtl="0">
              <a:spcBef>
                <a:spcPts val="1200"/>
              </a:spcBef>
              <a:spcAft>
                <a:spcPts val="0"/>
              </a:spcAft>
              <a:buNone/>
            </a:pPr>
            <a:r>
              <a:rPr lang="en-GB" sz="4752" b="1">
                <a:latin typeface="Times New Roman"/>
                <a:ea typeface="Times New Roman"/>
                <a:cs typeface="Times New Roman"/>
                <a:sym typeface="Times New Roman"/>
              </a:rPr>
              <a:t>3. RNN for Sequential Data:</a:t>
            </a:r>
            <a:r>
              <a:rPr lang="en-GB" sz="4752">
                <a:latin typeface="Times New Roman"/>
                <a:ea typeface="Times New Roman"/>
                <a:cs typeface="Times New Roman"/>
                <a:sym typeface="Times New Roman"/>
              </a:rPr>
              <a:t> RNNs are suitable for sequential data processing, utilizing recurrent connections to maintain memory across time steps. They address tasks involving temporal dependencies like natural language processing and speech recognition. Improved RNN architectures such as GRUs and LSTMs mitigate the vanishing gradient problem.</a:t>
            </a:r>
            <a:endParaRPr sz="4752">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709700"/>
            <a:ext cx="7038900" cy="59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DATA ANALYSIS</a:t>
            </a:r>
            <a:endParaRPr b="1">
              <a:latin typeface="Times New Roman"/>
              <a:ea typeface="Times New Roman"/>
              <a:cs typeface="Times New Roman"/>
              <a:sym typeface="Times New Roman"/>
            </a:endParaRPr>
          </a:p>
        </p:txBody>
      </p:sp>
      <p:sp>
        <p:nvSpPr>
          <p:cNvPr id="173" name="Google Shape;173;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GB">
                <a:latin typeface="Times New Roman"/>
                <a:ea typeface="Times New Roman"/>
                <a:cs typeface="Times New Roman"/>
                <a:sym typeface="Times New Roman"/>
              </a:rPr>
              <a:t>The Street View House Numbers (SVHN) dataset consists of 600,000 32x32 RGB house number images, used for automatic digit recognition. It is split into 70% for training and 30% for testing. The dataset is unbalanced and contains images of varying quality, presenting real-world challenges for machine learning models. Despite its complexity, it serves as a valuable resource for developing and testing digit recognition algorithms, including convolutional neural networks (CNNs), data augmentation, image preprocessing, and novel evaluation metrics.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RESULT ANALYSIS</a:t>
            </a:r>
            <a:endParaRPr b="1">
              <a:latin typeface="Times New Roman"/>
              <a:ea typeface="Times New Roman"/>
              <a:cs typeface="Times New Roman"/>
              <a:sym typeface="Times New Roman"/>
            </a:endParaRPr>
          </a:p>
        </p:txBody>
      </p:sp>
      <p:sp>
        <p:nvSpPr>
          <p:cNvPr id="179" name="Google Shape;179;p20"/>
          <p:cNvSpPr txBox="1">
            <a:spLocks noGrp="1"/>
          </p:cNvSpPr>
          <p:nvPr>
            <p:ph type="body" idx="1"/>
          </p:nvPr>
        </p:nvSpPr>
        <p:spPr>
          <a:xfrm>
            <a:off x="1236325" y="1357825"/>
            <a:ext cx="7038900" cy="291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5300">
                <a:latin typeface="Times New Roman"/>
                <a:ea typeface="Times New Roman"/>
                <a:cs typeface="Times New Roman"/>
                <a:sym typeface="Times New Roman"/>
              </a:rPr>
              <a:t>In the result analysis:</a:t>
            </a:r>
            <a:endParaRPr sz="5300">
              <a:latin typeface="Times New Roman"/>
              <a:ea typeface="Times New Roman"/>
              <a:cs typeface="Times New Roman"/>
              <a:sym typeface="Times New Roman"/>
            </a:endParaRPr>
          </a:p>
          <a:p>
            <a:pPr marL="0" lvl="0" indent="0" algn="l" rtl="0">
              <a:spcBef>
                <a:spcPts val="1200"/>
              </a:spcBef>
              <a:spcAft>
                <a:spcPts val="0"/>
              </a:spcAft>
              <a:buNone/>
            </a:pPr>
            <a:endParaRPr sz="5300">
              <a:latin typeface="Times New Roman"/>
              <a:ea typeface="Times New Roman"/>
              <a:cs typeface="Times New Roman"/>
              <a:sym typeface="Times New Roman"/>
            </a:endParaRPr>
          </a:p>
          <a:p>
            <a:pPr marL="0" lvl="0" indent="0" algn="l" rtl="0">
              <a:spcBef>
                <a:spcPts val="1200"/>
              </a:spcBef>
              <a:spcAft>
                <a:spcPts val="0"/>
              </a:spcAft>
              <a:buNone/>
            </a:pPr>
            <a:r>
              <a:rPr lang="en-GB" sz="5300">
                <a:latin typeface="Times New Roman"/>
                <a:ea typeface="Times New Roman"/>
                <a:cs typeface="Times New Roman"/>
                <a:sym typeface="Times New Roman"/>
              </a:rPr>
              <a:t>1. </a:t>
            </a:r>
            <a:r>
              <a:rPr lang="en-GB" sz="5300" b="1">
                <a:latin typeface="Times New Roman"/>
                <a:ea typeface="Times New Roman"/>
                <a:cs typeface="Times New Roman"/>
                <a:sym typeface="Times New Roman"/>
              </a:rPr>
              <a:t>MLP (Multi-Layer Perceptrons)</a:t>
            </a:r>
            <a:r>
              <a:rPr lang="en-GB" sz="5300">
                <a:latin typeface="Times New Roman"/>
                <a:ea typeface="Times New Roman"/>
                <a:cs typeface="Times New Roman"/>
                <a:sym typeface="Times New Roman"/>
              </a:rPr>
              <a:t> showed a trend of improving training loss and accuracy but demonstrated signs of overfitting with varying validation metrics.</a:t>
            </a:r>
            <a:endParaRPr sz="5300">
              <a:latin typeface="Times New Roman"/>
              <a:ea typeface="Times New Roman"/>
              <a:cs typeface="Times New Roman"/>
              <a:sym typeface="Times New Roman"/>
            </a:endParaRPr>
          </a:p>
          <a:p>
            <a:pPr marL="0" lvl="0" indent="0" algn="l" rtl="0">
              <a:spcBef>
                <a:spcPts val="1200"/>
              </a:spcBef>
              <a:spcAft>
                <a:spcPts val="0"/>
              </a:spcAft>
              <a:buNone/>
            </a:pPr>
            <a:r>
              <a:rPr lang="en-GB" sz="5300">
                <a:latin typeface="Times New Roman"/>
                <a:ea typeface="Times New Roman"/>
                <a:cs typeface="Times New Roman"/>
                <a:sym typeface="Times New Roman"/>
              </a:rPr>
              <a:t>2. </a:t>
            </a:r>
            <a:r>
              <a:rPr lang="en-GB" sz="5300" b="1">
                <a:latin typeface="Times New Roman"/>
                <a:ea typeface="Times New Roman"/>
                <a:cs typeface="Times New Roman"/>
                <a:sym typeface="Times New Roman"/>
              </a:rPr>
              <a:t>CNN (Convolutional Neural Networks)</a:t>
            </a:r>
            <a:r>
              <a:rPr lang="en-GB" sz="5300">
                <a:latin typeface="Times New Roman"/>
                <a:ea typeface="Times New Roman"/>
                <a:cs typeface="Times New Roman"/>
                <a:sym typeface="Times New Roman"/>
              </a:rPr>
              <a:t> exhibited improvements in training and validation metrics but also showed signs of overfitting after a certain point.</a:t>
            </a:r>
            <a:endParaRPr sz="5300">
              <a:latin typeface="Times New Roman"/>
              <a:ea typeface="Times New Roman"/>
              <a:cs typeface="Times New Roman"/>
              <a:sym typeface="Times New Roman"/>
            </a:endParaRPr>
          </a:p>
          <a:p>
            <a:pPr marL="0" lvl="0" indent="0" algn="l" rtl="0">
              <a:spcBef>
                <a:spcPts val="1200"/>
              </a:spcBef>
              <a:spcAft>
                <a:spcPts val="0"/>
              </a:spcAft>
              <a:buNone/>
            </a:pPr>
            <a:r>
              <a:rPr lang="en-GB" sz="5300">
                <a:latin typeface="Times New Roman"/>
                <a:ea typeface="Times New Roman"/>
                <a:cs typeface="Times New Roman"/>
                <a:sym typeface="Times New Roman"/>
              </a:rPr>
              <a:t>3. </a:t>
            </a:r>
            <a:r>
              <a:rPr lang="en-GB" sz="5300" b="1">
                <a:latin typeface="Times New Roman"/>
                <a:ea typeface="Times New Roman"/>
                <a:cs typeface="Times New Roman"/>
                <a:sym typeface="Times New Roman"/>
              </a:rPr>
              <a:t>RNN (Recurrent Neural Networks)</a:t>
            </a:r>
            <a:r>
              <a:rPr lang="en-GB" sz="5300">
                <a:latin typeface="Times New Roman"/>
                <a:ea typeface="Times New Roman"/>
                <a:cs typeface="Times New Roman"/>
                <a:sym typeface="Times New Roman"/>
              </a:rPr>
              <a:t> struggled to learn effectively, with minimal improvements in both training and validation metrics, making it less suitable for this task.</a:t>
            </a:r>
            <a:endParaRPr sz="53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RESULT ANALYSIS</a:t>
            </a:r>
            <a:endParaRPr/>
          </a:p>
        </p:txBody>
      </p:sp>
      <p:sp>
        <p:nvSpPr>
          <p:cNvPr id="185" name="Google Shape;18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Times New Roman"/>
                <a:ea typeface="Times New Roman"/>
                <a:cs typeface="Times New Roman"/>
                <a:sym typeface="Times New Roman"/>
              </a:rPr>
              <a:t>So from the graph we can see that, accuracy </a:t>
            </a:r>
          </a:p>
          <a:p>
            <a:pPr marL="0" lvl="0" indent="0" algn="l" rtl="0">
              <a:spcBef>
                <a:spcPts val="0"/>
              </a:spcBef>
              <a:spcAft>
                <a:spcPts val="0"/>
              </a:spcAft>
              <a:buNone/>
            </a:pPr>
            <a:r>
              <a:rPr lang="en-GB" dirty="0">
                <a:latin typeface="Times New Roman"/>
                <a:ea typeface="Times New Roman"/>
                <a:cs typeface="Times New Roman"/>
                <a:sym typeface="Times New Roman"/>
              </a:rPr>
              <a:t>of our proposed models are- MLP (87.5%),</a:t>
            </a:r>
          </a:p>
          <a:p>
            <a:pPr marL="0" lvl="0" indent="0" algn="l" rtl="0">
              <a:spcBef>
                <a:spcPts val="0"/>
              </a:spcBef>
              <a:spcAft>
                <a:spcPts val="0"/>
              </a:spcAft>
              <a:buNone/>
            </a:pPr>
            <a:r>
              <a:rPr lang="en-GB" dirty="0">
                <a:latin typeface="Times New Roman"/>
                <a:ea typeface="Times New Roman"/>
                <a:cs typeface="Times New Roman"/>
                <a:sym typeface="Times New Roman"/>
              </a:rPr>
              <a:t>CNN (87.4%) and RNN (18.86%).</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GB" dirty="0">
                <a:latin typeface="Times New Roman"/>
                <a:ea typeface="Times New Roman"/>
                <a:cs typeface="Times New Roman"/>
                <a:sym typeface="Times New Roman"/>
              </a:rPr>
              <a:t>Overall, MLP and CNN models </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GB" dirty="0">
                <a:latin typeface="Times New Roman"/>
                <a:ea typeface="Times New Roman"/>
                <a:cs typeface="Times New Roman"/>
                <a:sym typeface="Times New Roman"/>
              </a:rPr>
              <a:t>performed better than RNN, with </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GB" dirty="0">
                <a:latin typeface="Times New Roman"/>
                <a:ea typeface="Times New Roman"/>
                <a:cs typeface="Times New Roman"/>
                <a:sym typeface="Times New Roman"/>
              </a:rPr>
              <a:t>some challenges related to overfitting </a:t>
            </a:r>
            <a:endParaRPr dirty="0">
              <a:latin typeface="Times New Roman"/>
              <a:ea typeface="Times New Roman"/>
              <a:cs typeface="Times New Roman"/>
              <a:sym typeface="Times New Roman"/>
            </a:endParaRPr>
          </a:p>
          <a:p>
            <a:pPr marL="0" lvl="0" indent="0" algn="l" rtl="0">
              <a:spcBef>
                <a:spcPts val="1200"/>
              </a:spcBef>
              <a:spcAft>
                <a:spcPts val="1200"/>
              </a:spcAft>
              <a:buNone/>
            </a:pPr>
            <a:r>
              <a:rPr lang="en-GB" dirty="0">
                <a:latin typeface="Times New Roman"/>
                <a:ea typeface="Times New Roman"/>
                <a:cs typeface="Times New Roman"/>
                <a:sym typeface="Times New Roman"/>
              </a:rPr>
              <a:t>in both cases.</a:t>
            </a:r>
            <a:endParaRPr dirty="0">
              <a:latin typeface="Times New Roman"/>
              <a:ea typeface="Times New Roman"/>
              <a:cs typeface="Times New Roman"/>
              <a:sym typeface="Times New Roman"/>
            </a:endParaRPr>
          </a:p>
        </p:txBody>
      </p:sp>
      <p:pic>
        <p:nvPicPr>
          <p:cNvPr id="186" name="Google Shape;186;p21"/>
          <p:cNvPicPr preferRelativeResize="0"/>
          <p:nvPr/>
        </p:nvPicPr>
        <p:blipFill>
          <a:blip r:embed="rId3">
            <a:alphaModFix/>
          </a:blip>
          <a:stretch>
            <a:fillRect/>
          </a:stretch>
        </p:blipFill>
        <p:spPr>
          <a:xfrm>
            <a:off x="4352800" y="1130438"/>
            <a:ext cx="4479500" cy="34604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Office PowerPoint</Application>
  <PresentationFormat>On-screen Show (16:9)</PresentationFormat>
  <Paragraphs>87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Montserrat</vt:lpstr>
      <vt:lpstr>Lato</vt:lpstr>
      <vt:lpstr>Arial</vt:lpstr>
      <vt:lpstr>Average</vt:lpstr>
      <vt:lpstr>Times New Roman</vt:lpstr>
      <vt:lpstr>Focus</vt:lpstr>
      <vt:lpstr>Project Title:  An efficient deep learning framework for the recognition of house numbers in street view imagery. </vt:lpstr>
      <vt:lpstr>CONTENTS</vt:lpstr>
      <vt:lpstr>INTRODUCTION</vt:lpstr>
      <vt:lpstr>LITERATURE REVIEW</vt:lpstr>
      <vt:lpstr>PROPOSED METHODOLOGIES</vt:lpstr>
      <vt:lpstr>MODEL EXPLANATION</vt:lpstr>
      <vt:lpstr>DATA ANALYSIS</vt:lpstr>
      <vt:lpstr>RESULT ANALYSIS</vt:lpstr>
      <vt:lpstr>RESULT ANALYSIS</vt:lpstr>
      <vt:lpstr>MODEL COMPARISON</vt:lpstr>
      <vt:lpstr>FUTURE WORK PLAN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An efficient deep learning framework for the recognition of house numbers in street view imagery. </dc:title>
  <dc:creator>Tariqul Islam Shoaib</dc:creator>
  <cp:lastModifiedBy>Tariqul Islam Shoaib</cp:lastModifiedBy>
  <cp:revision>1</cp:revision>
  <dcterms:modified xsi:type="dcterms:W3CDTF">2023-09-11T18:15:23Z</dcterms:modified>
</cp:coreProperties>
</file>