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
      <p:font typeface="Proxima Nova Semibold"/>
      <p:regular r:id="rId26"/>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624256-25AB-4336-9BB1-44D64A39FEF6}">
  <a:tblStyle styleId="{C0624256-25AB-4336-9BB1-44D64A39FE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Semibold-regular.fntdata"/><Relationship Id="rId25" Type="http://schemas.openxmlformats.org/officeDocument/2006/relationships/font" Target="fonts/ProximaNova-boldItalic.fntdata"/><Relationship Id="rId28" Type="http://schemas.openxmlformats.org/officeDocument/2006/relationships/font" Target="fonts/ProximaNovaSemibold-boldItalic.fntdata"/><Relationship Id="rId27" Type="http://schemas.openxmlformats.org/officeDocument/2006/relationships/font" Target="fonts/ProximaNova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126651ef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126651ef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126651ef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126651ef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126651ef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126651ef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bbe80921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bbe80921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147efd7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147efd7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147efd75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147efd75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c3dd599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c3dd599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c3dd599e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c3dd599e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17fb9a3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17fb9a3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17fb9a3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17fb9a3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17fb9a3d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17fb9a3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17fb9a3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17fb9a3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1a48919b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1a48919b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1a0ff035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1a0ff035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A0667"/>
            </a:gs>
            <a:gs pos="100000">
              <a:srgbClr val="030224"/>
            </a:gs>
          </a:gsLst>
          <a:lin ang="8100019" scaled="0"/>
        </a:gradFill>
      </p:bgPr>
    </p:bg>
    <p:spTree>
      <p:nvGrpSpPr>
        <p:cNvPr id="51" name="Shape 51"/>
        <p:cNvGrpSpPr/>
        <p:nvPr/>
      </p:nvGrpSpPr>
      <p:grpSpPr>
        <a:xfrm>
          <a:off x="0" y="0"/>
          <a:ext cx="0" cy="0"/>
          <a:chOff x="0" y="0"/>
          <a:chExt cx="0" cy="0"/>
        </a:xfrm>
      </p:grpSpPr>
      <p:sp>
        <p:nvSpPr>
          <p:cNvPr id="52" name="Google Shape;52;p13"/>
          <p:cNvSpPr txBox="1"/>
          <p:nvPr/>
        </p:nvSpPr>
        <p:spPr>
          <a:xfrm>
            <a:off x="659100" y="791275"/>
            <a:ext cx="7825800" cy="8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Proxima Nova"/>
                <a:ea typeface="Proxima Nova"/>
                <a:cs typeface="Proxima Nova"/>
                <a:sym typeface="Proxima Nova"/>
              </a:rPr>
              <a:t>Deep Learning-based Online Alternative Product Recommendations at Scale</a:t>
            </a:r>
            <a:endParaRPr b="1" sz="3000">
              <a:solidFill>
                <a:srgbClr val="FFFFFF"/>
              </a:solidFill>
              <a:latin typeface="Proxima Nova"/>
              <a:ea typeface="Proxima Nova"/>
              <a:cs typeface="Proxima Nova"/>
              <a:sym typeface="Proxima Nova"/>
            </a:endParaRPr>
          </a:p>
        </p:txBody>
      </p:sp>
      <p:sp>
        <p:nvSpPr>
          <p:cNvPr id="53" name="Google Shape;53;p13"/>
          <p:cNvSpPr txBox="1"/>
          <p:nvPr/>
        </p:nvSpPr>
        <p:spPr>
          <a:xfrm>
            <a:off x="659100" y="2406125"/>
            <a:ext cx="30000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Proxima Nova"/>
                <a:ea typeface="Proxima Nova"/>
                <a:cs typeface="Proxima Nova"/>
                <a:sym typeface="Proxima Nova"/>
              </a:rPr>
              <a:t>Submitted</a:t>
            </a:r>
            <a:r>
              <a:rPr lang="en" sz="900">
                <a:solidFill>
                  <a:srgbClr val="FFFFFF"/>
                </a:solidFill>
                <a:latin typeface="Proxima Nova"/>
                <a:ea typeface="Proxima Nova"/>
                <a:cs typeface="Proxima Nova"/>
                <a:sym typeface="Proxima Nova"/>
              </a:rPr>
              <a:t> by</a:t>
            </a:r>
            <a:endParaRPr sz="900">
              <a:solidFill>
                <a:srgbClr val="FFFFFF"/>
              </a:solidFill>
              <a:latin typeface="Proxima Nova"/>
              <a:ea typeface="Proxima Nova"/>
              <a:cs typeface="Proxima Nova"/>
              <a:sym typeface="Proxima Nova"/>
            </a:endParaRPr>
          </a:p>
        </p:txBody>
      </p:sp>
      <p:sp>
        <p:nvSpPr>
          <p:cNvPr id="54" name="Google Shape;54;p13"/>
          <p:cNvSpPr txBox="1"/>
          <p:nvPr/>
        </p:nvSpPr>
        <p:spPr>
          <a:xfrm>
            <a:off x="659100" y="2672225"/>
            <a:ext cx="4649400" cy="1984800"/>
          </a:xfrm>
          <a:prstGeom prst="rect">
            <a:avLst/>
          </a:prstGeom>
          <a:noFill/>
          <a:ln>
            <a:noFill/>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a:solidFill>
                  <a:srgbClr val="FFFFFF"/>
                </a:solidFill>
                <a:latin typeface="Proxima Nova Semibold"/>
                <a:ea typeface="Proxima Nova Semibold"/>
                <a:cs typeface="Proxima Nova Semibold"/>
                <a:sym typeface="Proxima Nova Semibold"/>
              </a:rPr>
              <a:t>Arnob Mitra Utsab - 19101030</a:t>
            </a:r>
            <a:endParaRPr>
              <a:solidFill>
                <a:srgbClr val="FFFFFF"/>
              </a:solidFill>
              <a:latin typeface="Proxima Nova Semibold"/>
              <a:ea typeface="Proxima Nova Semibold"/>
              <a:cs typeface="Proxima Nova Semibold"/>
              <a:sym typeface="Proxima Nova Semibold"/>
            </a:endParaRPr>
          </a:p>
          <a:p>
            <a:pPr indent="0" lvl="0" marL="0" rtl="0" algn="l">
              <a:lnSpc>
                <a:spcPct val="135000"/>
              </a:lnSpc>
              <a:spcBef>
                <a:spcPts val="0"/>
              </a:spcBef>
              <a:spcAft>
                <a:spcPts val="0"/>
              </a:spcAft>
              <a:buNone/>
            </a:pPr>
            <a:r>
              <a:rPr lang="en">
                <a:solidFill>
                  <a:srgbClr val="FFFFFF"/>
                </a:solidFill>
                <a:latin typeface="Proxima Nova Semibold"/>
                <a:ea typeface="Proxima Nova Semibold"/>
                <a:cs typeface="Proxima Nova Semibold"/>
                <a:sym typeface="Proxima Nova Semibold"/>
              </a:rPr>
              <a:t>Hasan Muhammed Zahidul Amin - 21166019</a:t>
            </a:r>
            <a:endParaRPr>
              <a:solidFill>
                <a:srgbClr val="FFFFFF"/>
              </a:solidFill>
              <a:latin typeface="Proxima Nova Semibold"/>
              <a:ea typeface="Proxima Nova Semibold"/>
              <a:cs typeface="Proxima Nova Semibold"/>
              <a:sym typeface="Proxima Nova Semibold"/>
            </a:endParaRPr>
          </a:p>
          <a:p>
            <a:pPr indent="0" lvl="0" marL="0" rtl="0" algn="l">
              <a:lnSpc>
                <a:spcPct val="135000"/>
              </a:lnSpc>
              <a:spcBef>
                <a:spcPts val="0"/>
              </a:spcBef>
              <a:spcAft>
                <a:spcPts val="0"/>
              </a:spcAft>
              <a:buNone/>
            </a:pPr>
            <a:r>
              <a:rPr lang="en">
                <a:solidFill>
                  <a:srgbClr val="FFFFFF"/>
                </a:solidFill>
                <a:latin typeface="Proxima Nova Semibold"/>
                <a:ea typeface="Proxima Nova Semibold"/>
                <a:cs typeface="Proxima Nova Semibold"/>
                <a:sym typeface="Proxima Nova Semibold"/>
              </a:rPr>
              <a:t>Mohammad Tariqul Islam Tuhin - 21166037</a:t>
            </a:r>
            <a:endParaRPr>
              <a:solidFill>
                <a:srgbClr val="FFFFFF"/>
              </a:solidFill>
              <a:latin typeface="Proxima Nova Semibold"/>
              <a:ea typeface="Proxima Nova Semibold"/>
              <a:cs typeface="Proxima Nova Semibold"/>
              <a:sym typeface="Proxima Nova Semibold"/>
            </a:endParaRPr>
          </a:p>
          <a:p>
            <a:pPr indent="0" lvl="0" marL="0" rtl="0" algn="l">
              <a:lnSpc>
                <a:spcPct val="135000"/>
              </a:lnSpc>
              <a:spcBef>
                <a:spcPts val="0"/>
              </a:spcBef>
              <a:spcAft>
                <a:spcPts val="0"/>
              </a:spcAft>
              <a:buNone/>
            </a:pPr>
            <a:r>
              <a:rPr lang="en">
                <a:solidFill>
                  <a:srgbClr val="FFFFFF"/>
                </a:solidFill>
                <a:latin typeface="Proxima Nova Semibold"/>
                <a:ea typeface="Proxima Nova Semibold"/>
                <a:cs typeface="Proxima Nova Semibold"/>
                <a:sym typeface="Proxima Nova Semibold"/>
              </a:rPr>
              <a:t>Al Hasib Mahamud - 21366007</a:t>
            </a:r>
            <a:br>
              <a:rPr lang="en">
                <a:solidFill>
                  <a:srgbClr val="FFFFFF"/>
                </a:solidFill>
                <a:latin typeface="Proxima Nova Semibold"/>
                <a:ea typeface="Proxima Nova Semibold"/>
                <a:cs typeface="Proxima Nova Semibold"/>
                <a:sym typeface="Proxima Nova Semibold"/>
              </a:rPr>
            </a:br>
            <a:r>
              <a:rPr lang="en">
                <a:solidFill>
                  <a:srgbClr val="FFFFFF"/>
                </a:solidFill>
                <a:latin typeface="Proxima Nova Semibold"/>
                <a:ea typeface="Proxima Nova Semibold"/>
                <a:cs typeface="Proxima Nova Semibold"/>
                <a:sym typeface="Proxima Nova Semibold"/>
              </a:rPr>
              <a:t>Marwa Nabi - 20266021</a:t>
            </a:r>
            <a:endParaRPr>
              <a:solidFill>
                <a:srgbClr val="FFFFFF"/>
              </a:solidFill>
              <a:latin typeface="Proxima Nova Semibold"/>
              <a:ea typeface="Proxima Nova Semibold"/>
              <a:cs typeface="Proxima Nova Semibold"/>
              <a:sym typeface="Proxima Nova Semibold"/>
            </a:endParaRPr>
          </a:p>
          <a:p>
            <a:pPr indent="0" lvl="0" marL="0" rtl="0" algn="l">
              <a:lnSpc>
                <a:spcPct val="135000"/>
              </a:lnSpc>
              <a:spcBef>
                <a:spcPts val="0"/>
              </a:spcBef>
              <a:spcAft>
                <a:spcPts val="0"/>
              </a:spcAft>
              <a:buNone/>
            </a:pPr>
            <a:r>
              <a:t/>
            </a:r>
            <a:endParaRPr>
              <a:solidFill>
                <a:srgbClr val="FFFFFF"/>
              </a:solidFill>
              <a:latin typeface="Proxima Nova Semibold"/>
              <a:ea typeface="Proxima Nova Semibold"/>
              <a:cs typeface="Proxima Nova Semibold"/>
              <a:sym typeface="Proxima Nova Semibold"/>
            </a:endParaRPr>
          </a:p>
          <a:p>
            <a:pPr indent="0" lvl="0" marL="0" rtl="0" algn="l">
              <a:lnSpc>
                <a:spcPct val="135000"/>
              </a:lnSpc>
              <a:spcBef>
                <a:spcPts val="0"/>
              </a:spcBef>
              <a:spcAft>
                <a:spcPts val="0"/>
              </a:spcAft>
              <a:buNone/>
            </a:pPr>
            <a:r>
              <a:rPr lang="en">
                <a:solidFill>
                  <a:srgbClr val="FFFFFF"/>
                </a:solidFill>
                <a:latin typeface="Proxima Nova"/>
                <a:ea typeface="Proxima Nova"/>
                <a:cs typeface="Proxima Nova"/>
                <a:sym typeface="Proxima Nova"/>
              </a:rPr>
              <a:t>Course title: CSE431/712 - Symbolic Machine Learning II</a:t>
            </a:r>
            <a:endParaRPr>
              <a:solidFill>
                <a:srgbClr val="FFFFFF"/>
              </a:solidFill>
              <a:latin typeface="Proxima Nova"/>
              <a:ea typeface="Proxima Nova"/>
              <a:cs typeface="Proxima Nova"/>
              <a:sym typeface="Proxima Nova"/>
            </a:endParaRPr>
          </a:p>
        </p:txBody>
      </p:sp>
      <p:cxnSp>
        <p:nvCxnSpPr>
          <p:cNvPr id="55" name="Google Shape;55;p13"/>
          <p:cNvCxnSpPr/>
          <p:nvPr/>
        </p:nvCxnSpPr>
        <p:spPr>
          <a:xfrm>
            <a:off x="743175" y="796150"/>
            <a:ext cx="380100" cy="0"/>
          </a:xfrm>
          <a:prstGeom prst="straightConnector1">
            <a:avLst/>
          </a:prstGeom>
          <a:noFill/>
          <a:ln cap="flat" cmpd="sng" w="28575">
            <a:solidFill>
              <a:srgbClr val="C105CC"/>
            </a:solidFill>
            <a:prstDash val="solid"/>
            <a:round/>
            <a:headEnd len="med" w="med" type="none"/>
            <a:tailEnd len="med" w="med" type="none"/>
          </a:ln>
        </p:spPr>
      </p:cxn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445025"/>
            <a:ext cx="8520600" cy="572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Times New Roman"/>
                <a:ea typeface="Times New Roman"/>
                <a:cs typeface="Times New Roman"/>
                <a:sym typeface="Times New Roman"/>
              </a:rPr>
              <a:t>Offline Evaluation</a:t>
            </a:r>
            <a:endParaRPr b="1">
              <a:solidFill>
                <a:srgbClr val="434343"/>
              </a:solidFill>
              <a:latin typeface="Times New Roman"/>
              <a:ea typeface="Times New Roman"/>
              <a:cs typeface="Times New Roman"/>
              <a:sym typeface="Times New Roman"/>
            </a:endParaRPr>
          </a:p>
        </p:txBody>
      </p:sp>
      <p:sp>
        <p:nvSpPr>
          <p:cNvPr id="159" name="Google Shape;15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latin typeface="Times New Roman"/>
              <a:ea typeface="Times New Roman"/>
              <a:cs typeface="Times New Roman"/>
              <a:sym typeface="Times New Roman"/>
            </a:endParaRPr>
          </a:p>
        </p:txBody>
      </p:sp>
      <p:pic>
        <p:nvPicPr>
          <p:cNvPr id="160" name="Google Shape;160;p22"/>
          <p:cNvPicPr preferRelativeResize="0"/>
          <p:nvPr/>
        </p:nvPicPr>
        <p:blipFill>
          <a:blip r:embed="rId3">
            <a:alphaModFix/>
          </a:blip>
          <a:stretch>
            <a:fillRect/>
          </a:stretch>
        </p:blipFill>
        <p:spPr>
          <a:xfrm>
            <a:off x="376200" y="1152475"/>
            <a:ext cx="8096250" cy="3695700"/>
          </a:xfrm>
          <a:prstGeom prst="rect">
            <a:avLst/>
          </a:prstGeom>
          <a:noFill/>
          <a:ln cap="flat" cmpd="sng" w="28575">
            <a:solidFill>
              <a:schemeClr val="dk2"/>
            </a:solidFill>
            <a:prstDash val="solid"/>
            <a:round/>
            <a:headEnd len="sm" w="sm" type="none"/>
            <a:tailEnd len="sm" w="sm" type="none"/>
          </a:ln>
        </p:spPr>
      </p:pic>
      <p:sp>
        <p:nvSpPr>
          <p:cNvPr id="161" name="Google Shape;16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Precision and Recall</a:t>
            </a:r>
            <a:endParaRPr b="1">
              <a:latin typeface="Times New Roman"/>
              <a:ea typeface="Times New Roman"/>
              <a:cs typeface="Times New Roman"/>
              <a:sym typeface="Times New Roman"/>
            </a:endParaRPr>
          </a:p>
        </p:txBody>
      </p:sp>
      <p:sp>
        <p:nvSpPr>
          <p:cNvPr id="167" name="Google Shape;167;p23"/>
          <p:cNvSpPr txBox="1"/>
          <p:nvPr>
            <p:ph idx="1" type="body"/>
          </p:nvPr>
        </p:nvSpPr>
        <p:spPr>
          <a:xfrm>
            <a:off x="311700" y="1152475"/>
            <a:ext cx="8709600" cy="3416400"/>
          </a:xfrm>
          <a:prstGeom prst="rect">
            <a:avLst/>
          </a:prstGeom>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sp>
        <p:nvSpPr>
          <p:cNvPr id="168" name="Google Shape;168;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a:p>
        </p:txBody>
      </p:sp>
      <p:pic>
        <p:nvPicPr>
          <p:cNvPr id="169" name="Google Shape;169;p23"/>
          <p:cNvPicPr preferRelativeResize="0"/>
          <p:nvPr/>
        </p:nvPicPr>
        <p:blipFill>
          <a:blip r:embed="rId3">
            <a:alphaModFix/>
          </a:blip>
          <a:stretch>
            <a:fillRect/>
          </a:stretch>
        </p:blipFill>
        <p:spPr>
          <a:xfrm>
            <a:off x="663825" y="1538738"/>
            <a:ext cx="3295650" cy="2200275"/>
          </a:xfrm>
          <a:prstGeom prst="rect">
            <a:avLst/>
          </a:prstGeom>
          <a:noFill/>
          <a:ln>
            <a:noFill/>
          </a:ln>
        </p:spPr>
      </p:pic>
      <p:pic>
        <p:nvPicPr>
          <p:cNvPr id="170" name="Google Shape;170;p23"/>
          <p:cNvPicPr preferRelativeResize="0"/>
          <p:nvPr/>
        </p:nvPicPr>
        <p:blipFill>
          <a:blip r:embed="rId4">
            <a:alphaModFix/>
          </a:blip>
          <a:stretch>
            <a:fillRect/>
          </a:stretch>
        </p:blipFill>
        <p:spPr>
          <a:xfrm>
            <a:off x="5127375" y="1428750"/>
            <a:ext cx="3409950" cy="2286000"/>
          </a:xfrm>
          <a:prstGeom prst="rect">
            <a:avLst/>
          </a:prstGeom>
          <a:noFill/>
          <a:ln>
            <a:noFill/>
          </a:ln>
        </p:spPr>
      </p:pic>
      <p:sp>
        <p:nvSpPr>
          <p:cNvPr id="171" name="Google Shape;171;p23"/>
          <p:cNvSpPr txBox="1"/>
          <p:nvPr/>
        </p:nvSpPr>
        <p:spPr>
          <a:xfrm>
            <a:off x="886350" y="3867700"/>
            <a:ext cx="2967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Figure: </a:t>
            </a:r>
            <a:r>
              <a:rPr lang="en">
                <a:latin typeface="Times New Roman"/>
                <a:ea typeface="Times New Roman"/>
                <a:cs typeface="Times New Roman"/>
                <a:sym typeface="Times New Roman"/>
              </a:rPr>
              <a:t>Comparison</a:t>
            </a:r>
            <a:r>
              <a:rPr lang="en">
                <a:latin typeface="Times New Roman"/>
                <a:ea typeface="Times New Roman"/>
                <a:cs typeface="Times New Roman"/>
                <a:sym typeface="Times New Roman"/>
              </a:rPr>
              <a:t> 1 for Raw Sessions</a:t>
            </a:r>
            <a:endParaRPr>
              <a:latin typeface="Times New Roman"/>
              <a:ea typeface="Times New Roman"/>
              <a:cs typeface="Times New Roman"/>
              <a:sym typeface="Times New Roman"/>
            </a:endParaRPr>
          </a:p>
        </p:txBody>
      </p:sp>
      <p:sp>
        <p:nvSpPr>
          <p:cNvPr id="172" name="Google Shape;172;p23"/>
          <p:cNvSpPr txBox="1"/>
          <p:nvPr/>
        </p:nvSpPr>
        <p:spPr>
          <a:xfrm>
            <a:off x="5416750" y="3805225"/>
            <a:ext cx="2967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Figure: Comparison 2 for Filtered Sessions</a:t>
            </a:r>
            <a:endParaRPr>
              <a:latin typeface="Times New Roman"/>
              <a:ea typeface="Times New Roman"/>
              <a:cs typeface="Times New Roman"/>
              <a:sym typeface="Times New Roman"/>
            </a:endParaRPr>
          </a:p>
        </p:txBody>
      </p:sp>
      <p:sp>
        <p:nvSpPr>
          <p:cNvPr id="173" name="Google Shape;17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Online A/B Testing</a:t>
            </a:r>
            <a:endParaRPr b="1">
              <a:latin typeface="Times New Roman"/>
              <a:ea typeface="Times New Roman"/>
              <a:cs typeface="Times New Roman"/>
              <a:sym typeface="Times New Roman"/>
            </a:endParaRPr>
          </a:p>
        </p:txBody>
      </p:sp>
      <p:sp>
        <p:nvSpPr>
          <p:cNvPr id="179" name="Google Shape;179;p24"/>
          <p:cNvSpPr txBox="1"/>
          <p:nvPr>
            <p:ph idx="1" type="body"/>
          </p:nvPr>
        </p:nvSpPr>
        <p:spPr>
          <a:xfrm>
            <a:off x="311700" y="1152475"/>
            <a:ext cx="8520600" cy="3416400"/>
          </a:xfrm>
          <a:prstGeom prst="rect">
            <a:avLst/>
          </a:prstGeom>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A/B test was run for three weeks</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Conversion Rate</a:t>
            </a:r>
            <a:endParaRPr>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Used to measure success</a:t>
            </a:r>
            <a:endParaRPr>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Can be calculated as number of purchases divided by number  of visits</a:t>
            </a:r>
            <a:endParaRPr>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Captures similarity between anchor and recommendation</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Deep learning model outperforms the existing hybrid algorithm which combined Attribute Based and Frequently Compared with a 12% higher conversion rate</a:t>
            </a:r>
            <a:endParaRPr>
              <a:solidFill>
                <a:schemeClr val="dk1"/>
              </a:solidFill>
              <a:latin typeface="Times New Roman"/>
              <a:ea typeface="Times New Roman"/>
              <a:cs typeface="Times New Roman"/>
              <a:sym typeface="Times New Roman"/>
            </a:endParaRPr>
          </a:p>
        </p:txBody>
      </p:sp>
      <p:sp>
        <p:nvSpPr>
          <p:cNvPr id="180" name="Google Shape;18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nvSpPr>
        <p:spPr>
          <a:xfrm>
            <a:off x="839100" y="1299450"/>
            <a:ext cx="14061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Proxima Nova Semibold"/>
                <a:ea typeface="Proxima Nova Semibold"/>
                <a:cs typeface="Proxima Nova Semibold"/>
                <a:sym typeface="Proxima Nova Semibold"/>
              </a:rPr>
              <a:t>Related work</a:t>
            </a:r>
            <a:endParaRPr>
              <a:solidFill>
                <a:srgbClr val="0000FF"/>
              </a:solidFill>
              <a:latin typeface="Proxima Nova Semibold"/>
              <a:ea typeface="Proxima Nova Semibold"/>
              <a:cs typeface="Proxima Nova Semibold"/>
              <a:sym typeface="Proxima Nova Semibold"/>
            </a:endParaRPr>
          </a:p>
        </p:txBody>
      </p:sp>
      <p:sp>
        <p:nvSpPr>
          <p:cNvPr id="186" name="Google Shape;186;p25"/>
          <p:cNvSpPr txBox="1"/>
          <p:nvPr/>
        </p:nvSpPr>
        <p:spPr>
          <a:xfrm>
            <a:off x="839100" y="1854500"/>
            <a:ext cx="7465800" cy="1142700"/>
          </a:xfrm>
          <a:prstGeom prst="rect">
            <a:avLst/>
          </a:prstGeom>
          <a:noFill/>
          <a:ln>
            <a:noFill/>
          </a:ln>
        </p:spPr>
        <p:txBody>
          <a:bodyPr anchorCtr="0" anchor="t" bIns="91425" lIns="91425" spcFirstLastPara="1" rIns="91425" wrap="square" tIns="91425">
            <a:noAutofit/>
          </a:bodyPr>
          <a:lstStyle/>
          <a:p>
            <a:pPr indent="-320675" lvl="0" marL="457200" rtl="0" algn="l">
              <a:lnSpc>
                <a:spcPct val="115000"/>
              </a:lnSpc>
              <a:spcBef>
                <a:spcPts val="0"/>
              </a:spcBef>
              <a:spcAft>
                <a:spcPts val="0"/>
              </a:spcAft>
              <a:buClr>
                <a:schemeClr val="accent2"/>
              </a:buClr>
              <a:buSzPts val="1450"/>
              <a:buFont typeface="Proxima Nova"/>
              <a:buChar char="●"/>
            </a:pPr>
            <a:r>
              <a:rPr lang="en" sz="1450">
                <a:solidFill>
                  <a:schemeClr val="accent2"/>
                </a:solidFill>
                <a:highlight>
                  <a:schemeClr val="lt1"/>
                </a:highlight>
                <a:latin typeface="Proxima Nova"/>
                <a:ea typeface="Proxima Nova"/>
                <a:cs typeface="Proxima Nova"/>
                <a:sym typeface="Proxima Nova"/>
              </a:rPr>
              <a:t>Content-based recommendations</a:t>
            </a:r>
            <a:endParaRPr sz="1450">
              <a:solidFill>
                <a:schemeClr val="accent2"/>
              </a:solidFill>
              <a:highlight>
                <a:schemeClr val="lt1"/>
              </a:highlight>
              <a:latin typeface="Proxima Nova"/>
              <a:ea typeface="Proxima Nova"/>
              <a:cs typeface="Proxima Nova"/>
              <a:sym typeface="Proxima Nova"/>
            </a:endParaRPr>
          </a:p>
          <a:p>
            <a:pPr indent="-320675" lvl="0" marL="457200" rtl="0" algn="l">
              <a:lnSpc>
                <a:spcPct val="115000"/>
              </a:lnSpc>
              <a:spcBef>
                <a:spcPts val="0"/>
              </a:spcBef>
              <a:spcAft>
                <a:spcPts val="0"/>
              </a:spcAft>
              <a:buClr>
                <a:schemeClr val="accent2"/>
              </a:buClr>
              <a:buSzPts val="1450"/>
              <a:buFont typeface="Proxima Nova"/>
              <a:buChar char="●"/>
            </a:pPr>
            <a:r>
              <a:rPr lang="en" sz="1450">
                <a:solidFill>
                  <a:schemeClr val="accent2"/>
                </a:solidFill>
                <a:highlight>
                  <a:schemeClr val="lt1"/>
                </a:highlight>
                <a:latin typeface="Proxima Nova"/>
                <a:ea typeface="Proxima Nova"/>
                <a:cs typeface="Proxima Nova"/>
                <a:sym typeface="Proxima Nova"/>
              </a:rPr>
              <a:t>Collaborative Filtering, Example - Matrix Factorization</a:t>
            </a:r>
            <a:endParaRPr sz="1450">
              <a:solidFill>
                <a:schemeClr val="accent2"/>
              </a:solidFill>
              <a:highlight>
                <a:schemeClr val="lt1"/>
              </a:highlight>
              <a:latin typeface="Proxima Nova"/>
              <a:ea typeface="Proxima Nova"/>
              <a:cs typeface="Proxima Nova"/>
              <a:sym typeface="Proxima Nova"/>
            </a:endParaRPr>
          </a:p>
          <a:p>
            <a:pPr indent="-320675" lvl="0" marL="457200" rtl="0" algn="l">
              <a:lnSpc>
                <a:spcPct val="115000"/>
              </a:lnSpc>
              <a:spcBef>
                <a:spcPts val="0"/>
              </a:spcBef>
              <a:spcAft>
                <a:spcPts val="0"/>
              </a:spcAft>
              <a:buClr>
                <a:schemeClr val="accent2"/>
              </a:buClr>
              <a:buSzPts val="1450"/>
              <a:buFont typeface="Proxima Nova"/>
              <a:buChar char="●"/>
            </a:pPr>
            <a:r>
              <a:rPr lang="en" sz="1450">
                <a:solidFill>
                  <a:schemeClr val="accent2"/>
                </a:solidFill>
                <a:highlight>
                  <a:schemeClr val="lt1"/>
                </a:highlight>
                <a:latin typeface="Proxima Nova"/>
                <a:ea typeface="Proxima Nova"/>
                <a:cs typeface="Proxima Nova"/>
                <a:sym typeface="Proxima Nova"/>
              </a:rPr>
              <a:t>Deep learning, Example - Airbnb’s listing recommendations, Pinterest’s recommendation engine</a:t>
            </a:r>
            <a:endParaRPr sz="1450">
              <a:solidFill>
                <a:schemeClr val="accent2"/>
              </a:solidFill>
              <a:highlight>
                <a:schemeClr val="lt1"/>
              </a:highlight>
              <a:latin typeface="Proxima Nova"/>
              <a:ea typeface="Proxima Nova"/>
              <a:cs typeface="Proxima Nova"/>
              <a:sym typeface="Proxima Nova"/>
            </a:endParaRPr>
          </a:p>
        </p:txBody>
      </p:sp>
      <p:sp>
        <p:nvSpPr>
          <p:cNvPr id="187" name="Google Shape;18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A0667"/>
            </a:gs>
            <a:gs pos="100000">
              <a:srgbClr val="030224"/>
            </a:gs>
          </a:gsLst>
          <a:lin ang="13500032" scaled="0"/>
        </a:gradFill>
      </p:bgPr>
    </p:bg>
    <p:spTree>
      <p:nvGrpSpPr>
        <p:cNvPr id="191" name="Shape 191"/>
        <p:cNvGrpSpPr/>
        <p:nvPr/>
      </p:nvGrpSpPr>
      <p:grpSpPr>
        <a:xfrm>
          <a:off x="0" y="0"/>
          <a:ext cx="0" cy="0"/>
          <a:chOff x="0" y="0"/>
          <a:chExt cx="0" cy="0"/>
        </a:xfrm>
      </p:grpSpPr>
      <p:sp>
        <p:nvSpPr>
          <p:cNvPr id="192" name="Google Shape;192;p26"/>
          <p:cNvSpPr txBox="1"/>
          <p:nvPr/>
        </p:nvSpPr>
        <p:spPr>
          <a:xfrm>
            <a:off x="3040300" y="2048550"/>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latin typeface="Proxima Nova Semibold"/>
                <a:ea typeface="Proxima Nova Semibold"/>
                <a:cs typeface="Proxima Nova Semibold"/>
                <a:sym typeface="Proxima Nova Semibold"/>
              </a:rPr>
              <a:t>Conclusion</a:t>
            </a:r>
            <a:endParaRPr sz="2200">
              <a:solidFill>
                <a:schemeClr val="lt1"/>
              </a:solidFill>
              <a:latin typeface="Proxima Nova Semibold"/>
              <a:ea typeface="Proxima Nova Semibold"/>
              <a:cs typeface="Proxima Nova Semibold"/>
              <a:sym typeface="Proxima Nova Semibold"/>
            </a:endParaRPr>
          </a:p>
        </p:txBody>
      </p:sp>
      <p:sp>
        <p:nvSpPr>
          <p:cNvPr id="193" name="Google Shape;19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A0667"/>
            </a:gs>
            <a:gs pos="100000">
              <a:srgbClr val="030224"/>
            </a:gs>
          </a:gsLst>
          <a:lin ang="13500032" scaled="0"/>
        </a:gradFill>
      </p:bgPr>
    </p:bg>
    <p:spTree>
      <p:nvGrpSpPr>
        <p:cNvPr id="197" name="Shape 197"/>
        <p:cNvGrpSpPr/>
        <p:nvPr/>
      </p:nvGrpSpPr>
      <p:grpSpPr>
        <a:xfrm>
          <a:off x="0" y="0"/>
          <a:ext cx="0" cy="0"/>
          <a:chOff x="0" y="0"/>
          <a:chExt cx="0" cy="0"/>
        </a:xfrm>
      </p:grpSpPr>
      <p:sp>
        <p:nvSpPr>
          <p:cNvPr id="198" name="Google Shape;198;p27"/>
          <p:cNvSpPr txBox="1"/>
          <p:nvPr/>
        </p:nvSpPr>
        <p:spPr>
          <a:xfrm>
            <a:off x="3040300" y="2048550"/>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lt1"/>
                </a:solidFill>
                <a:latin typeface="Proxima Nova Semibold"/>
                <a:ea typeface="Proxima Nova Semibold"/>
                <a:cs typeface="Proxima Nova Semibold"/>
                <a:sym typeface="Proxima Nova Semibold"/>
              </a:rPr>
              <a:t>Thank you!</a:t>
            </a:r>
            <a:endParaRPr sz="2200">
              <a:solidFill>
                <a:schemeClr val="lt1"/>
              </a:solidFill>
              <a:latin typeface="Proxima Nova Semibold"/>
              <a:ea typeface="Proxima Nova Semibold"/>
              <a:cs typeface="Proxima Nova Semibold"/>
              <a:sym typeface="Proxima Nova Semibold"/>
            </a:endParaRPr>
          </a:p>
        </p:txBody>
      </p:sp>
      <p:sp>
        <p:nvSpPr>
          <p:cNvPr id="199" name="Google Shape;19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686550" y="654025"/>
            <a:ext cx="7514700" cy="708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What is recommender system?</a:t>
            </a:r>
            <a:endParaRPr sz="3400">
              <a:latin typeface="Times New Roman"/>
              <a:ea typeface="Times New Roman"/>
              <a:cs typeface="Times New Roman"/>
              <a:sym typeface="Times New Roman"/>
            </a:endParaRPr>
          </a:p>
        </p:txBody>
      </p:sp>
      <p:sp>
        <p:nvSpPr>
          <p:cNvPr id="62" name="Google Shape;62;p14"/>
          <p:cNvSpPr txBox="1"/>
          <p:nvPr>
            <p:ph idx="1" type="body"/>
          </p:nvPr>
        </p:nvSpPr>
        <p:spPr>
          <a:xfrm>
            <a:off x="311700" y="17271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solidFill>
                  <a:schemeClr val="dk1"/>
                </a:solidFill>
                <a:latin typeface="Times New Roman"/>
                <a:ea typeface="Times New Roman"/>
                <a:cs typeface="Times New Roman"/>
                <a:sym typeface="Times New Roman"/>
              </a:rPr>
              <a:t>Recommender systems are </a:t>
            </a:r>
            <a:r>
              <a:rPr b="1" lang="en" sz="2300">
                <a:solidFill>
                  <a:schemeClr val="dk1"/>
                </a:solidFill>
                <a:latin typeface="Times New Roman"/>
                <a:ea typeface="Times New Roman"/>
                <a:cs typeface="Times New Roman"/>
                <a:sym typeface="Times New Roman"/>
              </a:rPr>
              <a:t>the systems that are designed to recommend things to the user based on many different factors</a:t>
            </a:r>
            <a:r>
              <a:rPr lang="en" sz="2300">
                <a:solidFill>
                  <a:schemeClr val="dk1"/>
                </a:solidFill>
                <a:latin typeface="Times New Roman"/>
                <a:ea typeface="Times New Roman"/>
                <a:cs typeface="Times New Roman"/>
                <a:sym typeface="Times New Roman"/>
              </a:rPr>
              <a:t>. These systems predict the most likely product that the users are most likely to purchase and are of interest to.</a:t>
            </a:r>
            <a:endParaRPr sz="3000">
              <a:latin typeface="Times New Roman"/>
              <a:ea typeface="Times New Roman"/>
              <a:cs typeface="Times New Roman"/>
              <a:sym typeface="Times New Roman"/>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6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152475"/>
            <a:ext cx="8520600" cy="34164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 good alternative recommendation system is necessary for having a better consumer experience in E-C</a:t>
            </a:r>
            <a:r>
              <a:rPr lang="en">
                <a:latin typeface="Times New Roman"/>
                <a:ea typeface="Times New Roman"/>
                <a:cs typeface="Times New Roman"/>
                <a:sym typeface="Times New Roman"/>
              </a:rPr>
              <a:t>ommerce</a:t>
            </a:r>
            <a:r>
              <a:rPr lang="en">
                <a:latin typeface="Times New Roman"/>
                <a:ea typeface="Times New Roman"/>
                <a:cs typeface="Times New Roman"/>
                <a:sym typeface="Times New Roman"/>
              </a:rPr>
              <a:t> system.</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For </a:t>
            </a:r>
            <a:r>
              <a:rPr lang="en">
                <a:latin typeface="Times New Roman"/>
                <a:ea typeface="Times New Roman"/>
                <a:cs typeface="Times New Roman"/>
                <a:sym typeface="Times New Roman"/>
              </a:rPr>
              <a:t>recommendation</a:t>
            </a:r>
            <a:r>
              <a:rPr lang="en">
                <a:latin typeface="Times New Roman"/>
                <a:ea typeface="Times New Roman"/>
                <a:cs typeface="Times New Roman"/>
                <a:sym typeface="Times New Roman"/>
              </a:rPr>
              <a:t> both textual product data and customer behavior data has been analyzed.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Build a Siamese Network with </a:t>
            </a:r>
            <a:r>
              <a:rPr lang="en">
                <a:latin typeface="Times New Roman"/>
                <a:ea typeface="Times New Roman"/>
                <a:cs typeface="Times New Roman"/>
                <a:sym typeface="Times New Roman"/>
              </a:rPr>
              <a:t>Bidirectional</a:t>
            </a:r>
            <a:r>
              <a:rPr lang="en">
                <a:latin typeface="Times New Roman"/>
                <a:ea typeface="Times New Roman"/>
                <a:cs typeface="Times New Roman"/>
                <a:sym typeface="Times New Roman"/>
              </a:rPr>
              <a:t> LSTM system providing 12% increasing conversion rate at A/B.</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KNN computation task has been used for scaling throughout the entire product catalog and </a:t>
            </a:r>
            <a:r>
              <a:rPr lang="en">
                <a:latin typeface="Times New Roman"/>
                <a:ea typeface="Times New Roman"/>
                <a:cs typeface="Times New Roman"/>
                <a:sym typeface="Times New Roman"/>
              </a:rPr>
              <a:t>accelerated</a:t>
            </a:r>
            <a:r>
              <a:rPr lang="en">
                <a:latin typeface="Times New Roman"/>
                <a:ea typeface="Times New Roman"/>
                <a:cs typeface="Times New Roman"/>
                <a:sym typeface="Times New Roman"/>
              </a:rPr>
              <a:t> by NMSLIB.</a:t>
            </a:r>
            <a:endParaRPr>
              <a:latin typeface="Times New Roman"/>
              <a:ea typeface="Times New Roman"/>
              <a:cs typeface="Times New Roman"/>
              <a:sym typeface="Times New Roman"/>
            </a:endParaRPr>
          </a:p>
        </p:txBody>
      </p:sp>
      <p:sp>
        <p:nvSpPr>
          <p:cNvPr id="69" name="Google Shape;69;p15"/>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8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8"/>
                                        </p:tgtEl>
                                      </p:cBhvr>
                                    </p:animEffect>
                                    <p:set>
                                      <p:cBhvr>
                                        <p:cTn dur="1" fill="hold">
                                          <p:stCondLst>
                                            <p:cond delay="1000"/>
                                          </p:stCondLst>
                                        </p:cTn>
                                        <p:tgtEl>
                                          <p:spTgt spid="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1152475"/>
            <a:ext cx="8520600" cy="34164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We have the textual information T  of a catalog of products P where T and P is </a:t>
            </a:r>
            <a:br>
              <a:rPr lang="en">
                <a:latin typeface="Times New Roman"/>
                <a:ea typeface="Times New Roman"/>
                <a:cs typeface="Times New Roman"/>
                <a:sym typeface="Times New Roman"/>
              </a:rPr>
            </a:br>
            <a:r>
              <a:rPr b="1" lang="en" sz="2000">
                <a:latin typeface="Times New Roman"/>
                <a:ea typeface="Times New Roman"/>
                <a:cs typeface="Times New Roman"/>
                <a:sym typeface="Times New Roman"/>
              </a:rPr>
              <a:t> T = { X</a:t>
            </a:r>
            <a:r>
              <a:rPr b="1" baseline="-25000" lang="en" sz="2000">
                <a:latin typeface="Times New Roman"/>
                <a:ea typeface="Times New Roman"/>
                <a:cs typeface="Times New Roman"/>
                <a:sym typeface="Times New Roman"/>
              </a:rPr>
              <a:t>1</a:t>
            </a:r>
            <a:r>
              <a:rPr b="1" lang="en" sz="2000">
                <a:latin typeface="Times New Roman"/>
                <a:ea typeface="Times New Roman"/>
                <a:cs typeface="Times New Roman"/>
                <a:sym typeface="Times New Roman"/>
              </a:rPr>
              <a:t>, ……..X</a:t>
            </a:r>
            <a:r>
              <a:rPr b="1" baseline="-25000" lang="en" sz="2000">
                <a:latin typeface="Times New Roman"/>
                <a:ea typeface="Times New Roman"/>
                <a:cs typeface="Times New Roman"/>
                <a:sym typeface="Times New Roman"/>
              </a:rPr>
              <a:t>N</a:t>
            </a:r>
            <a:r>
              <a:rPr b="1" lang="en" sz="2000">
                <a:latin typeface="Times New Roman"/>
                <a:ea typeface="Times New Roman"/>
                <a:cs typeface="Times New Roman"/>
                <a:sym typeface="Times New Roman"/>
              </a:rPr>
              <a:t>}  and P = </a:t>
            </a:r>
            <a:r>
              <a:rPr b="1" lang="en" sz="2000">
                <a:latin typeface="Times New Roman"/>
                <a:ea typeface="Times New Roman"/>
                <a:cs typeface="Times New Roman"/>
                <a:sym typeface="Times New Roman"/>
              </a:rPr>
              <a:t>{ p</a:t>
            </a:r>
            <a:r>
              <a:rPr b="1" baseline="-25000" lang="en" sz="2000">
                <a:latin typeface="Times New Roman"/>
                <a:ea typeface="Times New Roman"/>
                <a:cs typeface="Times New Roman"/>
                <a:sym typeface="Times New Roman"/>
              </a:rPr>
              <a:t>1</a:t>
            </a:r>
            <a:r>
              <a:rPr b="1" lang="en" sz="2000">
                <a:latin typeface="Times New Roman"/>
                <a:ea typeface="Times New Roman"/>
                <a:cs typeface="Times New Roman"/>
                <a:sym typeface="Times New Roman"/>
              </a:rPr>
              <a:t>, ……..p</a:t>
            </a:r>
            <a:r>
              <a:rPr b="1" baseline="-25000" lang="en" sz="2000">
                <a:latin typeface="Times New Roman"/>
                <a:ea typeface="Times New Roman"/>
                <a:cs typeface="Times New Roman"/>
                <a:sym typeface="Times New Roman"/>
              </a:rPr>
              <a:t>N</a:t>
            </a:r>
            <a:r>
              <a:rPr b="1" lang="en" sz="2000">
                <a:latin typeface="Times New Roman"/>
                <a:ea typeface="Times New Roman"/>
                <a:cs typeface="Times New Roman"/>
                <a:sym typeface="Times New Roman"/>
              </a:rPr>
              <a:t>} </a:t>
            </a:r>
            <a:r>
              <a:rPr b="1" lang="en" sz="2000">
                <a:latin typeface="Times New Roman"/>
                <a:ea typeface="Times New Roman"/>
                <a:cs typeface="Times New Roman"/>
                <a:sym typeface="Times New Roman"/>
              </a:rPr>
              <a:t> </a:t>
            </a:r>
            <a:br>
              <a:rPr b="1" lang="en" sz="2000">
                <a:latin typeface="Times New Roman"/>
                <a:ea typeface="Times New Roman"/>
                <a:cs typeface="Times New Roman"/>
                <a:sym typeface="Times New Roman"/>
              </a:rPr>
            </a:br>
            <a:br>
              <a:rPr b="1" lang="en" sz="2000">
                <a:latin typeface="Times New Roman"/>
                <a:ea typeface="Times New Roman"/>
                <a:cs typeface="Times New Roman"/>
                <a:sym typeface="Times New Roman"/>
              </a:rPr>
            </a:br>
            <a:r>
              <a:rPr b="1" lang="en" sz="2000">
                <a:latin typeface="Times New Roman"/>
                <a:ea typeface="Times New Roman"/>
                <a:cs typeface="Times New Roman"/>
                <a:sym typeface="Times New Roman"/>
              </a:rPr>
              <a:t>The goal is to make a recommendations to learn embedding projection function f</a:t>
            </a:r>
            <a:r>
              <a:rPr b="1" baseline="-25000" lang="en" sz="2000">
                <a:latin typeface="Times New Roman"/>
                <a:ea typeface="Times New Roman"/>
                <a:cs typeface="Times New Roman"/>
                <a:sym typeface="Times New Roman"/>
              </a:rPr>
              <a:t>w</a:t>
            </a:r>
            <a:endParaRPr b="1" sz="2000">
              <a:latin typeface="Times New Roman"/>
              <a:ea typeface="Times New Roman"/>
              <a:cs typeface="Times New Roman"/>
              <a:sym typeface="Times New Roman"/>
            </a:endParaRPr>
          </a:p>
          <a:p>
            <a:pPr indent="0" lvl="0" marL="0" rtl="0" algn="l">
              <a:spcBef>
                <a:spcPts val="1600"/>
              </a:spcBef>
              <a:spcAft>
                <a:spcPts val="1600"/>
              </a:spcAft>
              <a:buNone/>
            </a:pPr>
            <a:r>
              <a:rPr b="1" i="1" lang="en" sz="2000">
                <a:latin typeface="Times New Roman"/>
                <a:ea typeface="Times New Roman"/>
                <a:cs typeface="Times New Roman"/>
                <a:sym typeface="Times New Roman"/>
              </a:rPr>
              <a:t>The goal of the alternative </a:t>
            </a:r>
            <a:r>
              <a:rPr b="1" i="1" lang="en" sz="2000">
                <a:latin typeface="Times New Roman"/>
                <a:ea typeface="Times New Roman"/>
                <a:cs typeface="Times New Roman"/>
                <a:sym typeface="Times New Roman"/>
              </a:rPr>
              <a:t>recommendation</a:t>
            </a:r>
            <a:r>
              <a:rPr b="1" i="1" lang="en" sz="2000">
                <a:latin typeface="Times New Roman"/>
                <a:ea typeface="Times New Roman"/>
                <a:cs typeface="Times New Roman"/>
                <a:sym typeface="Times New Roman"/>
              </a:rPr>
              <a:t> is to learn a embedding projection function </a:t>
            </a:r>
            <a:r>
              <a:rPr b="1" i="1" lang="en" sz="2000">
                <a:latin typeface="Times New Roman"/>
                <a:ea typeface="Times New Roman"/>
                <a:cs typeface="Times New Roman"/>
                <a:sym typeface="Times New Roman"/>
              </a:rPr>
              <a:t>f</a:t>
            </a:r>
            <a:r>
              <a:rPr b="1" baseline="-25000" i="1" lang="en" sz="2000">
                <a:latin typeface="Times New Roman"/>
                <a:ea typeface="Times New Roman"/>
                <a:cs typeface="Times New Roman"/>
                <a:sym typeface="Times New Roman"/>
              </a:rPr>
              <a:t>w</a:t>
            </a:r>
            <a:r>
              <a:rPr b="1" i="1" lang="en" sz="2000">
                <a:latin typeface="Times New Roman"/>
                <a:ea typeface="Times New Roman"/>
                <a:cs typeface="Times New Roman"/>
                <a:sym typeface="Times New Roman"/>
              </a:rPr>
              <a:t> so that the embedding of an anchor product that is viewed by customer </a:t>
            </a:r>
            <a:r>
              <a:rPr b="1" i="1" lang="en" sz="2000">
                <a:latin typeface="Times New Roman"/>
                <a:ea typeface="Times New Roman"/>
                <a:cs typeface="Times New Roman"/>
                <a:sym typeface="Times New Roman"/>
              </a:rPr>
              <a:t>f</a:t>
            </a:r>
            <a:r>
              <a:rPr b="1" baseline="-25000" i="1" lang="en" sz="2000">
                <a:latin typeface="Times New Roman"/>
                <a:ea typeface="Times New Roman"/>
                <a:cs typeface="Times New Roman"/>
                <a:sym typeface="Times New Roman"/>
              </a:rPr>
              <a:t>w </a:t>
            </a:r>
            <a:r>
              <a:rPr b="1" i="1" lang="en" sz="2000">
                <a:latin typeface="Times New Roman"/>
                <a:ea typeface="Times New Roman"/>
                <a:cs typeface="Times New Roman"/>
                <a:sym typeface="Times New Roman"/>
              </a:rPr>
              <a:t>(x</a:t>
            </a:r>
            <a:r>
              <a:rPr b="1" baseline="-25000" i="1" lang="en" sz="2000">
                <a:latin typeface="Times New Roman"/>
                <a:ea typeface="Times New Roman"/>
                <a:cs typeface="Times New Roman"/>
                <a:sym typeface="Times New Roman"/>
              </a:rPr>
              <a:t>a </a:t>
            </a:r>
            <a:r>
              <a:rPr b="1" i="1" lang="en" sz="2000">
                <a:latin typeface="Times New Roman"/>
                <a:ea typeface="Times New Roman"/>
                <a:cs typeface="Times New Roman"/>
                <a:sym typeface="Times New Roman"/>
              </a:rPr>
              <a:t>)  is close to embeddings of its alternative f</a:t>
            </a:r>
            <a:r>
              <a:rPr b="1" baseline="-25000" i="1" lang="en" sz="2000">
                <a:latin typeface="Times New Roman"/>
                <a:ea typeface="Times New Roman"/>
                <a:cs typeface="Times New Roman"/>
                <a:sym typeface="Times New Roman"/>
              </a:rPr>
              <a:t>w </a:t>
            </a:r>
            <a:r>
              <a:rPr b="1" i="1" lang="en" sz="2000">
                <a:latin typeface="Times New Roman"/>
                <a:ea typeface="Times New Roman"/>
                <a:cs typeface="Times New Roman"/>
                <a:sym typeface="Times New Roman"/>
              </a:rPr>
              <a:t>(x</a:t>
            </a:r>
            <a:r>
              <a:rPr b="1" baseline="-25000" i="1" lang="en" sz="2000">
                <a:latin typeface="Times New Roman"/>
                <a:ea typeface="Times New Roman"/>
                <a:cs typeface="Times New Roman"/>
                <a:sym typeface="Times New Roman"/>
              </a:rPr>
              <a:t>r </a:t>
            </a:r>
            <a:r>
              <a:rPr b="1" i="1" lang="en" sz="2000">
                <a:latin typeface="Times New Roman"/>
                <a:ea typeface="Times New Roman"/>
                <a:cs typeface="Times New Roman"/>
                <a:sym typeface="Times New Roman"/>
              </a:rPr>
              <a:t>) </a:t>
            </a:r>
            <a:br>
              <a:rPr b="1" lang="en" sz="2000">
                <a:latin typeface="Times New Roman"/>
                <a:ea typeface="Times New Roman"/>
                <a:cs typeface="Times New Roman"/>
                <a:sym typeface="Times New Roman"/>
              </a:rPr>
            </a:br>
            <a:endParaRPr b="1" sz="2000">
              <a:latin typeface="Times New Roman"/>
              <a:ea typeface="Times New Roman"/>
              <a:cs typeface="Times New Roman"/>
              <a:sym typeface="Times New Roman"/>
            </a:endParaRPr>
          </a:p>
        </p:txBody>
      </p:sp>
      <p:sp>
        <p:nvSpPr>
          <p:cNvPr id="76" name="Google Shape;76;p16"/>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 formulation</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8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5"/>
                                        </p:tgtEl>
                                      </p:cBhvr>
                                    </p:animEffect>
                                    <p:set>
                                      <p:cBhvr>
                                        <p:cTn dur="1" fill="hold">
                                          <p:stCondLst>
                                            <p:cond delay="1000"/>
                                          </p:stCondLst>
                                        </p:cTn>
                                        <p:tgtEl>
                                          <p:spTgt spid="7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1152475"/>
            <a:ext cx="8520600" cy="39045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Textual data and co-compared Data</a:t>
            </a:r>
            <a:endParaRPr>
              <a:latin typeface="Times New Roman"/>
              <a:ea typeface="Times New Roman"/>
              <a:cs typeface="Times New Roman"/>
              <a:sym typeface="Times New Roman"/>
            </a:endParaRPr>
          </a:p>
          <a:p>
            <a:pPr indent="0" lvl="0" marL="0" rtl="0" algn="l">
              <a:spcBef>
                <a:spcPts val="1600"/>
              </a:spcBef>
              <a:spcAft>
                <a:spcPts val="1600"/>
              </a:spcAft>
              <a:buNone/>
            </a:pPr>
            <a:br>
              <a:rPr b="1" lang="en" sz="2000">
                <a:latin typeface="Times New Roman"/>
                <a:ea typeface="Times New Roman"/>
                <a:cs typeface="Times New Roman"/>
                <a:sym typeface="Times New Roman"/>
              </a:rPr>
            </a:br>
            <a:endParaRPr b="1" sz="2000">
              <a:latin typeface="Times New Roman"/>
              <a:ea typeface="Times New Roman"/>
              <a:cs typeface="Times New Roman"/>
              <a:sym typeface="Times New Roman"/>
            </a:endParaRPr>
          </a:p>
        </p:txBody>
      </p:sp>
      <p:sp>
        <p:nvSpPr>
          <p:cNvPr id="83" name="Google Shape;83;p17"/>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Deep learning embedding approach</a:t>
            </a:r>
            <a:endParaRPr>
              <a:latin typeface="Times New Roman"/>
              <a:ea typeface="Times New Roman"/>
              <a:cs typeface="Times New Roman"/>
              <a:sym typeface="Times New Roman"/>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85" name="Google Shape;85;p17"/>
          <p:cNvGraphicFramePr/>
          <p:nvPr/>
        </p:nvGraphicFramePr>
        <p:xfrm>
          <a:off x="483975" y="1514000"/>
          <a:ext cx="3000000" cy="3000000"/>
        </p:xfrm>
        <a:graphic>
          <a:graphicData uri="http://schemas.openxmlformats.org/drawingml/2006/table">
            <a:tbl>
              <a:tblPr>
                <a:noFill/>
                <a:tableStyleId>{C0624256-25AB-4336-9BB1-44D64A39FEF6}</a:tableStyleId>
              </a:tblPr>
              <a:tblGrid>
                <a:gridCol w="729700"/>
                <a:gridCol w="1017200"/>
                <a:gridCol w="3655925"/>
              </a:tblGrid>
              <a:tr h="300775">
                <a:tc>
                  <a:txBody>
                    <a:bodyPr/>
                    <a:lstStyle/>
                    <a:p>
                      <a:pPr indent="0" lvl="0" marL="0" rtl="0" algn="l">
                        <a:spcBef>
                          <a:spcPts val="0"/>
                        </a:spcBef>
                        <a:spcAft>
                          <a:spcPts val="0"/>
                        </a:spcAft>
                        <a:buNone/>
                      </a:pPr>
                      <a:r>
                        <a:rPr b="1" lang="en" sz="1000"/>
                        <a:t>Product Id</a:t>
                      </a:r>
                      <a:endParaRPr b="1" sz="1000"/>
                    </a:p>
                  </a:txBody>
                  <a:tcPr marT="91425" marB="91425" marR="91425" marL="91425"/>
                </a:tc>
                <a:tc>
                  <a:txBody>
                    <a:bodyPr/>
                    <a:lstStyle/>
                    <a:p>
                      <a:pPr indent="0" lvl="0" marL="0" rtl="0" algn="l">
                        <a:spcBef>
                          <a:spcPts val="0"/>
                        </a:spcBef>
                        <a:spcAft>
                          <a:spcPts val="0"/>
                        </a:spcAft>
                        <a:buNone/>
                      </a:pPr>
                      <a:r>
                        <a:rPr b="1" lang="en" sz="1000"/>
                        <a:t>Product title</a:t>
                      </a:r>
                      <a:endParaRPr b="1" sz="1000"/>
                    </a:p>
                  </a:txBody>
                  <a:tcPr marT="91425" marB="91425" marR="91425" marL="91425"/>
                </a:tc>
                <a:tc>
                  <a:txBody>
                    <a:bodyPr/>
                    <a:lstStyle/>
                    <a:p>
                      <a:pPr indent="0" lvl="0" marL="0" rtl="0" algn="l">
                        <a:spcBef>
                          <a:spcPts val="0"/>
                        </a:spcBef>
                        <a:spcAft>
                          <a:spcPts val="0"/>
                        </a:spcAft>
                        <a:buNone/>
                      </a:pPr>
                      <a:r>
                        <a:rPr b="1" lang="en" sz="1000"/>
                        <a:t>Description</a:t>
                      </a:r>
                      <a:endParaRPr b="1" sz="1000"/>
                    </a:p>
                  </a:txBody>
                  <a:tcPr marT="91425" marB="91425" marR="91425" marL="91425"/>
                </a:tc>
              </a:tr>
              <a:tr h="1018000">
                <a:tc>
                  <a:txBody>
                    <a:bodyPr/>
                    <a:lstStyle/>
                    <a:p>
                      <a:pPr indent="0" lvl="0" marL="0" rtl="0" algn="l">
                        <a:spcBef>
                          <a:spcPts val="0"/>
                        </a:spcBef>
                        <a:spcAft>
                          <a:spcPts val="0"/>
                        </a:spcAft>
                        <a:buNone/>
                      </a:pPr>
                      <a:r>
                        <a:rPr lang="en" sz="800"/>
                        <a:t>‘876432134’</a:t>
                      </a:r>
                      <a:endParaRPr sz="8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800"/>
                        <a:t>Fossil Men's Copeland Stainless Steel Quartz Watch with Leather Strap</a:t>
                      </a:r>
                      <a:endParaRPr sz="1700">
                        <a:solidFill>
                          <a:schemeClr val="dk1"/>
                        </a:solidFill>
                        <a:highlight>
                          <a:srgbClr val="FFFFFF"/>
                        </a:highlight>
                      </a:endParaRPr>
                    </a:p>
                    <a:p>
                      <a:pPr indent="0" lvl="0" marL="0" rtl="0" algn="l">
                        <a:spcBef>
                          <a:spcPts val="600"/>
                        </a:spcBef>
                        <a:spcAft>
                          <a:spcPts val="0"/>
                        </a:spcAft>
                        <a:buNone/>
                      </a:pPr>
                      <a:r>
                        <a:t/>
                      </a:r>
                      <a:endParaRPr sz="800"/>
                    </a:p>
                  </a:txBody>
                  <a:tcPr marT="91425" marB="91425" marR="91425" marL="91425"/>
                </a:tc>
                <a:tc>
                  <a:txBody>
                    <a:bodyPr/>
                    <a:lstStyle/>
                    <a:p>
                      <a:pPr indent="0" lvl="0" marL="0" marR="0" rtl="0" algn="l">
                        <a:lnSpc>
                          <a:spcPct val="115000"/>
                        </a:lnSpc>
                        <a:spcBef>
                          <a:spcPts val="0"/>
                        </a:spcBef>
                        <a:spcAft>
                          <a:spcPts val="0"/>
                        </a:spcAft>
                        <a:buNone/>
                      </a:pPr>
                      <a:r>
                        <a:rPr lang="en" sz="800"/>
                        <a:t>About this item</a:t>
                      </a:r>
                      <a:endParaRPr sz="800"/>
                    </a:p>
                    <a:p>
                      <a:pPr indent="0" lvl="0" marL="0" marR="0" rtl="0" algn="l">
                        <a:lnSpc>
                          <a:spcPct val="115000"/>
                        </a:lnSpc>
                        <a:spcBef>
                          <a:spcPts val="600"/>
                        </a:spcBef>
                        <a:spcAft>
                          <a:spcPts val="0"/>
                        </a:spcAft>
                        <a:buNone/>
                      </a:pPr>
                      <a:r>
                        <a:rPr lang="en" sz="800"/>
                        <a:t>Fossil has always been inspired by American creativity and ingenuity. Since 1984, we’ve strived to bring new life into the industry by making quality, fashionable watches and accessories that were both fun and accessible.</a:t>
                      </a:r>
                      <a:endParaRPr sz="800"/>
                    </a:p>
                    <a:p>
                      <a:pPr indent="0" lvl="0" marL="0" rtl="0" algn="l">
                        <a:spcBef>
                          <a:spcPts val="600"/>
                        </a:spcBef>
                        <a:spcAft>
                          <a:spcPts val="0"/>
                        </a:spcAft>
                        <a:buNone/>
                      </a:pPr>
                      <a:r>
                        <a:t/>
                      </a:r>
                      <a:endParaRPr sz="800"/>
                    </a:p>
                  </a:txBody>
                  <a:tcPr marT="91425" marB="91425" marR="91425" marL="91425"/>
                </a:tc>
              </a:tr>
            </a:tbl>
          </a:graphicData>
        </a:graphic>
      </p:graphicFrame>
      <p:graphicFrame>
        <p:nvGraphicFramePr>
          <p:cNvPr id="86" name="Google Shape;86;p17"/>
          <p:cNvGraphicFramePr/>
          <p:nvPr/>
        </p:nvGraphicFramePr>
        <p:xfrm>
          <a:off x="483975" y="3503725"/>
          <a:ext cx="3000000" cy="3000000"/>
        </p:xfrm>
        <a:graphic>
          <a:graphicData uri="http://schemas.openxmlformats.org/drawingml/2006/table">
            <a:tbl>
              <a:tblPr>
                <a:noFill/>
                <a:tableStyleId>{C0624256-25AB-4336-9BB1-44D64A39FEF6}</a:tableStyleId>
              </a:tblPr>
              <a:tblGrid>
                <a:gridCol w="871150"/>
                <a:gridCol w="1628450"/>
                <a:gridCol w="2852900"/>
              </a:tblGrid>
              <a:tr h="171925">
                <a:tc>
                  <a:txBody>
                    <a:bodyPr/>
                    <a:lstStyle/>
                    <a:p>
                      <a:pPr indent="0" lvl="0" marL="0" rtl="0" algn="l">
                        <a:spcBef>
                          <a:spcPts val="0"/>
                        </a:spcBef>
                        <a:spcAft>
                          <a:spcPts val="0"/>
                        </a:spcAft>
                        <a:buNone/>
                      </a:pPr>
                      <a:r>
                        <a:rPr b="1" lang="en" sz="1000"/>
                        <a:t>Product Id</a:t>
                      </a:r>
                      <a:endParaRPr b="1" sz="1000"/>
                    </a:p>
                  </a:txBody>
                  <a:tcPr marT="91425" marB="91425" marR="91425" marL="91425"/>
                </a:tc>
                <a:tc>
                  <a:txBody>
                    <a:bodyPr/>
                    <a:lstStyle/>
                    <a:p>
                      <a:pPr indent="0" lvl="0" marL="0" rtl="0" algn="l">
                        <a:spcBef>
                          <a:spcPts val="0"/>
                        </a:spcBef>
                        <a:spcAft>
                          <a:spcPts val="0"/>
                        </a:spcAft>
                        <a:buNone/>
                      </a:pPr>
                      <a:r>
                        <a:rPr b="1" lang="en" sz="1000"/>
                        <a:t>Product title</a:t>
                      </a:r>
                      <a:endParaRPr b="1" sz="1000"/>
                    </a:p>
                  </a:txBody>
                  <a:tcPr marT="91425" marB="91425" marR="91425" marL="91425"/>
                </a:tc>
                <a:tc>
                  <a:txBody>
                    <a:bodyPr/>
                    <a:lstStyle/>
                    <a:p>
                      <a:pPr indent="0" lvl="0" marL="0" rtl="0" algn="l">
                        <a:spcBef>
                          <a:spcPts val="0"/>
                        </a:spcBef>
                        <a:spcAft>
                          <a:spcPts val="0"/>
                        </a:spcAft>
                        <a:buNone/>
                      </a:pPr>
                      <a:r>
                        <a:rPr b="1" lang="en" sz="1000"/>
                        <a:t>Description</a:t>
                      </a:r>
                      <a:endParaRPr b="1" sz="1000"/>
                    </a:p>
                  </a:txBody>
                  <a:tcPr marT="91425" marB="91425" marR="91425" marL="91425"/>
                </a:tc>
              </a:tr>
              <a:tr h="522050">
                <a:tc>
                  <a:txBody>
                    <a:bodyPr/>
                    <a:lstStyle/>
                    <a:p>
                      <a:pPr indent="0" lvl="0" marL="0" rtl="0" algn="l">
                        <a:spcBef>
                          <a:spcPts val="0"/>
                        </a:spcBef>
                        <a:spcAft>
                          <a:spcPts val="0"/>
                        </a:spcAft>
                        <a:buNone/>
                      </a:pPr>
                      <a:r>
                        <a:rPr lang="en" sz="800"/>
                        <a:t>‘876432134’</a:t>
                      </a:r>
                      <a:endParaRPr sz="800"/>
                    </a:p>
                  </a:txBody>
                  <a:tcPr marT="91425" marB="91425" marR="91425" marL="91425"/>
                </a:tc>
                <a:tc>
                  <a:txBody>
                    <a:bodyPr/>
                    <a:lstStyle/>
                    <a:p>
                      <a:pPr indent="0" lvl="0" marL="0" rtl="0" algn="l">
                        <a:lnSpc>
                          <a:spcPct val="115000"/>
                        </a:lnSpc>
                        <a:spcBef>
                          <a:spcPts val="0"/>
                        </a:spcBef>
                        <a:spcAft>
                          <a:spcPts val="0"/>
                        </a:spcAft>
                        <a:buNone/>
                      </a:pPr>
                      <a:r>
                        <a:rPr lang="en" sz="800"/>
                        <a:t>‘76432678’</a:t>
                      </a:r>
                      <a:endParaRPr sz="1700">
                        <a:solidFill>
                          <a:schemeClr val="dk1"/>
                        </a:solidFill>
                        <a:highlight>
                          <a:srgbClr val="FFFFFF"/>
                        </a:highlight>
                      </a:endParaRPr>
                    </a:p>
                    <a:p>
                      <a:pPr indent="0" lvl="0" marL="0" rtl="0" algn="l">
                        <a:spcBef>
                          <a:spcPts val="600"/>
                        </a:spcBef>
                        <a:spcAft>
                          <a:spcPts val="0"/>
                        </a:spcAft>
                        <a:buNone/>
                      </a:pPr>
                      <a:r>
                        <a:t/>
                      </a:r>
                      <a:endParaRPr sz="800"/>
                    </a:p>
                  </a:txBody>
                  <a:tcPr marT="91425" marB="91425" marR="91425" marL="91425"/>
                </a:tc>
                <a:tc>
                  <a:txBody>
                    <a:bodyPr/>
                    <a:lstStyle/>
                    <a:p>
                      <a:pPr indent="0" lvl="0" marL="0" marR="0" rtl="0" algn="l">
                        <a:lnSpc>
                          <a:spcPct val="115000"/>
                        </a:lnSpc>
                        <a:spcBef>
                          <a:spcPts val="0"/>
                        </a:spcBef>
                        <a:spcAft>
                          <a:spcPts val="0"/>
                        </a:spcAft>
                        <a:buNone/>
                      </a:pPr>
                      <a:r>
                        <a:rPr lang="en" sz="800"/>
                        <a:t>1</a:t>
                      </a:r>
                      <a:endParaRPr sz="800"/>
                    </a:p>
                    <a:p>
                      <a:pPr indent="0" lvl="0" marL="0" rtl="0" algn="l">
                        <a:spcBef>
                          <a:spcPts val="600"/>
                        </a:spcBef>
                        <a:spcAft>
                          <a:spcPts val="0"/>
                        </a:spcAft>
                        <a:buNone/>
                      </a:pPr>
                      <a:r>
                        <a:t/>
                      </a:r>
                      <a:endParaRPr sz="800"/>
                    </a:p>
                  </a:txBody>
                  <a:tcPr marT="91425" marB="91425" marR="91425" marL="91425"/>
                </a:tc>
              </a:tr>
              <a:tr h="522050">
                <a:tc>
                  <a:txBody>
                    <a:bodyPr/>
                    <a:lstStyle/>
                    <a:p>
                      <a:pPr indent="0" lvl="0" marL="0" rtl="0" algn="l">
                        <a:spcBef>
                          <a:spcPts val="0"/>
                        </a:spcBef>
                        <a:spcAft>
                          <a:spcPts val="0"/>
                        </a:spcAft>
                        <a:buClr>
                          <a:schemeClr val="dk1"/>
                        </a:buClr>
                        <a:buSzPts val="1100"/>
                        <a:buFont typeface="Arial"/>
                        <a:buNone/>
                      </a:pPr>
                      <a:r>
                        <a:rPr lang="en" sz="800">
                          <a:solidFill>
                            <a:schemeClr val="dk1"/>
                          </a:solidFill>
                        </a:rPr>
                        <a:t>‘87208547’</a:t>
                      </a:r>
                      <a:endParaRPr sz="800"/>
                    </a:p>
                  </a:txBody>
                  <a:tcPr marT="91425" marB="91425" marR="91425" marL="91425"/>
                </a:tc>
                <a:tc>
                  <a:txBody>
                    <a:bodyPr/>
                    <a:lstStyle/>
                    <a:p>
                      <a:pPr indent="0" lvl="0" marL="0" rtl="0" algn="l">
                        <a:lnSpc>
                          <a:spcPct val="115000"/>
                        </a:lnSpc>
                        <a:spcBef>
                          <a:spcPts val="0"/>
                        </a:spcBef>
                        <a:spcAft>
                          <a:spcPts val="600"/>
                        </a:spcAft>
                        <a:buNone/>
                      </a:pPr>
                      <a:r>
                        <a:rPr lang="en" sz="800"/>
                        <a:t>‘174527432’</a:t>
                      </a:r>
                      <a:endParaRPr sz="800"/>
                    </a:p>
                  </a:txBody>
                  <a:tcPr marT="91425" marB="91425" marR="91425" marL="91425"/>
                </a:tc>
                <a:tc>
                  <a:txBody>
                    <a:bodyPr/>
                    <a:lstStyle/>
                    <a:p>
                      <a:pPr indent="0" lvl="0" marL="0" marR="0" rtl="0" algn="l">
                        <a:lnSpc>
                          <a:spcPct val="115000"/>
                        </a:lnSpc>
                        <a:spcBef>
                          <a:spcPts val="0"/>
                        </a:spcBef>
                        <a:spcAft>
                          <a:spcPts val="600"/>
                        </a:spcAft>
                        <a:buNone/>
                      </a:pPr>
                      <a:r>
                        <a:rPr lang="en" sz="800"/>
                        <a:t>1</a:t>
                      </a:r>
                      <a:endParaRPr sz="800"/>
                    </a:p>
                  </a:txBody>
                  <a:tcPr marT="91425" marB="91425" marR="91425" marL="91425"/>
                </a:tc>
              </a:tr>
            </a:tbl>
          </a:graphicData>
        </a:graphic>
      </p:graphicFrame>
      <p:sp>
        <p:nvSpPr>
          <p:cNvPr id="87" name="Google Shape;87;p17"/>
          <p:cNvSpPr/>
          <p:nvPr/>
        </p:nvSpPr>
        <p:spPr>
          <a:xfrm>
            <a:off x="6194250" y="1959325"/>
            <a:ext cx="760200" cy="458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7016775" y="1876025"/>
            <a:ext cx="14055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Product textual Data</a:t>
            </a:r>
            <a:endParaRPr/>
          </a:p>
        </p:txBody>
      </p:sp>
      <p:sp>
        <p:nvSpPr>
          <p:cNvPr id="89" name="Google Shape;89;p17"/>
          <p:cNvSpPr/>
          <p:nvPr/>
        </p:nvSpPr>
        <p:spPr>
          <a:xfrm>
            <a:off x="6194250" y="3871625"/>
            <a:ext cx="760200" cy="458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7016775" y="3788325"/>
            <a:ext cx="14055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Co-compared example</a:t>
            </a:r>
            <a:endParaRPr/>
          </a:p>
        </p:txBody>
      </p:sp>
    </p:spTree>
  </p:cSld>
  <p:clrMapOvr>
    <a:masterClrMapping/>
  </p:clrMapOvr>
  <mc:AlternateContent>
    <mc:Choice Requires="p14">
      <p:transition spd="slow" p14:dur="18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2"/>
                                        </p:tgtEl>
                                      </p:cBhvr>
                                    </p:animEffect>
                                    <p:set>
                                      <p:cBhvr>
                                        <p:cTn dur="1" fill="hold">
                                          <p:stCondLst>
                                            <p:cond delay="1000"/>
                                          </p:stCondLst>
                                        </p:cTn>
                                        <p:tgtEl>
                                          <p:spTgt spid="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1152475"/>
            <a:ext cx="8520600" cy="39045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434343"/>
                </a:solidFill>
                <a:latin typeface="Times"/>
                <a:ea typeface="Times"/>
                <a:cs typeface="Times"/>
                <a:sym typeface="Times"/>
              </a:rPr>
              <a:t>Siamese Network with Bidirectional LSTM</a:t>
            </a:r>
            <a:r>
              <a:rPr lang="en">
                <a:latin typeface="Times"/>
                <a:ea typeface="Times"/>
                <a:cs typeface="Times"/>
                <a:sym typeface="Times"/>
              </a:rPr>
              <a:t> </a:t>
            </a:r>
            <a:endParaRPr>
              <a:latin typeface="Times"/>
              <a:ea typeface="Times"/>
              <a:cs typeface="Times"/>
              <a:sym typeface="Times"/>
            </a:endParaRPr>
          </a:p>
          <a:p>
            <a:pPr indent="457200" lvl="0" marL="5943600" rtl="0" algn="l">
              <a:lnSpc>
                <a:spcPct val="100000"/>
              </a:lnSpc>
              <a:spcBef>
                <a:spcPts val="16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1: A and B are compared together</a:t>
            </a:r>
            <a:endParaRPr sz="1100">
              <a:solidFill>
                <a:schemeClr val="dk1"/>
              </a:solidFill>
              <a:latin typeface="Times New Roman"/>
              <a:ea typeface="Times New Roman"/>
              <a:cs typeface="Times New Roman"/>
              <a:sym typeface="Times New Roman"/>
            </a:endParaRPr>
          </a:p>
          <a:p>
            <a:pPr indent="457200" lvl="0" marL="5486400" rtl="0" algn="l">
              <a:lnSpc>
                <a:spcPct val="100000"/>
              </a:lnSpc>
              <a:spcBef>
                <a:spcPts val="16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-1: A and B have never been co-compared</a:t>
            </a:r>
            <a:endParaRPr>
              <a:latin typeface="Times"/>
              <a:ea typeface="Times"/>
              <a:cs typeface="Times"/>
              <a:sym typeface="Times"/>
            </a:endParaRPr>
          </a:p>
          <a:p>
            <a:pPr indent="0" lvl="0" marL="0" rtl="0" algn="l">
              <a:spcBef>
                <a:spcPts val="1600"/>
              </a:spcBef>
              <a:spcAft>
                <a:spcPts val="0"/>
              </a:spcAft>
              <a:buNone/>
            </a:pPr>
            <a:r>
              <a:t/>
            </a:r>
            <a:endParaRPr>
              <a:latin typeface="Times"/>
              <a:ea typeface="Times"/>
              <a:cs typeface="Times"/>
              <a:sym typeface="Times"/>
            </a:endParaRPr>
          </a:p>
          <a:p>
            <a:pPr indent="0" lvl="0" marL="0" rtl="0" algn="l">
              <a:spcBef>
                <a:spcPts val="1600"/>
              </a:spcBef>
              <a:spcAft>
                <a:spcPts val="0"/>
              </a:spcAft>
              <a:buNone/>
            </a:pPr>
            <a:r>
              <a:t/>
            </a:r>
            <a:endParaRPr>
              <a:latin typeface="Times"/>
              <a:ea typeface="Times"/>
              <a:cs typeface="Times"/>
              <a:sym typeface="Times"/>
            </a:endParaRPr>
          </a:p>
          <a:p>
            <a:pPr indent="0" lvl="0" marL="0" rtl="0" algn="l">
              <a:spcBef>
                <a:spcPts val="1600"/>
              </a:spcBef>
              <a:spcAft>
                <a:spcPts val="1600"/>
              </a:spcAft>
              <a:buNone/>
            </a:pPr>
            <a:br>
              <a:rPr b="1" lang="en" sz="2000">
                <a:latin typeface="Times"/>
                <a:ea typeface="Times"/>
                <a:cs typeface="Times"/>
                <a:sym typeface="Times"/>
              </a:rPr>
            </a:br>
            <a:endParaRPr b="1" sz="2000">
              <a:latin typeface="Times"/>
              <a:ea typeface="Times"/>
              <a:cs typeface="Times"/>
              <a:sym typeface="Times"/>
            </a:endParaRPr>
          </a:p>
        </p:txBody>
      </p:sp>
      <p:sp>
        <p:nvSpPr>
          <p:cNvPr id="96" name="Google Shape;96;p18"/>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Times New Roman"/>
                <a:ea typeface="Times New Roman"/>
                <a:cs typeface="Times New Roman"/>
                <a:sym typeface="Times New Roman"/>
              </a:rPr>
              <a:t>Deep learning embedding approach</a:t>
            </a:r>
            <a:endParaRPr>
              <a:solidFill>
                <a:srgbClr val="434343"/>
              </a:solidFill>
              <a:latin typeface="Times New Roman"/>
              <a:ea typeface="Times New Roman"/>
              <a:cs typeface="Times New Roman"/>
              <a:sym typeface="Times New Roman"/>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8"/>
          <p:cNvSpPr/>
          <p:nvPr/>
        </p:nvSpPr>
        <p:spPr>
          <a:xfrm>
            <a:off x="727850" y="2118975"/>
            <a:ext cx="9684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Input A</a:t>
            </a:r>
            <a:endParaRPr>
              <a:solidFill>
                <a:schemeClr val="dk1"/>
              </a:solidFill>
            </a:endParaRPr>
          </a:p>
        </p:txBody>
      </p:sp>
      <p:sp>
        <p:nvSpPr>
          <p:cNvPr id="99" name="Google Shape;99;p18"/>
          <p:cNvSpPr/>
          <p:nvPr/>
        </p:nvSpPr>
        <p:spPr>
          <a:xfrm>
            <a:off x="727850" y="3854000"/>
            <a:ext cx="9684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 B</a:t>
            </a:r>
            <a:endParaRPr/>
          </a:p>
        </p:txBody>
      </p:sp>
      <p:sp>
        <p:nvSpPr>
          <p:cNvPr id="100" name="Google Shape;100;p18"/>
          <p:cNvSpPr/>
          <p:nvPr/>
        </p:nvSpPr>
        <p:spPr>
          <a:xfrm>
            <a:off x="1939425" y="2118975"/>
            <a:ext cx="9684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Embedding</a:t>
            </a:r>
            <a:r>
              <a:rPr lang="en" sz="1100">
                <a:solidFill>
                  <a:schemeClr val="dk1"/>
                </a:solidFill>
              </a:rPr>
              <a:t> Layer</a:t>
            </a:r>
            <a:endParaRPr sz="1100">
              <a:solidFill>
                <a:schemeClr val="dk1"/>
              </a:solidFill>
            </a:endParaRPr>
          </a:p>
        </p:txBody>
      </p:sp>
      <p:sp>
        <p:nvSpPr>
          <p:cNvPr id="101" name="Google Shape;101;p18"/>
          <p:cNvSpPr/>
          <p:nvPr/>
        </p:nvSpPr>
        <p:spPr>
          <a:xfrm>
            <a:off x="1939425" y="3854000"/>
            <a:ext cx="9684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Embedding Layer</a:t>
            </a:r>
            <a:endParaRPr sz="1100"/>
          </a:p>
        </p:txBody>
      </p:sp>
      <p:sp>
        <p:nvSpPr>
          <p:cNvPr id="102" name="Google Shape;102;p18"/>
          <p:cNvSpPr/>
          <p:nvPr/>
        </p:nvSpPr>
        <p:spPr>
          <a:xfrm>
            <a:off x="3341275" y="2118975"/>
            <a:ext cx="10449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Bi-directional </a:t>
            </a:r>
            <a:r>
              <a:rPr lang="en" sz="1200">
                <a:solidFill>
                  <a:schemeClr val="dk1"/>
                </a:solidFill>
                <a:latin typeface="Times New Roman"/>
                <a:ea typeface="Times New Roman"/>
                <a:cs typeface="Times New Roman"/>
                <a:sym typeface="Times New Roman"/>
              </a:rPr>
              <a:t>LSTM</a:t>
            </a:r>
            <a:endParaRPr sz="1200">
              <a:solidFill>
                <a:schemeClr val="dk1"/>
              </a:solidFill>
              <a:latin typeface="Times New Roman"/>
              <a:ea typeface="Times New Roman"/>
              <a:cs typeface="Times New Roman"/>
              <a:sym typeface="Times New Roman"/>
            </a:endParaRPr>
          </a:p>
        </p:txBody>
      </p:sp>
      <p:sp>
        <p:nvSpPr>
          <p:cNvPr id="103" name="Google Shape;103;p18"/>
          <p:cNvSpPr/>
          <p:nvPr/>
        </p:nvSpPr>
        <p:spPr>
          <a:xfrm>
            <a:off x="3341275" y="3854000"/>
            <a:ext cx="9684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Bi-directional </a:t>
            </a:r>
            <a:r>
              <a:rPr lang="en" sz="1100"/>
              <a:t>LSTM</a:t>
            </a:r>
            <a:endParaRPr sz="1100"/>
          </a:p>
        </p:txBody>
      </p:sp>
      <p:sp>
        <p:nvSpPr>
          <p:cNvPr id="104" name="Google Shape;104;p18"/>
          <p:cNvSpPr/>
          <p:nvPr/>
        </p:nvSpPr>
        <p:spPr>
          <a:xfrm rot="5400000">
            <a:off x="3192550" y="3029688"/>
            <a:ext cx="1171500" cy="307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4743125" y="2118975"/>
            <a:ext cx="8340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Vector A Output</a:t>
            </a:r>
            <a:endParaRPr b="1" sz="1100"/>
          </a:p>
        </p:txBody>
      </p:sp>
      <p:sp>
        <p:nvSpPr>
          <p:cNvPr id="106" name="Google Shape;106;p18"/>
          <p:cNvSpPr/>
          <p:nvPr/>
        </p:nvSpPr>
        <p:spPr>
          <a:xfrm>
            <a:off x="4743125" y="3854000"/>
            <a:ext cx="8340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Vector B Output</a:t>
            </a:r>
            <a:endParaRPr b="1" sz="1100"/>
          </a:p>
        </p:txBody>
      </p:sp>
      <p:sp>
        <p:nvSpPr>
          <p:cNvPr id="107" name="Google Shape;107;p18"/>
          <p:cNvSpPr/>
          <p:nvPr/>
        </p:nvSpPr>
        <p:spPr>
          <a:xfrm>
            <a:off x="5789200" y="3072150"/>
            <a:ext cx="1332600" cy="39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Co-sine similarity</a:t>
            </a:r>
            <a:endParaRPr b="1" sz="1100"/>
          </a:p>
        </p:txBody>
      </p:sp>
      <p:sp>
        <p:nvSpPr>
          <p:cNvPr id="108" name="Google Shape;108;p18"/>
          <p:cNvSpPr/>
          <p:nvPr/>
        </p:nvSpPr>
        <p:spPr>
          <a:xfrm>
            <a:off x="7636800" y="3062275"/>
            <a:ext cx="1047900" cy="5727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Same or Not ???</a:t>
            </a:r>
            <a:endParaRPr/>
          </a:p>
        </p:txBody>
      </p:sp>
      <p:cxnSp>
        <p:nvCxnSpPr>
          <p:cNvPr id="109" name="Google Shape;109;p18"/>
          <p:cNvCxnSpPr>
            <a:endCxn id="100" idx="1"/>
          </p:cNvCxnSpPr>
          <p:nvPr/>
        </p:nvCxnSpPr>
        <p:spPr>
          <a:xfrm>
            <a:off x="1696125" y="2315775"/>
            <a:ext cx="243300" cy="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8"/>
          <p:cNvCxnSpPr>
            <a:stCxn id="99" idx="3"/>
            <a:endCxn id="101" idx="1"/>
          </p:cNvCxnSpPr>
          <p:nvPr/>
        </p:nvCxnSpPr>
        <p:spPr>
          <a:xfrm>
            <a:off x="1696250" y="4050800"/>
            <a:ext cx="243300" cy="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8"/>
          <p:cNvCxnSpPr>
            <a:stCxn id="100" idx="3"/>
            <a:endCxn id="102" idx="1"/>
          </p:cNvCxnSpPr>
          <p:nvPr/>
        </p:nvCxnSpPr>
        <p:spPr>
          <a:xfrm>
            <a:off x="2907825" y="2315775"/>
            <a:ext cx="433500" cy="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8"/>
          <p:cNvCxnSpPr>
            <a:stCxn id="101" idx="3"/>
            <a:endCxn id="103" idx="1"/>
          </p:cNvCxnSpPr>
          <p:nvPr/>
        </p:nvCxnSpPr>
        <p:spPr>
          <a:xfrm>
            <a:off x="2907825" y="4050800"/>
            <a:ext cx="433500" cy="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8"/>
          <p:cNvCxnSpPr>
            <a:stCxn id="102" idx="3"/>
            <a:endCxn id="105" idx="1"/>
          </p:cNvCxnSpPr>
          <p:nvPr/>
        </p:nvCxnSpPr>
        <p:spPr>
          <a:xfrm>
            <a:off x="4386175" y="2315775"/>
            <a:ext cx="357000" cy="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8"/>
          <p:cNvCxnSpPr>
            <a:stCxn id="103" idx="3"/>
            <a:endCxn id="106" idx="1"/>
          </p:cNvCxnSpPr>
          <p:nvPr/>
        </p:nvCxnSpPr>
        <p:spPr>
          <a:xfrm>
            <a:off x="4309675" y="4050800"/>
            <a:ext cx="433500" cy="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8"/>
          <p:cNvSpPr/>
          <p:nvPr/>
        </p:nvSpPr>
        <p:spPr>
          <a:xfrm rot="10800000">
            <a:off x="7121800" y="3192450"/>
            <a:ext cx="487800" cy="1551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rot="3442312">
            <a:off x="5404184" y="2769081"/>
            <a:ext cx="520787" cy="6948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rot="-2968336">
            <a:off x="5496865" y="3654887"/>
            <a:ext cx="481521" cy="6937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8"/>
          <p:cNvCxnSpPr/>
          <p:nvPr/>
        </p:nvCxnSpPr>
        <p:spPr>
          <a:xfrm rot="10800000">
            <a:off x="5796275" y="2582700"/>
            <a:ext cx="1559100" cy="285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8"/>
          <p:cNvCxnSpPr/>
          <p:nvPr/>
        </p:nvCxnSpPr>
        <p:spPr>
          <a:xfrm rot="10800000">
            <a:off x="7345775" y="2601750"/>
            <a:ext cx="9600" cy="13581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8"/>
          <p:cNvCxnSpPr/>
          <p:nvPr/>
        </p:nvCxnSpPr>
        <p:spPr>
          <a:xfrm rot="10800000">
            <a:off x="5796275" y="3927563"/>
            <a:ext cx="1559100" cy="2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18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5"/>
                                        </p:tgtEl>
                                      </p:cBhvr>
                                    </p:animEffect>
                                    <p:set>
                                      <p:cBhvr>
                                        <p:cTn dur="1" fill="hold">
                                          <p:stCondLst>
                                            <p:cond delay="1000"/>
                                          </p:stCondLst>
                                        </p:cTn>
                                        <p:tgtEl>
                                          <p:spTgt spid="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9"/>
          <p:cNvSpPr txBox="1"/>
          <p:nvPr>
            <p:ph idx="1" type="body"/>
          </p:nvPr>
        </p:nvSpPr>
        <p:spPr>
          <a:xfrm>
            <a:off x="311700" y="1152475"/>
            <a:ext cx="8520600" cy="39045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a:ea typeface="Times"/>
                <a:cs typeface="Times"/>
                <a:sym typeface="Times"/>
              </a:rPr>
              <a:t>Creating Training Data</a:t>
            </a:r>
            <a:endParaRPr>
              <a:solidFill>
                <a:schemeClr val="dk1"/>
              </a:solidFill>
              <a:latin typeface="Times"/>
              <a:ea typeface="Times"/>
              <a:cs typeface="Times"/>
              <a:sym typeface="Times"/>
            </a:endParaRPr>
          </a:p>
          <a:p>
            <a:pPr indent="0" lvl="0" marL="0" rtl="0" algn="l">
              <a:spcBef>
                <a:spcPts val="1600"/>
              </a:spcBef>
              <a:spcAft>
                <a:spcPts val="0"/>
              </a:spcAft>
              <a:buNone/>
            </a:pPr>
            <a:r>
              <a:t/>
            </a:r>
            <a:endParaRPr>
              <a:latin typeface="Times"/>
              <a:ea typeface="Times"/>
              <a:cs typeface="Times"/>
              <a:sym typeface="Times"/>
            </a:endParaRPr>
          </a:p>
          <a:p>
            <a:pPr indent="0" lvl="0" marL="0" rtl="0" algn="l">
              <a:spcBef>
                <a:spcPts val="1600"/>
              </a:spcBef>
              <a:spcAft>
                <a:spcPts val="0"/>
              </a:spcAft>
              <a:buNone/>
            </a:pPr>
            <a:r>
              <a:t/>
            </a:r>
            <a:endParaRPr>
              <a:latin typeface="Times"/>
              <a:ea typeface="Times"/>
              <a:cs typeface="Times"/>
              <a:sym typeface="Times"/>
            </a:endParaRPr>
          </a:p>
          <a:p>
            <a:pPr indent="0" lvl="0" marL="0" rtl="0" algn="l">
              <a:spcBef>
                <a:spcPts val="1600"/>
              </a:spcBef>
              <a:spcAft>
                <a:spcPts val="0"/>
              </a:spcAft>
              <a:buNone/>
            </a:pPr>
            <a:br>
              <a:rPr b="1" lang="en" sz="2000">
                <a:latin typeface="Times"/>
                <a:ea typeface="Times"/>
                <a:cs typeface="Times"/>
                <a:sym typeface="Times"/>
              </a:rPr>
            </a:br>
            <a:endParaRPr b="1" sz="2000">
              <a:latin typeface="Times"/>
              <a:ea typeface="Times"/>
              <a:cs typeface="Times"/>
              <a:sym typeface="Times"/>
            </a:endParaRPr>
          </a:p>
          <a:p>
            <a:pPr indent="0" lvl="0" marL="0" rtl="0" algn="l">
              <a:spcBef>
                <a:spcPts val="1600"/>
              </a:spcBef>
              <a:spcAft>
                <a:spcPts val="0"/>
              </a:spcAft>
              <a:buNone/>
            </a:pPr>
            <a:r>
              <a:t/>
            </a:r>
            <a:endParaRPr b="1" sz="2000">
              <a:latin typeface="Times"/>
              <a:ea typeface="Times"/>
              <a:cs typeface="Times"/>
              <a:sym typeface="Times"/>
            </a:endParaRPr>
          </a:p>
          <a:p>
            <a:pPr indent="457200" lvl="0" marL="0" rtl="0" algn="l">
              <a:spcBef>
                <a:spcPts val="1600"/>
              </a:spcBef>
              <a:spcAft>
                <a:spcPts val="0"/>
              </a:spcAft>
              <a:buNone/>
            </a:pPr>
            <a:r>
              <a:rPr lang="en" sz="1400">
                <a:solidFill>
                  <a:schemeClr val="dk1"/>
                </a:solidFill>
                <a:latin typeface="Times"/>
                <a:ea typeface="Times"/>
                <a:cs typeface="Times"/>
                <a:sym typeface="Times"/>
              </a:rPr>
              <a:t>Fig. 2 Connected Graphs</a:t>
            </a:r>
            <a:endParaRPr sz="1400">
              <a:solidFill>
                <a:schemeClr val="dk1"/>
              </a:solidFill>
              <a:latin typeface="Times"/>
              <a:ea typeface="Times"/>
              <a:cs typeface="Times"/>
              <a:sym typeface="Times"/>
            </a:endParaRPr>
          </a:p>
          <a:p>
            <a:pPr indent="457200" lvl="0" marL="0" rtl="0" algn="l">
              <a:spcBef>
                <a:spcPts val="1600"/>
              </a:spcBef>
              <a:spcAft>
                <a:spcPts val="1600"/>
              </a:spcAft>
              <a:buNone/>
            </a:pPr>
            <a:r>
              <a:rPr lang="en" sz="1400">
                <a:latin typeface="Times"/>
                <a:ea typeface="Times"/>
                <a:cs typeface="Times"/>
                <a:sym typeface="Times"/>
              </a:rPr>
              <a:t>											</a:t>
            </a:r>
            <a:r>
              <a:rPr lang="en" sz="1400">
                <a:solidFill>
                  <a:schemeClr val="dk1"/>
                </a:solidFill>
                <a:latin typeface="Times"/>
                <a:ea typeface="Times"/>
                <a:cs typeface="Times"/>
                <a:sym typeface="Times"/>
              </a:rPr>
              <a:t>Table 3. Training Data Statistics</a:t>
            </a:r>
            <a:endParaRPr sz="1400">
              <a:solidFill>
                <a:schemeClr val="dk1"/>
              </a:solidFill>
              <a:latin typeface="Times"/>
              <a:ea typeface="Times"/>
              <a:cs typeface="Times"/>
              <a:sym typeface="Times"/>
            </a:endParaRPr>
          </a:p>
        </p:txBody>
      </p:sp>
      <p:sp>
        <p:nvSpPr>
          <p:cNvPr id="126" name="Google Shape;126;p19"/>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Deep learning embedding approach</a:t>
            </a:r>
            <a:endParaRPr>
              <a:latin typeface="Times New Roman"/>
              <a:ea typeface="Times New Roman"/>
              <a:cs typeface="Times New Roman"/>
              <a:sym typeface="Times New Roman"/>
            </a:endParaRPr>
          </a:p>
        </p:txBody>
      </p:sp>
      <p:sp>
        <p:nvSpPr>
          <p:cNvPr id="127" name="Google Shape;12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9"/>
          <p:cNvSpPr/>
          <p:nvPr/>
        </p:nvSpPr>
        <p:spPr>
          <a:xfrm>
            <a:off x="863225" y="2108575"/>
            <a:ext cx="548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129" name="Google Shape;129;p19"/>
          <p:cNvSpPr/>
          <p:nvPr/>
        </p:nvSpPr>
        <p:spPr>
          <a:xfrm>
            <a:off x="1713225" y="2108575"/>
            <a:ext cx="548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30" name="Google Shape;130;p19"/>
          <p:cNvSpPr/>
          <p:nvPr/>
        </p:nvSpPr>
        <p:spPr>
          <a:xfrm>
            <a:off x="2479925" y="2108575"/>
            <a:ext cx="548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131" name="Google Shape;131;p19"/>
          <p:cNvCxnSpPr>
            <a:stCxn id="128" idx="6"/>
            <a:endCxn id="129" idx="2"/>
          </p:cNvCxnSpPr>
          <p:nvPr/>
        </p:nvCxnSpPr>
        <p:spPr>
          <a:xfrm>
            <a:off x="1411925" y="2394925"/>
            <a:ext cx="301200" cy="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9"/>
          <p:cNvCxnSpPr>
            <a:stCxn id="129" idx="6"/>
            <a:endCxn id="130" idx="2"/>
          </p:cNvCxnSpPr>
          <p:nvPr/>
        </p:nvCxnSpPr>
        <p:spPr>
          <a:xfrm>
            <a:off x="2261925" y="2394925"/>
            <a:ext cx="218100" cy="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19"/>
          <p:cNvSpPr/>
          <p:nvPr/>
        </p:nvSpPr>
        <p:spPr>
          <a:xfrm>
            <a:off x="904875" y="3062700"/>
            <a:ext cx="548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134" name="Google Shape;134;p19"/>
          <p:cNvSpPr/>
          <p:nvPr/>
        </p:nvSpPr>
        <p:spPr>
          <a:xfrm>
            <a:off x="1754875" y="3062700"/>
            <a:ext cx="548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135" name="Google Shape;135;p19"/>
          <p:cNvSpPr/>
          <p:nvPr/>
        </p:nvSpPr>
        <p:spPr>
          <a:xfrm>
            <a:off x="2521575" y="3062700"/>
            <a:ext cx="5487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cxnSp>
        <p:nvCxnSpPr>
          <p:cNvPr id="136" name="Google Shape;136;p19"/>
          <p:cNvCxnSpPr>
            <a:stCxn id="133" idx="6"/>
            <a:endCxn id="134" idx="2"/>
          </p:cNvCxnSpPr>
          <p:nvPr/>
        </p:nvCxnSpPr>
        <p:spPr>
          <a:xfrm>
            <a:off x="1453575" y="3349050"/>
            <a:ext cx="301200" cy="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19"/>
          <p:cNvCxnSpPr>
            <a:stCxn id="134" idx="6"/>
            <a:endCxn id="135" idx="2"/>
          </p:cNvCxnSpPr>
          <p:nvPr/>
        </p:nvCxnSpPr>
        <p:spPr>
          <a:xfrm>
            <a:off x="2303575" y="3349050"/>
            <a:ext cx="218100" cy="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19"/>
          <p:cNvSpPr/>
          <p:nvPr/>
        </p:nvSpPr>
        <p:spPr>
          <a:xfrm>
            <a:off x="3226725" y="2785350"/>
            <a:ext cx="635100" cy="22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txBox="1"/>
          <p:nvPr/>
        </p:nvSpPr>
        <p:spPr>
          <a:xfrm>
            <a:off x="4195050" y="2191850"/>
            <a:ext cx="989100" cy="1262100"/>
          </a:xfrm>
          <a:prstGeom prst="rect">
            <a:avLst/>
          </a:prstGeom>
          <a:solidFill>
            <a:schemeClr val="lt1"/>
          </a:solid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 A,C, 1   ] </a:t>
            </a:r>
            <a:br>
              <a:rPr lang="en"/>
            </a:br>
            <a:r>
              <a:rPr lang="en">
                <a:solidFill>
                  <a:schemeClr val="dk1"/>
                </a:solidFill>
              </a:rPr>
              <a:t>[ A,D, -1  ] </a:t>
            </a:r>
            <a:br>
              <a:rPr lang="en">
                <a:solidFill>
                  <a:schemeClr val="dk1"/>
                </a:solidFill>
              </a:rPr>
            </a:br>
            <a:r>
              <a:rPr lang="en">
                <a:solidFill>
                  <a:schemeClr val="dk1"/>
                </a:solidFill>
              </a:rPr>
              <a:t>[ A,E,  -1 ] </a:t>
            </a:r>
            <a:br>
              <a:rPr lang="en">
                <a:solidFill>
                  <a:schemeClr val="dk1"/>
                </a:solidFill>
              </a:rPr>
            </a:br>
            <a:r>
              <a:rPr lang="en">
                <a:solidFill>
                  <a:schemeClr val="dk1"/>
                </a:solidFill>
              </a:rPr>
              <a:t>[ A,F  -1  ] </a:t>
            </a:r>
            <a:br>
              <a:rPr lang="en">
                <a:solidFill>
                  <a:schemeClr val="dk1"/>
                </a:solidFill>
              </a:rPr>
            </a:br>
            <a:endParaRPr/>
          </a:p>
        </p:txBody>
      </p:sp>
      <p:graphicFrame>
        <p:nvGraphicFramePr>
          <p:cNvPr id="140" name="Google Shape;140;p19"/>
          <p:cNvGraphicFramePr/>
          <p:nvPr/>
        </p:nvGraphicFramePr>
        <p:xfrm>
          <a:off x="4683650" y="3635400"/>
          <a:ext cx="3000000" cy="3000000"/>
        </p:xfrm>
        <a:graphic>
          <a:graphicData uri="http://schemas.openxmlformats.org/drawingml/2006/table">
            <a:tbl>
              <a:tblPr>
                <a:noFill/>
                <a:tableStyleId>{C0624256-25AB-4336-9BB1-44D64A39FEF6}</a:tableStyleId>
              </a:tblPr>
              <a:tblGrid>
                <a:gridCol w="1295150"/>
                <a:gridCol w="1235350"/>
                <a:gridCol w="1258300"/>
              </a:tblGrid>
              <a:tr h="3402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How many data points</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How many products</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What is the time period(year)</a:t>
                      </a:r>
                      <a:endParaRPr sz="1100">
                        <a:latin typeface="Times New Roman"/>
                        <a:ea typeface="Times New Roman"/>
                        <a:cs typeface="Times New Roman"/>
                        <a:sym typeface="Times New Roman"/>
                      </a:endParaRPr>
                    </a:p>
                  </a:txBody>
                  <a:tcPr marT="91425" marB="91425" marR="91425" marL="91425"/>
                </a:tc>
              </a:tr>
              <a:tr h="365725">
                <a:tc>
                  <a:txBody>
                    <a:bodyPr/>
                    <a:lstStyle/>
                    <a:p>
                      <a:pPr indent="0" lvl="0" marL="0" rtl="0" algn="l">
                        <a:spcBef>
                          <a:spcPts val="0"/>
                        </a:spcBef>
                        <a:spcAft>
                          <a:spcPts val="0"/>
                        </a:spcAft>
                        <a:buNone/>
                      </a:pPr>
                      <a:r>
                        <a:rPr lang="en" sz="1200"/>
                        <a:t>331900</a:t>
                      </a:r>
                      <a:endParaRPr sz="1200"/>
                    </a:p>
                  </a:txBody>
                  <a:tcPr marT="91425" marB="91425" marR="91425" marL="91425"/>
                </a:tc>
                <a:tc>
                  <a:txBody>
                    <a:bodyPr/>
                    <a:lstStyle/>
                    <a:p>
                      <a:pPr indent="0" lvl="0" marL="0" rtl="0" algn="l">
                        <a:spcBef>
                          <a:spcPts val="0"/>
                        </a:spcBef>
                        <a:spcAft>
                          <a:spcPts val="0"/>
                        </a:spcAft>
                        <a:buNone/>
                      </a:pPr>
                      <a:r>
                        <a:rPr lang="en" sz="1200"/>
                        <a:t>65684</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r>
            </a:tbl>
          </a:graphicData>
        </a:graphic>
      </p:graphicFrame>
    </p:spTree>
  </p:cSld>
  <p:clrMapOvr>
    <a:masterClrMapping/>
  </p:clrMapOvr>
  <mc:AlternateContent>
    <mc:Choice Requires="p14">
      <p:transition spd="slow" p14:dur="18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5"/>
                                        </p:tgtEl>
                                      </p:cBhvr>
                                    </p:animEffect>
                                    <p:set>
                                      <p:cBhvr>
                                        <p:cTn dur="1" fill="hold">
                                          <p:stCondLst>
                                            <p:cond delay="1000"/>
                                          </p:stCondLst>
                                        </p:cTn>
                                        <p:tgtEl>
                                          <p:spTgt spid="1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idx="1" type="body"/>
          </p:nvPr>
        </p:nvSpPr>
        <p:spPr>
          <a:xfrm>
            <a:off x="239125" y="535625"/>
            <a:ext cx="8593200" cy="40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434343"/>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434343"/>
                </a:solidFill>
                <a:latin typeface="Times New Roman"/>
                <a:ea typeface="Times New Roman"/>
                <a:cs typeface="Times New Roman"/>
                <a:sym typeface="Times New Roman"/>
              </a:rPr>
              <a:t>Training the Model and Generating Embeddings</a:t>
            </a:r>
            <a:endParaRPr b="1">
              <a:solidFill>
                <a:srgbClr val="434343"/>
              </a:solidFill>
              <a:latin typeface="Times New Roman"/>
              <a:ea typeface="Times New Roman"/>
              <a:cs typeface="Times New Roman"/>
              <a:sym typeface="Times New Roman"/>
            </a:endParaRPr>
          </a:p>
          <a:p>
            <a:pPr indent="-311150" lvl="0" marL="457200" rtl="0" algn="l">
              <a:spcBef>
                <a:spcPts val="1600"/>
              </a:spcBef>
              <a:spcAft>
                <a:spcPts val="0"/>
              </a:spcAft>
              <a:buClr>
                <a:srgbClr val="434343"/>
              </a:buClr>
              <a:buSzPts val="1300"/>
              <a:buFont typeface="Times New Roman"/>
              <a:buChar char="●"/>
            </a:pPr>
            <a:r>
              <a:rPr b="1" lang="en" sz="1300">
                <a:solidFill>
                  <a:srgbClr val="434343"/>
                </a:solidFill>
                <a:latin typeface="Times New Roman"/>
                <a:ea typeface="Times New Roman"/>
                <a:cs typeface="Times New Roman"/>
                <a:sym typeface="Times New Roman"/>
              </a:rPr>
              <a:t>cosine similarity, and rank the similarity scores from higher to lower to get the Top-N recommended products.</a:t>
            </a:r>
            <a:endParaRPr b="1" sz="1300">
              <a:solidFill>
                <a:srgbClr val="434343"/>
              </a:solidFill>
              <a:latin typeface="Times New Roman"/>
              <a:ea typeface="Times New Roman"/>
              <a:cs typeface="Times New Roman"/>
              <a:sym typeface="Times New Roman"/>
            </a:endParaRPr>
          </a:p>
          <a:p>
            <a:pPr indent="-311150" lvl="0" marL="457200" rtl="0" algn="l">
              <a:spcBef>
                <a:spcPts val="0"/>
              </a:spcBef>
              <a:spcAft>
                <a:spcPts val="0"/>
              </a:spcAft>
              <a:buClr>
                <a:srgbClr val="434343"/>
              </a:buClr>
              <a:buSzPts val="1300"/>
              <a:buFont typeface="Times New Roman"/>
              <a:buChar char="●"/>
            </a:pPr>
            <a:r>
              <a:rPr b="1" lang="en" sz="1300">
                <a:solidFill>
                  <a:srgbClr val="434343"/>
                </a:solidFill>
                <a:latin typeface="Times New Roman"/>
                <a:ea typeface="Times New Roman"/>
                <a:cs typeface="Times New Roman"/>
                <a:sym typeface="Times New Roman"/>
              </a:rPr>
              <a:t>NMSLIB library to conduct heavy kNN computations.</a:t>
            </a:r>
            <a:endParaRPr b="1" sz="1300">
              <a:solidFill>
                <a:srgbClr val="434343"/>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434343"/>
                </a:solidFill>
                <a:latin typeface="Times New Roman"/>
                <a:ea typeface="Times New Roman"/>
                <a:cs typeface="Times New Roman"/>
                <a:sym typeface="Times New Roman"/>
              </a:rPr>
              <a:t>Scalable Recommendation Generation</a:t>
            </a:r>
            <a:endParaRPr b="1">
              <a:solidFill>
                <a:srgbClr val="434343"/>
              </a:solidFill>
              <a:latin typeface="Times New Roman"/>
              <a:ea typeface="Times New Roman"/>
              <a:cs typeface="Times New Roman"/>
              <a:sym typeface="Times New Roman"/>
            </a:endParaRPr>
          </a:p>
          <a:p>
            <a:pPr indent="-317500" lvl="0" marL="457200" rtl="0" algn="l">
              <a:spcBef>
                <a:spcPts val="1600"/>
              </a:spcBef>
              <a:spcAft>
                <a:spcPts val="0"/>
              </a:spcAft>
              <a:buClr>
                <a:srgbClr val="434343"/>
              </a:buClr>
              <a:buSzPts val="1400"/>
              <a:buFont typeface="Times New Roman"/>
              <a:buChar char="●"/>
            </a:pPr>
            <a:r>
              <a:rPr b="1" lang="en" sz="1400">
                <a:solidFill>
                  <a:srgbClr val="434343"/>
                </a:solidFill>
                <a:latin typeface="Times New Roman"/>
                <a:ea typeface="Times New Roman"/>
                <a:cs typeface="Times New Roman"/>
                <a:sym typeface="Times New Roman"/>
              </a:rPr>
              <a:t>compute distances with the rest of millions of product embeddings using a similarity metric. </a:t>
            </a:r>
            <a:endParaRPr b="1" sz="1400">
              <a:solidFill>
                <a:srgbClr val="434343"/>
              </a:solidFill>
              <a:latin typeface="Times New Roman"/>
              <a:ea typeface="Times New Roman"/>
              <a:cs typeface="Times New Roman"/>
              <a:sym typeface="Times New Roman"/>
            </a:endParaRPr>
          </a:p>
          <a:p>
            <a:pPr indent="-311150" lvl="0" marL="457200" rtl="0" algn="l">
              <a:spcBef>
                <a:spcPts val="0"/>
              </a:spcBef>
              <a:spcAft>
                <a:spcPts val="0"/>
              </a:spcAft>
              <a:buClr>
                <a:srgbClr val="434343"/>
              </a:buClr>
              <a:buSzPts val="1300"/>
              <a:buFont typeface="Times New Roman"/>
              <a:buChar char="●"/>
            </a:pPr>
            <a:r>
              <a:rPr b="1" lang="en" sz="1400">
                <a:solidFill>
                  <a:srgbClr val="434343"/>
                </a:solidFill>
                <a:highlight>
                  <a:srgbClr val="FFFFFF"/>
                </a:highlight>
                <a:latin typeface="Times New Roman"/>
                <a:ea typeface="Times New Roman"/>
                <a:cs typeface="Times New Roman"/>
                <a:sym typeface="Times New Roman"/>
              </a:rPr>
              <a:t>NMSLIB library to conduct heavy kNN computations because it has high performance in recall and queries per second.</a:t>
            </a:r>
            <a:endParaRPr b="1" sz="1300">
              <a:solidFill>
                <a:srgbClr val="434343"/>
              </a:solidFill>
              <a:latin typeface="Times New Roman"/>
              <a:ea typeface="Times New Roman"/>
              <a:cs typeface="Times New Roman"/>
              <a:sym typeface="Times New Roman"/>
            </a:endParaRPr>
          </a:p>
        </p:txBody>
      </p:sp>
      <p:sp>
        <p:nvSpPr>
          <p:cNvPr id="146" name="Google Shape;14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445025"/>
            <a:ext cx="8520600" cy="57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Times New Roman"/>
                <a:ea typeface="Times New Roman"/>
                <a:cs typeface="Times New Roman"/>
                <a:sym typeface="Times New Roman"/>
              </a:rPr>
              <a:t>Performance Evaluation</a:t>
            </a:r>
            <a:endParaRPr b="1">
              <a:solidFill>
                <a:srgbClr val="434343"/>
              </a:solidFill>
              <a:latin typeface="Times New Roman"/>
              <a:ea typeface="Times New Roman"/>
              <a:cs typeface="Times New Roman"/>
              <a:sym typeface="Times New Roman"/>
            </a:endParaRPr>
          </a:p>
        </p:txBody>
      </p:sp>
      <p:sp>
        <p:nvSpPr>
          <p:cNvPr id="152" name="Google Shape;152;p21"/>
          <p:cNvSpPr txBox="1"/>
          <p:nvPr>
            <p:ph idx="1" type="body"/>
          </p:nvPr>
        </p:nvSpPr>
        <p:spPr>
          <a:xfrm>
            <a:off x="311700" y="1152475"/>
            <a:ext cx="8520600" cy="3904500"/>
          </a:xfrm>
          <a:prstGeom prst="rect">
            <a:avLst/>
          </a:prstGeom>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Baseline 1: Attribute Based</a:t>
            </a:r>
            <a:endParaRPr>
              <a:solidFill>
                <a:schemeClr val="dk1"/>
              </a:solidFill>
              <a:latin typeface="Times New Roman"/>
              <a:ea typeface="Times New Roman"/>
              <a:cs typeface="Times New Roman"/>
              <a:sym typeface="Times New Roman"/>
            </a:endParaRPr>
          </a:p>
          <a:p>
            <a:pPr indent="-342900" lvl="0" marL="9144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Uses product attributes to generate recommendations</a:t>
            </a:r>
            <a:endParaRPr>
              <a:solidFill>
                <a:schemeClr val="dk1"/>
              </a:solidFill>
              <a:latin typeface="Times New Roman"/>
              <a:ea typeface="Times New Roman"/>
              <a:cs typeface="Times New Roman"/>
              <a:sym typeface="Times New Roman"/>
            </a:endParaRPr>
          </a:p>
          <a:p>
            <a:pPr indent="-342900" lvl="0" marL="9144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Attributes contain numerical and categorical data</a:t>
            </a:r>
            <a:endParaRPr>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chemeClr val="dk1"/>
                </a:solidFill>
                <a:latin typeface="Times New Roman"/>
                <a:ea typeface="Times New Roman"/>
                <a:cs typeface="Times New Roman"/>
                <a:sym typeface="Times New Roman"/>
              </a:rPr>
              <a:t>2.     Baseline 2: Frequently Compared</a:t>
            </a:r>
            <a:endParaRPr>
              <a:solidFill>
                <a:schemeClr val="dk1"/>
              </a:solidFill>
              <a:latin typeface="Times New Roman"/>
              <a:ea typeface="Times New Roman"/>
              <a:cs typeface="Times New Roman"/>
              <a:sym typeface="Times New Roman"/>
            </a:endParaRPr>
          </a:p>
          <a:p>
            <a:pPr indent="-342900" lvl="0" marL="914400" rtl="0" algn="l">
              <a:spcBef>
                <a:spcPts val="16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Uses the actual customer co-compared data</a:t>
            </a:r>
            <a:endParaRPr>
              <a:solidFill>
                <a:schemeClr val="dk1"/>
              </a:solidFill>
              <a:latin typeface="Times New Roman"/>
              <a:ea typeface="Times New Roman"/>
              <a:cs typeface="Times New Roman"/>
              <a:sym typeface="Times New Roman"/>
            </a:endParaRPr>
          </a:p>
          <a:p>
            <a:pPr indent="-342900" lvl="0" marL="9144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Recommendations are ranked by the co-comparison counts</a:t>
            </a:r>
            <a:endParaRPr>
              <a:solidFill>
                <a:schemeClr val="dk1"/>
              </a:solidFill>
              <a:latin typeface="Times New Roman"/>
              <a:ea typeface="Times New Roman"/>
              <a:cs typeface="Times New Roman"/>
              <a:sym typeface="Times New Roman"/>
            </a:endParaRPr>
          </a:p>
          <a:p>
            <a:pPr indent="0" lvl="0" marL="0" rtl="0" algn="l">
              <a:spcBef>
                <a:spcPts val="1600"/>
              </a:spcBef>
              <a:spcAft>
                <a:spcPts val="0"/>
              </a:spcAft>
              <a:buNone/>
            </a:pPr>
            <a:r>
              <a:rPr lang="en">
                <a:solidFill>
                  <a:schemeClr val="dk1"/>
                </a:solidFill>
                <a:latin typeface="Times New Roman"/>
                <a:ea typeface="Times New Roman"/>
                <a:cs typeface="Times New Roman"/>
                <a:sym typeface="Times New Roman"/>
              </a:rPr>
              <a:t>3.      Proposed: Deep Learning Based</a:t>
            </a:r>
            <a:endParaRPr>
              <a:solidFill>
                <a:schemeClr val="dk1"/>
              </a:solidFill>
              <a:latin typeface="Times New Roman"/>
              <a:ea typeface="Times New Roman"/>
              <a:cs typeface="Times New Roman"/>
              <a:sym typeface="Times New Roman"/>
            </a:endParaRPr>
          </a:p>
          <a:p>
            <a:pPr indent="-342900" lvl="0" marL="914400" rtl="0" algn="l">
              <a:spcBef>
                <a:spcPts val="16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cutting threshold is chosen 0.8 for the cosine similarity score</a:t>
            </a:r>
            <a:endParaRPr>
              <a:solidFill>
                <a:schemeClr val="dk1"/>
              </a:solidFill>
              <a:latin typeface="Times New Roman"/>
              <a:ea typeface="Times New Roman"/>
              <a:cs typeface="Times New Roman"/>
              <a:sym typeface="Times New Roman"/>
            </a:endParaRPr>
          </a:p>
        </p:txBody>
      </p:sp>
      <p:sp>
        <p:nvSpPr>
          <p:cNvPr id="153" name="Google Shape;15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