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3" r:id="rId4"/>
    <p:sldId id="258" r:id="rId5"/>
    <p:sldId id="259" r:id="rId6"/>
    <p:sldId id="261" r:id="rId7"/>
    <p:sldId id="263" r:id="rId8"/>
    <p:sldId id="269" r:id="rId9"/>
    <p:sldId id="266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E6195-509A-4503-8E0B-4A5363D319B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52794-A4C7-46BD-A4AA-840FDB33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0B4141-2F19-45E3-967F-CCBFA937C0BD}" type="slidenum">
              <a:rPr lang="en-US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4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3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9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0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5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0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16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9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1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66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6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BC517-2686-4640-80F3-4752D9C4E8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52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0532-27FD-4E62-AEFB-29BF1388C49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EF4C-BA6F-46AA-87EA-20C2C97F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FB74-7AFF-417E-BC16-50EE98E90C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34D0-FE62-4AEE-84C3-E4F144CB51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PENDIDIKAN AGAMA ISLAM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Ahmad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Abdur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Rohman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S.Fil.I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.,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M.Hum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Alamat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: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Jln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Gambuh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34 C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Ganjuran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Manukan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Condong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Catur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Depok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Sleman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082 232 026 234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Email: ahmadabdur79@gmail.com</a:t>
            </a:r>
          </a:p>
          <a:p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15.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Kedudukan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Akal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Wahyu</a:t>
            </a: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Islam.</a:t>
            </a:r>
            <a:endParaRPr lang="en-US" sz="36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Sumber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Pengetahuan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 Islam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36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Integrasi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Iman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Ilmu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Amal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36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Etika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Tanggung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Jawab</a:t>
            </a:r>
            <a:r>
              <a:rPr lang="en-US" sz="36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Para </a:t>
            </a: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	  </a:t>
            </a:r>
            <a:r>
              <a:rPr lang="en-US" sz="36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Ilmuwan</a:t>
            </a:r>
            <a:r>
              <a:rPr lang="en-US" sz="36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GB" sz="3600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16. </a:t>
            </a:r>
            <a:r>
              <a:rPr lang="en-GB" sz="3600" b="1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Ujian</a:t>
            </a:r>
            <a:r>
              <a:rPr lang="en-GB" sz="3600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3600" b="1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Akhir</a:t>
            </a:r>
            <a:r>
              <a:rPr lang="en-GB" sz="3600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Semester (UAS)</a:t>
            </a:r>
            <a:endParaRPr lang="en-US" sz="3600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79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Standar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Kompetensi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</a:t>
            </a:r>
            <a:r>
              <a:rPr lang="en-US" dirty="0" err="1" smtClean="0"/>
              <a:t>ajaran-ajaran</a:t>
            </a:r>
            <a:r>
              <a:rPr lang="en-US" dirty="0" smtClean="0"/>
              <a:t> Islam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-Islam-an </a:t>
            </a:r>
            <a:r>
              <a:rPr lang="en-US" dirty="0" err="1" smtClean="0"/>
              <a:t>terutama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kontemporer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yang </a:t>
            </a:r>
            <a:r>
              <a:rPr lang="en-US" dirty="0" err="1" smtClean="0"/>
              <a:t>berkembang</a:t>
            </a:r>
            <a:r>
              <a:rPr lang="en-US" dirty="0" smtClean="0"/>
              <a:t> di Indonesia </a:t>
            </a:r>
            <a:r>
              <a:rPr lang="en-US" dirty="0" err="1" smtClean="0"/>
              <a:t>maupun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Kompetensi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Dasar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Mahasiswa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menyadari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jati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dirinya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sebagai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hamba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khalifah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Allah SWT.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Mahasiswa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memahami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Kerangka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Dasar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ajaran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Islam.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Mahasiswa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memahami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pokok-pokok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ajaran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Islam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tentang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Aqidah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yariah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Akhlak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dalam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bermuamalah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Mahasiswa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mampu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mengidentifikasi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perubahan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di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masyarakat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mengambil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sikap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serta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keputusan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sesuai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dengan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nilai-nilai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Islam.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>
                <a:latin typeface="Arial Rounded MT Bold" pitchFamily="34" charset="0"/>
              </a:rPr>
              <a:t>Referensi</a:t>
            </a:r>
            <a:r>
              <a:rPr lang="en-US" sz="4800" dirty="0" smtClean="0">
                <a:latin typeface="Arial Rounded MT Bold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3000" dirty="0" err="1" smtClean="0">
                <a:latin typeface="Arial Rounded MT Bold" pitchFamily="34" charset="0"/>
              </a:rPr>
              <a:t>Wajib</a:t>
            </a:r>
            <a:r>
              <a:rPr lang="en-US" sz="3000" dirty="0" smtClean="0">
                <a:latin typeface="Arial Rounded MT Bold" pitchFamily="34" charset="0"/>
              </a:rPr>
              <a:t>: 1. Tim DEPAG RI, </a:t>
            </a:r>
            <a:r>
              <a:rPr lang="en-US" sz="3000" dirty="0" err="1" smtClean="0">
                <a:latin typeface="Arial Rounded MT Bold" pitchFamily="34" charset="0"/>
              </a:rPr>
              <a:t>Materi</a:t>
            </a:r>
            <a:r>
              <a:rPr lang="en-US" sz="3000" dirty="0" smtClean="0">
                <a:latin typeface="Arial Rounded MT Bold" pitchFamily="34" charset="0"/>
              </a:rPr>
              <a:t> </a:t>
            </a:r>
            <a:r>
              <a:rPr lang="en-US" sz="3000" dirty="0" err="1" smtClean="0">
                <a:latin typeface="Arial Rounded MT Bold" pitchFamily="34" charset="0"/>
              </a:rPr>
              <a:t>Instruksional</a:t>
            </a:r>
            <a:r>
              <a:rPr lang="en-US" sz="3000" dirty="0" smtClean="0">
                <a:latin typeface="Arial Rounded MT Bold" pitchFamily="34" charset="0"/>
              </a:rPr>
              <a:t> PAI   		</a:t>
            </a:r>
            <a:r>
              <a:rPr lang="en-US" sz="3000" dirty="0" err="1" smtClean="0">
                <a:latin typeface="Arial Rounded MT Bold" pitchFamily="34" charset="0"/>
              </a:rPr>
              <a:t>untuk</a:t>
            </a:r>
            <a:r>
              <a:rPr lang="en-US" sz="3000" dirty="0" smtClean="0">
                <a:latin typeface="Arial Rounded MT Bold" pitchFamily="34" charset="0"/>
              </a:rPr>
              <a:t> PTU (Jakarta: tp., 2004).</a:t>
            </a:r>
          </a:p>
          <a:p>
            <a:pPr marL="0" indent="0" algn="just">
              <a:buNone/>
            </a:pPr>
            <a:r>
              <a:rPr lang="en-US" sz="3000" dirty="0">
                <a:latin typeface="Arial Rounded MT Bold" pitchFamily="34" charset="0"/>
              </a:rPr>
              <a:t>	</a:t>
            </a:r>
            <a:r>
              <a:rPr lang="en-US" sz="3000" dirty="0" smtClean="0">
                <a:latin typeface="Arial Rounded MT Bold" pitchFamily="34" charset="0"/>
              </a:rPr>
              <a:t>    2. </a:t>
            </a:r>
            <a:r>
              <a:rPr lang="en-US" sz="3000" dirty="0" err="1" smtClean="0">
                <a:latin typeface="Arial Rounded MT Bold" pitchFamily="34" charset="0"/>
              </a:rPr>
              <a:t>Leaman</a:t>
            </a:r>
            <a:r>
              <a:rPr lang="en-US" sz="3000" dirty="0" smtClean="0">
                <a:latin typeface="Arial Rounded MT Bold" pitchFamily="34" charset="0"/>
              </a:rPr>
              <a:t>, Oliver, </a:t>
            </a:r>
            <a:r>
              <a:rPr lang="en-US" sz="3000" i="1" dirty="0" err="1" smtClean="0">
                <a:latin typeface="Arial Rounded MT Bold" pitchFamily="34" charset="0"/>
              </a:rPr>
              <a:t>Estetika</a:t>
            </a:r>
            <a:r>
              <a:rPr lang="en-US" sz="3000" i="1" dirty="0" smtClean="0">
                <a:latin typeface="Arial Rounded MT Bold" pitchFamily="34" charset="0"/>
              </a:rPr>
              <a:t> Islam</a:t>
            </a:r>
            <a:r>
              <a:rPr lang="en-US" sz="3000" dirty="0" smtClean="0">
                <a:latin typeface="Arial Rounded MT Bold" pitchFamily="34" charset="0"/>
              </a:rPr>
              <a:t>, 			(Bandung: </a:t>
            </a:r>
            <a:r>
              <a:rPr lang="en-US" sz="3000" dirty="0" err="1" smtClean="0">
                <a:latin typeface="Arial Rounded MT Bold" pitchFamily="34" charset="0"/>
              </a:rPr>
              <a:t>Mizan</a:t>
            </a:r>
            <a:r>
              <a:rPr lang="en-US" sz="3000" dirty="0" smtClean="0">
                <a:latin typeface="Arial Rounded MT Bold" pitchFamily="34" charset="0"/>
              </a:rPr>
              <a:t>, 2005).</a:t>
            </a:r>
          </a:p>
          <a:p>
            <a:pPr marL="0" indent="0" algn="just">
              <a:buNone/>
            </a:pPr>
            <a:r>
              <a:rPr lang="en-US" sz="3000" dirty="0" err="1" smtClean="0">
                <a:latin typeface="Arial Rounded MT Bold" pitchFamily="34" charset="0"/>
              </a:rPr>
              <a:t>Anjuran</a:t>
            </a:r>
            <a:r>
              <a:rPr lang="en-US" sz="3000" dirty="0" smtClean="0">
                <a:latin typeface="Arial Rounded MT Bold" pitchFamily="34" charset="0"/>
              </a:rPr>
              <a:t>: 1. </a:t>
            </a:r>
            <a:r>
              <a:rPr lang="en-US" sz="3000" dirty="0" err="1" smtClean="0">
                <a:latin typeface="Arial Rounded MT Bold" pitchFamily="34" charset="0"/>
              </a:rPr>
              <a:t>Sadjali,Prof</a:t>
            </a:r>
            <a:r>
              <a:rPr lang="en-US" sz="3000" dirty="0" smtClean="0">
                <a:latin typeface="Arial Rounded MT Bold" pitchFamily="34" charset="0"/>
              </a:rPr>
              <a:t>. A., et. al.,  </a:t>
            </a:r>
            <a:r>
              <a:rPr lang="en-US" sz="3000" i="1" dirty="0" smtClean="0">
                <a:latin typeface="Arial Rounded MT Bold" pitchFamily="34" charset="0"/>
              </a:rPr>
              <a:t>Islam</a:t>
            </a:r>
            <a:r>
              <a:rPr lang="en-US" sz="3000" dirty="0" smtClean="0">
                <a:latin typeface="Arial Rounded MT Bold" pitchFamily="34" charset="0"/>
              </a:rPr>
              <a:t> ,   			(Jakarta: </a:t>
            </a:r>
            <a:r>
              <a:rPr lang="en-US" sz="3000" dirty="0" err="1" smtClean="0">
                <a:latin typeface="Arial Rounded MT Bold" pitchFamily="34" charset="0"/>
              </a:rPr>
              <a:t>tp</a:t>
            </a:r>
            <a:r>
              <a:rPr lang="en-US" sz="3000" dirty="0" smtClean="0">
                <a:latin typeface="Arial Rounded MT Bold" pitchFamily="34" charset="0"/>
              </a:rPr>
              <a:t>.,</a:t>
            </a:r>
            <a:r>
              <a:rPr lang="en-US" sz="3000" dirty="0" err="1" smtClean="0">
                <a:latin typeface="Arial Rounded MT Bold" pitchFamily="34" charset="0"/>
              </a:rPr>
              <a:t>tt</a:t>
            </a:r>
            <a:r>
              <a:rPr lang="en-US" sz="3000" dirty="0" smtClean="0">
                <a:latin typeface="Arial Rounded MT Bold" pitchFamily="34" charset="0"/>
              </a:rPr>
              <a:t>.).</a:t>
            </a:r>
          </a:p>
          <a:p>
            <a:pPr marL="0" indent="0" algn="just">
              <a:buNone/>
            </a:pPr>
            <a:r>
              <a:rPr lang="en-US" sz="3000" dirty="0" smtClean="0">
                <a:latin typeface="Arial Rounded MT Bold" pitchFamily="34" charset="0"/>
              </a:rPr>
              <a:t>		 2. </a:t>
            </a:r>
            <a:r>
              <a:rPr lang="en-US" sz="3000" dirty="0" err="1" smtClean="0">
                <a:latin typeface="Arial Rounded MT Bold" pitchFamily="34" charset="0"/>
              </a:rPr>
              <a:t>Jabrohim</a:t>
            </a:r>
            <a:r>
              <a:rPr lang="en-US" sz="3000" dirty="0" smtClean="0">
                <a:latin typeface="Arial Rounded MT Bold" pitchFamily="34" charset="0"/>
              </a:rPr>
              <a:t> &amp; </a:t>
            </a:r>
            <a:r>
              <a:rPr lang="en-US" sz="3000" dirty="0" err="1" smtClean="0">
                <a:latin typeface="Arial Rounded MT Bold" pitchFamily="34" charset="0"/>
              </a:rPr>
              <a:t>Berlian</a:t>
            </a:r>
            <a:r>
              <a:rPr lang="en-US" sz="3000" dirty="0" smtClean="0">
                <a:latin typeface="Arial Rounded MT Bold" pitchFamily="34" charset="0"/>
              </a:rPr>
              <a:t>, Saudi (</a:t>
            </a:r>
            <a:r>
              <a:rPr lang="en-US" sz="3000" dirty="0" err="1" smtClean="0">
                <a:latin typeface="Arial Rounded MT Bold" pitchFamily="34" charset="0"/>
              </a:rPr>
              <a:t>Peny</a:t>
            </a:r>
            <a:r>
              <a:rPr lang="en-US" sz="3000" dirty="0" smtClean="0">
                <a:latin typeface="Arial Rounded MT Bold" pitchFamily="34" charset="0"/>
              </a:rPr>
              <a:t>.), 		</a:t>
            </a:r>
            <a:r>
              <a:rPr lang="en-US" sz="3000" i="1" dirty="0" smtClean="0">
                <a:latin typeface="Arial Rounded MT Bold" pitchFamily="34" charset="0"/>
              </a:rPr>
              <a:t>Islam </a:t>
            </a:r>
            <a:r>
              <a:rPr lang="en-US" sz="3000" i="1" dirty="0" err="1" smtClean="0">
                <a:latin typeface="Arial Rounded MT Bold" pitchFamily="34" charset="0"/>
              </a:rPr>
              <a:t>dan</a:t>
            </a:r>
            <a:r>
              <a:rPr lang="en-US" sz="3000" i="1" dirty="0" smtClean="0">
                <a:latin typeface="Arial Rounded MT Bold" pitchFamily="34" charset="0"/>
              </a:rPr>
              <a:t> </a:t>
            </a:r>
            <a:r>
              <a:rPr lang="en-US" sz="3000" i="1" dirty="0" err="1" smtClean="0">
                <a:latin typeface="Arial Rounded MT Bold" pitchFamily="34" charset="0"/>
              </a:rPr>
              <a:t>Kesenian</a:t>
            </a:r>
            <a:r>
              <a:rPr lang="en-US" sz="3000" dirty="0" smtClean="0">
                <a:latin typeface="Arial Rounded MT Bold" pitchFamily="34" charset="0"/>
              </a:rPr>
              <a:t>, (Yogyakarta: MKM UAD </a:t>
            </a:r>
            <a:r>
              <a:rPr lang="en-US" sz="3000" dirty="0" err="1" smtClean="0">
                <a:latin typeface="Arial Rounded MT Bold" pitchFamily="34" charset="0"/>
              </a:rPr>
              <a:t>LemLit</a:t>
            </a:r>
            <a:r>
              <a:rPr lang="en-US" sz="3000" dirty="0" smtClean="0">
                <a:latin typeface="Arial Rounded MT Bold" pitchFamily="34" charset="0"/>
              </a:rPr>
              <a:t> PP.Muhammadiyah,1995).</a:t>
            </a:r>
          </a:p>
          <a:p>
            <a:pPr marL="0" indent="0" algn="just">
              <a:buNone/>
            </a:pPr>
            <a:r>
              <a:rPr lang="en-US" sz="3000" dirty="0" smtClean="0">
                <a:latin typeface="Arial Rounded MT Bold" pitchFamily="34" charset="0"/>
              </a:rPr>
              <a:t>	           3. Tim DEPAG </a:t>
            </a:r>
            <a:r>
              <a:rPr lang="en-US" sz="3000" dirty="0" err="1" smtClean="0">
                <a:latin typeface="Arial Rounded MT Bold" pitchFamily="34" charset="0"/>
              </a:rPr>
              <a:t>RI,</a:t>
            </a:r>
            <a:r>
              <a:rPr lang="en-US" sz="3000" i="1" dirty="0" err="1" smtClean="0">
                <a:latin typeface="Arial Rounded MT Bold" pitchFamily="34" charset="0"/>
              </a:rPr>
              <a:t>Buku</a:t>
            </a:r>
            <a:r>
              <a:rPr lang="en-US" sz="3000" i="1" dirty="0" smtClean="0">
                <a:latin typeface="Arial Rounded MT Bold" pitchFamily="34" charset="0"/>
              </a:rPr>
              <a:t> </a:t>
            </a:r>
            <a:r>
              <a:rPr lang="en-US" sz="3000" i="1" dirty="0" err="1" smtClean="0">
                <a:latin typeface="Arial Rounded MT Bold" pitchFamily="34" charset="0"/>
              </a:rPr>
              <a:t>Teks</a:t>
            </a:r>
            <a:r>
              <a:rPr lang="en-US" sz="3000" i="1" dirty="0" smtClean="0">
                <a:latin typeface="Arial Rounded MT Bold" pitchFamily="34" charset="0"/>
              </a:rPr>
              <a:t> PAI </a:t>
            </a:r>
            <a:r>
              <a:rPr lang="en-US" sz="3000" i="1" dirty="0" err="1" smtClean="0">
                <a:latin typeface="Arial Rounded MT Bold" pitchFamily="34" charset="0"/>
              </a:rPr>
              <a:t>untuk</a:t>
            </a:r>
            <a:r>
              <a:rPr lang="en-US" sz="3000" i="1" dirty="0" smtClean="0">
                <a:latin typeface="Arial Rounded MT Bold" pitchFamily="34" charset="0"/>
              </a:rPr>
              <a:t> 		PTU</a:t>
            </a:r>
            <a:r>
              <a:rPr lang="en-US" sz="3000" dirty="0" smtClean="0">
                <a:latin typeface="Arial Rounded MT Bold" pitchFamily="34" charset="0"/>
              </a:rPr>
              <a:t> (Jakarta: </a:t>
            </a:r>
            <a:r>
              <a:rPr lang="en-US" sz="3000" dirty="0" err="1" smtClean="0">
                <a:latin typeface="Arial Rounded MT Bold" pitchFamily="34" charset="0"/>
              </a:rPr>
              <a:t>Bulan</a:t>
            </a:r>
            <a:r>
              <a:rPr lang="en-US" sz="3000" dirty="0">
                <a:latin typeface="Arial Rounded MT Bold" pitchFamily="34" charset="0"/>
              </a:rPr>
              <a:t> </a:t>
            </a:r>
            <a:r>
              <a:rPr lang="en-US" sz="3000" dirty="0" smtClean="0">
                <a:latin typeface="Arial Rounded MT Bold" pitchFamily="34" charset="0"/>
              </a:rPr>
              <a:t>Bintang,2000).</a:t>
            </a:r>
          </a:p>
          <a:p>
            <a:pPr marL="0" indent="0" algn="ctr">
              <a:buNone/>
            </a:pP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8A5423-480C-43B9-9B7F-91297741DDC6}" type="slidenum">
              <a:rPr lang="en-US" smtClean="0">
                <a:solidFill>
                  <a:prstClr val="white"/>
                </a:solidFill>
              </a:rPr>
              <a:pPr eaLnBrk="1" hangingPunct="1"/>
              <a:t>5</a:t>
            </a:fld>
            <a:endParaRPr lang="en-US" smtClean="0">
              <a:solidFill>
                <a:prstClr val="white"/>
              </a:solidFill>
            </a:endParaRPr>
          </a:p>
        </p:txBody>
      </p:sp>
      <p:graphicFrame>
        <p:nvGraphicFramePr>
          <p:cNvPr id="27352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1966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961106"/>
                <a:gridCol w="4182894"/>
              </a:tblGrid>
              <a:tr h="775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Aspek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Penilaian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Prosentase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35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Ujian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Akhir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Semester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20 %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35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Ujian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Tengah Semester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10%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876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Tugas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Kelompok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0 %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876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Tugas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Mandiri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Individu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20%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087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Keaktifan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Mahasiswa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kehadiran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sikap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aktif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50%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37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Total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cs typeface="Times New Roman" pitchFamily="18" charset="0"/>
                        </a:rPr>
                        <a:t>100 %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E069BB-E163-4B73-976C-63FDDFD4AC95}" type="slidenum">
              <a:rPr lang="en-US" smtClean="0">
                <a:solidFill>
                  <a:prstClr val="white"/>
                </a:solidFill>
              </a:rPr>
              <a:pPr eaLnBrk="1" hangingPunct="1"/>
              <a:t>6</a:t>
            </a:fld>
            <a:endParaRPr lang="en-US" smtClean="0">
              <a:solidFill>
                <a:prstClr val="white"/>
              </a:solidFill>
            </a:endParaRPr>
          </a:p>
        </p:txBody>
      </p:sp>
      <p:pic>
        <p:nvPicPr>
          <p:cNvPr id="22531" name="Picture 13" descr="FeatherTextu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solidFill>
            <a:schemeClr val="accent3">
              <a:lumMod val="75000"/>
            </a:schemeClr>
          </a:solidFill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  <a:blipFill>
            <a:blip r:embed="rId4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MATERI PERKULIAHAN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9600"/>
            <a:ext cx="9144000" cy="6248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lvl="0">
              <a:buAutoNum type="arabicPeriod"/>
            </a:pP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osialisasi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RPS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Silabus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Kontrak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Belajar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lvl="0">
              <a:buAutoNum type="arabicPeriod"/>
            </a:pP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Penciptaan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anusia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Al-Qur’an.</a:t>
            </a:r>
            <a:endParaRPr lang="en-US" b="1" kern="50" dirty="0" smtClean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Manusia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makhluk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Sempurna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 smtClean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Agama </a:t>
            </a:r>
            <a:r>
              <a:rPr lang="en-GB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Pengertian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mum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Akidah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b="1" kern="50" dirty="0" smtClean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Pengertian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umum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Syariah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Pengertian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umum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Hubungan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Akidah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Syariah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2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cs typeface="Arial" panose="020B0604020202020204" pitchFamily="34" charset="0"/>
              </a:rPr>
              <a:t>4</a:t>
            </a:r>
            <a:r>
              <a:rPr lang="en-GB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cs typeface="Arial" panose="020B0604020202020204" pitchFamily="34" charset="0"/>
              </a:rPr>
              <a:t>. </a:t>
            </a:r>
            <a:r>
              <a:rPr lang="en-GB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Arti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Ruang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Lingkup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Akidah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lvl="0" indent="0" algn="just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Akidah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Tauhid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Al-Qur’an.</a:t>
            </a:r>
          </a:p>
          <a:p>
            <a:pPr marL="0" lvl="0" indent="0" algn="just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Rukun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Iman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penjabarannya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buNone/>
            </a:pPr>
            <a:r>
              <a:rPr lang="en-US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en-US" b="1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Akidah</a:t>
            </a:r>
            <a:r>
              <a:rPr lang="en-US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Norma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Hidup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Manusia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Kesalehan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Kesalehan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Tauhid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persoalan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Umat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Islam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saat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buNone/>
            </a:pPr>
            <a:r>
              <a:rPr lang="en-GB" b="1" kern="50" dirty="0">
                <a:latin typeface="Adobe Caslon Pro Bold" panose="0205070206050A020403" pitchFamily="18" charset="0"/>
                <a:cs typeface="Arial" panose="020B0604020202020204" pitchFamily="34" charset="0"/>
              </a:rPr>
              <a:t>6</a:t>
            </a:r>
            <a:r>
              <a:rPr lang="en-GB" b="1" kern="50" dirty="0" smtClean="0">
                <a:latin typeface="Adobe Caslon Pro Bold" panose="0205070206050A020403" pitchFamily="18" charset="0"/>
                <a:cs typeface="Arial" panose="020B0604020202020204" pitchFamily="34" charset="0"/>
              </a:rPr>
              <a:t>. 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Arti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uang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ingkup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Syari’ah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Rukun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Islam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penjabarannya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Kedudukan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Fiqh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Islam.</a:t>
            </a:r>
          </a:p>
          <a:p>
            <a:pPr marL="0" lvl="0" indent="0" algn="just">
              <a:buNone/>
            </a:pPr>
            <a:r>
              <a:rPr lang="en-GB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GB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Nilai-nilai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Syari’ah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edoman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idup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Manusia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Kepekaan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Syari’ah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terkini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Umat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Islam.</a:t>
            </a:r>
            <a:endParaRPr lang="en-US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Karakteristik</a:t>
            </a:r>
            <a:r>
              <a:rPr lang="en-US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Syari’ah</a:t>
            </a:r>
            <a:r>
              <a:rPr lang="en-US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GB" sz="3000" kern="50" dirty="0">
                <a:solidFill>
                  <a:prstClr val="black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marL="0" lvl="0" indent="0">
              <a:buNone/>
            </a:pPr>
            <a:endParaRPr lang="en-US" sz="2400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prstClr val="black"/>
                </a:solidFill>
                <a:latin typeface="Adobe Caslon Pro Bold" panose="0205070206050A020403" pitchFamily="18" charset="0"/>
              </a:rPr>
              <a:t>8</a:t>
            </a:r>
            <a:r>
              <a:rPr lang="en-GB" sz="2800" dirty="0" smtClean="0">
                <a:solidFill>
                  <a:prstClr val="black"/>
                </a:solidFill>
                <a:latin typeface="Adobe Caslon Pro Bold" panose="0205070206050A020403" pitchFamily="18" charset="0"/>
              </a:rPr>
              <a:t>. </a:t>
            </a:r>
            <a:r>
              <a:rPr lang="en-GB" sz="2800" dirty="0" err="1" smtClean="0">
                <a:solidFill>
                  <a:prstClr val="black"/>
                </a:solidFill>
                <a:latin typeface="Adobe Caslon Pro Bold" panose="0205070206050A020403" pitchFamily="18" charset="0"/>
              </a:rPr>
              <a:t>Ujian</a:t>
            </a:r>
            <a:r>
              <a:rPr lang="en-GB" sz="2800" dirty="0" smtClean="0">
                <a:solidFill>
                  <a:prstClr val="black"/>
                </a:solidFill>
                <a:latin typeface="Adobe Caslon Pro Bold" panose="0205070206050A020403" pitchFamily="18" charset="0"/>
              </a:rPr>
              <a:t> Tengah Semester (UTS)</a:t>
            </a:r>
          </a:p>
          <a:p>
            <a:pPr marL="0" lvl="0" indent="0">
              <a:buNone/>
            </a:pPr>
            <a:r>
              <a:rPr lang="en-GB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GB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8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Pengertian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Ruang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Lingkup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8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Pentingnya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Kehidupan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maupun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GB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cs typeface="Arial" panose="020B0604020202020204" pitchFamily="34" charset="0"/>
              </a:rPr>
              <a:t>10.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Perbedaan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Etika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Moral.</a:t>
            </a:r>
            <a:endParaRPr lang="en-US" sz="28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Mu’amalah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umat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Islam.</a:t>
            </a:r>
            <a:endParaRPr lang="en-US" sz="28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sesame </a:t>
            </a:r>
            <a:r>
              <a:rPr lang="en-US" sz="28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Akhlak</a:t>
            </a:r>
            <a:r>
              <a:rPr lang="en-US" sz="2800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terhadap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kern="50" dirty="0" err="1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alam</a:t>
            </a:r>
            <a:r>
              <a:rPr lang="en-US" sz="2800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2800" b="1" kern="50" dirty="0" smtClean="0">
                <a:latin typeface="Adobe Caslon Pro Bold" panose="0205070206050A020403" pitchFamily="18" charset="0"/>
                <a:cs typeface="Arial" panose="020B0604020202020204" pitchFamily="34" charset="0"/>
              </a:rPr>
              <a:t>11</a:t>
            </a:r>
            <a:r>
              <a:rPr lang="en-GB" sz="2800" b="1" kern="50" dirty="0" smtClean="0">
                <a:latin typeface="Adobe Caslon Pro Bold" panose="0205070206050A020403" pitchFamily="18" charset="0"/>
                <a:cs typeface="Arial" panose="020B0604020202020204" pitchFamily="34" charset="0"/>
              </a:rPr>
              <a:t>.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Konsep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Keadilan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Perdamaian</a:t>
            </a:r>
            <a:endParaRPr lang="en-US" sz="2800" b="1" kern="50" dirty="0" smtClean="0">
              <a:latin typeface="Adobe Caslon Pro Bold" panose="0205070206050A0204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Konsep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Keadilan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Al-Qur’an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Hadits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	Serta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	para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b="1" kern="50" dirty="0"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Konsep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Perdamaian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Al-Qur’an </a:t>
            </a:r>
            <a:r>
              <a:rPr lang="en-US" sz="2800" b="1" kern="50" dirty="0" err="1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Hadits</a:t>
            </a:r>
            <a:r>
              <a:rPr lang="en-US" sz="2800" b="1" kern="50" dirty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	Serta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para </a:t>
            </a:r>
            <a:r>
              <a:rPr lang="en-US" sz="2800" b="1" kern="50" dirty="0" err="1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ahli</a:t>
            </a:r>
            <a:r>
              <a:rPr lang="en-US" sz="2800" b="1" kern="50" dirty="0" smtClean="0"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3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12.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Isu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Relasi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Gender</a:t>
            </a:r>
          </a:p>
          <a:p>
            <a:pPr marL="0" lvl="0" indent="0">
              <a:buNone/>
            </a:pP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GB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Kedudukan</a:t>
            </a: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Laki-laki</a:t>
            </a: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Perempuan</a:t>
            </a: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GB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  Islam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Jihad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Ijtihad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i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 Amar </a:t>
            </a:r>
            <a:r>
              <a:rPr lang="en-US" b="1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Ma’ruf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Nahyi</a:t>
            </a:r>
            <a:r>
              <a:rPr lang="en-US" b="1" i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Munkar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GB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cs typeface="Arial" panose="020B0604020202020204" pitchFamily="34" charset="0"/>
              </a:rPr>
              <a:t>13.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Pengaruh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Medsos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Ujaran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Generasi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muda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Indonesia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pergaulan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 Global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b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Penyalagunaan</a:t>
            </a:r>
            <a:r>
              <a:rPr lang="en-US" b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NAPZA.</a:t>
            </a:r>
          </a:p>
          <a:p>
            <a:pPr marL="0" lvl="0" indent="0">
              <a:buNone/>
            </a:pPr>
            <a:r>
              <a:rPr lang="en-GB" b="1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14.</a:t>
            </a:r>
            <a:r>
              <a:rPr lang="en-GB" kern="50" dirty="0" smtClean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Hubungan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Agama 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Negara</a:t>
            </a:r>
            <a:endParaRPr lang="en-US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-Islam </a:t>
            </a:r>
            <a:r>
              <a:rPr lang="en-GB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Rahmatan</a:t>
            </a:r>
            <a:r>
              <a:rPr lang="en-GB" i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lil</a:t>
            </a:r>
            <a:r>
              <a:rPr lang="en-GB" i="1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‘</a:t>
            </a:r>
            <a:r>
              <a:rPr lang="en-GB" i="1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alamin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kern="50" dirty="0">
              <a:solidFill>
                <a:prstClr val="black"/>
              </a:solidFill>
              <a:latin typeface="Adobe Caslon Pro Bold" panose="0205070206050A020403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Sholat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Dzikir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kern="50" dirty="0" err="1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Do’a</a:t>
            </a:r>
            <a:r>
              <a:rPr lang="en-GB" kern="50" dirty="0">
                <a:solidFill>
                  <a:prstClr val="black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Adobe Caslon Pro Bold" panose="0205070206050A020403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5188</TotalTime>
  <Words>229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Adobe Caslon Pro Bold</vt:lpstr>
      <vt:lpstr>Arial</vt:lpstr>
      <vt:lpstr>Arial Rounded MT Bold</vt:lpstr>
      <vt:lpstr>Baskerville Old Face</vt:lpstr>
      <vt:lpstr>Calibri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MATERI PERKULIAHAN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Abdurrahman</dc:creator>
  <cp:lastModifiedBy>ASUS</cp:lastModifiedBy>
  <cp:revision>84</cp:revision>
  <dcterms:created xsi:type="dcterms:W3CDTF">2016-03-03T14:59:07Z</dcterms:created>
  <dcterms:modified xsi:type="dcterms:W3CDTF">2021-02-18T13:45:49Z</dcterms:modified>
</cp:coreProperties>
</file>