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7" r:id="rId3"/>
    <p:sldId id="268" r:id="rId4"/>
    <p:sldId id="269" r:id="rId5"/>
    <p:sldId id="270" r:id="rId6"/>
    <p:sldId id="273" r:id="rId7"/>
    <p:sldId id="274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312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66AB5-2652-48FE-A4D1-20FA0B31FE5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3D48F-D6D7-442C-A885-80D01D9BDE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5317-9D27-4761-9840-60178021DDCA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3B0-B6F6-4DD1-8998-0946EBE3E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5317-9D27-4761-9840-60178021DDCA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3B0-B6F6-4DD1-8998-0946EBE3E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5317-9D27-4761-9840-60178021DDCA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3B0-B6F6-4DD1-8998-0946EBE3E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5317-9D27-4761-9840-60178021DDCA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3B0-B6F6-4DD1-8998-0946EBE3E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5317-9D27-4761-9840-60178021DDCA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3B0-B6F6-4DD1-8998-0946EBE3E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5317-9D27-4761-9840-60178021DDCA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3B0-B6F6-4DD1-8998-0946EBE3E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5317-9D27-4761-9840-60178021DDCA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3B0-B6F6-4DD1-8998-0946EBE3E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5317-9D27-4761-9840-60178021DDCA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3B0-B6F6-4DD1-8998-0946EBE3E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5317-9D27-4761-9840-60178021DDCA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3B0-B6F6-4DD1-8998-0946EBE3E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5317-9D27-4761-9840-60178021DDCA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3B0-B6F6-4DD1-8998-0946EBE3E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5317-9D27-4761-9840-60178021DDCA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3B0-B6F6-4DD1-8998-0946EBE3E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5317-9D27-4761-9840-60178021DDCA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F3B0-B6F6-4DD1-8998-0946EBE3E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228600"/>
            <a:ext cx="7467600" cy="914400"/>
          </a:xfrm>
          <a:prstGeom prst="roundRect">
            <a:avLst/>
          </a:prstGeom>
          <a:solidFill>
            <a:srgbClr val="FF9933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</a:rPr>
              <a:t>Urgensi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Amar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Ma’ruf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Nahyi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Munkar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28600" y="1295400"/>
            <a:ext cx="8686800" cy="53340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Amar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ma’ruf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dan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nahyi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munkar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merupakan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puncak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kepentingan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dalam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Islam.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Untuk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itulah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para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rasul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di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utus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ke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bumi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.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Amar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ma’ruf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dan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nahyi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munkar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(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mengajak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kepada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kebaikan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dan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mencegah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Baskerville Old Face" pitchFamily="18" charset="0"/>
              </a:rPr>
              <a:t>kemunkaran</a:t>
            </a:r>
            <a:r>
              <a:rPr lang="en-US" sz="3200" dirty="0" smtClean="0">
                <a:solidFill>
                  <a:srgbClr val="FF0000"/>
                </a:solidFill>
                <a:latin typeface="Baskerville Old Face" pitchFamily="18" charset="0"/>
              </a:rPr>
              <a:t>).</a:t>
            </a:r>
          </a:p>
          <a:p>
            <a:pPr algn="just"/>
            <a:endParaRPr lang="en-US" sz="3000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838200" y="1828800"/>
            <a:ext cx="7696200" cy="4572000"/>
          </a:xfrm>
          <a:prstGeom prst="foldedCorne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Amar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(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menyuruh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atau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memerintahkan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untuk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tindakan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menuntut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pelaksanaan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dan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kata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nahyi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(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mencegah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atau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melarang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untuk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tindakan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pencegahan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Keberuntungan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dan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kebahagiaan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orang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islam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dikaitkan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dengan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pelaksanaan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,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amar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ma’uf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dan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nahyi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arrington" pitchFamily="82" charset="0"/>
              </a:rPr>
              <a:t>munkar</a:t>
            </a:r>
            <a:r>
              <a:rPr lang="en-US" sz="3200" b="1" dirty="0" smtClean="0">
                <a:solidFill>
                  <a:schemeClr val="bg1"/>
                </a:solidFill>
                <a:latin typeface="Harrington" pitchFamily="82" charset="0"/>
              </a:rPr>
              <a:t>.</a:t>
            </a:r>
          </a:p>
          <a:p>
            <a:pPr algn="just"/>
            <a:endParaRPr lang="en-US" sz="3200" b="1" dirty="0" smtClean="0">
              <a:solidFill>
                <a:schemeClr val="bg1"/>
              </a:solidFill>
              <a:latin typeface="Harrington" pitchFamily="82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>
            <a:off x="990600" y="228600"/>
            <a:ext cx="5410200" cy="1066800"/>
          </a:xfrm>
          <a:prstGeom prst="round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Pengertian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dan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Hukum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Amar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Ma’ruf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dan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Nahyi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Munkar</a:t>
            </a:r>
            <a:endParaRPr lang="en-US" sz="2800" b="1" dirty="0" smtClean="0">
              <a:solidFill>
                <a:srgbClr val="FF0000"/>
              </a:solidFill>
              <a:latin typeface="Chiller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8"/>
            <a:ext cx="91440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600" dirty="0" smtClean="0">
                <a:latin typeface="Harrington" pitchFamily="82" charset="0"/>
              </a:rPr>
              <a:t>	</a:t>
            </a:r>
            <a:r>
              <a:rPr lang="en-US" sz="3600" dirty="0" err="1" smtClean="0">
                <a:latin typeface="Harrington" pitchFamily="82" charset="0"/>
              </a:rPr>
              <a:t>Bencana</a:t>
            </a:r>
            <a:r>
              <a:rPr lang="en-US" sz="3600" dirty="0" smtClean="0">
                <a:latin typeface="Harrington" pitchFamily="82" charset="0"/>
              </a:rPr>
              <a:t> yang paling </a:t>
            </a:r>
            <a:r>
              <a:rPr lang="en-US" sz="3600" dirty="0" err="1" smtClean="0">
                <a:latin typeface="Harrington" pitchFamily="82" charset="0"/>
              </a:rPr>
              <a:t>berbahaya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mengancam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kehidupan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masyarakat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muslim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adalah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bencana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kemungkaran</a:t>
            </a:r>
            <a:r>
              <a:rPr lang="en-US" sz="3600" dirty="0" smtClean="0">
                <a:latin typeface="Harrington" pitchFamily="82" charset="0"/>
              </a:rPr>
              <a:t>.</a:t>
            </a:r>
          </a:p>
          <a:p>
            <a:pPr algn="just">
              <a:buNone/>
            </a:pPr>
            <a:r>
              <a:rPr lang="en-US" sz="3600" dirty="0" smtClean="0">
                <a:latin typeface="Harrington" pitchFamily="82" charset="0"/>
              </a:rPr>
              <a:t>	</a:t>
            </a:r>
            <a:r>
              <a:rPr lang="en-US" sz="3600" dirty="0" err="1" smtClean="0">
                <a:latin typeface="Harrington" pitchFamily="82" charset="0"/>
              </a:rPr>
              <a:t>Tidak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ada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bencana</a:t>
            </a:r>
            <a:r>
              <a:rPr lang="en-US" sz="3600" dirty="0" smtClean="0">
                <a:latin typeface="Harrington" pitchFamily="82" charset="0"/>
              </a:rPr>
              <a:t> yang </a:t>
            </a:r>
            <a:r>
              <a:rPr lang="en-US" sz="3600" dirty="0" err="1" smtClean="0">
                <a:latin typeface="Harrington" pitchFamily="82" charset="0"/>
              </a:rPr>
              <a:t>lebih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hebat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dalam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merusak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tatanan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kehidupan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muslim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melebihi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kemungkaran</a:t>
            </a:r>
            <a:r>
              <a:rPr lang="en-US" sz="3600" dirty="0" smtClean="0">
                <a:latin typeface="Harrington" pitchFamily="82" charset="0"/>
              </a:rPr>
              <a:t>.</a:t>
            </a:r>
          </a:p>
          <a:p>
            <a:pPr algn="just">
              <a:buNone/>
            </a:pPr>
            <a:endParaRPr lang="en-US" sz="3600" dirty="0">
              <a:latin typeface="Harrington" pitchFamily="8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81200" y="914400"/>
            <a:ext cx="6096000" cy="1143000"/>
          </a:xfrm>
          <a:custGeom>
            <a:avLst/>
            <a:gdLst>
              <a:gd name="connsiteX0" fmla="*/ 0 w 3759200"/>
              <a:gd name="connsiteY0" fmla="*/ 0 h 838200"/>
              <a:gd name="connsiteX1" fmla="*/ 12700 w 3759200"/>
              <a:gd name="connsiteY1" fmla="*/ 533400 h 838200"/>
              <a:gd name="connsiteX2" fmla="*/ 3619500 w 3759200"/>
              <a:gd name="connsiteY2" fmla="*/ 838200 h 838200"/>
              <a:gd name="connsiteX3" fmla="*/ 3759200 w 3759200"/>
              <a:gd name="connsiteY3" fmla="*/ 215900 h 838200"/>
              <a:gd name="connsiteX4" fmla="*/ 0 w 3759200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9200" h="838200">
                <a:moveTo>
                  <a:pt x="0" y="0"/>
                </a:moveTo>
                <a:lnTo>
                  <a:pt x="12700" y="533400"/>
                </a:lnTo>
                <a:lnTo>
                  <a:pt x="3619500" y="838200"/>
                </a:lnTo>
                <a:lnTo>
                  <a:pt x="3759200" y="2159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326401">
            <a:off x="2057996" y="1071642"/>
            <a:ext cx="4899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b="1" dirty="0" smtClean="0">
                <a:solidFill>
                  <a:schemeClr val="bg1"/>
                </a:solidFill>
              </a:rPr>
              <a:t>.      </a:t>
            </a:r>
            <a:r>
              <a:rPr lang="en-US" sz="3200" b="1" dirty="0" err="1" smtClean="0">
                <a:solidFill>
                  <a:schemeClr val="bg1"/>
                </a:solidFill>
              </a:rPr>
              <a:t>Pengaruh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Kemungkaran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3074110">
            <a:off x="8038710" y="1248220"/>
            <a:ext cx="536902" cy="1380037"/>
          </a:xfrm>
          <a:prstGeom prst="rect">
            <a:avLst/>
          </a:prstGeom>
          <a:blipFill dpi="0" rotWithShape="1">
            <a:blip r:embed="rId2" cstate="print">
              <a:alphaModFix amt="78000"/>
            </a:blip>
            <a:srcRect/>
            <a:stretch>
              <a:fillRect/>
            </a:stretch>
          </a:blipFill>
          <a:ln>
            <a:noFill/>
          </a:ln>
          <a:effectLst>
            <a:outerShdw blurRad="177800" dist="38100" dir="16200000" sx="103000" sy="103000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668968">
            <a:off x="1684623" y="743734"/>
            <a:ext cx="516955" cy="1324501"/>
          </a:xfrm>
          <a:prstGeom prst="rect">
            <a:avLst/>
          </a:prstGeom>
          <a:blipFill dpi="0" rotWithShape="1">
            <a:blip r:embed="rId2" cstate="print">
              <a:alphaModFix amt="78000"/>
            </a:blip>
            <a:srcRect/>
            <a:stretch>
              <a:fillRect/>
            </a:stretch>
          </a:blipFill>
          <a:ln>
            <a:noFill/>
          </a:ln>
          <a:effectLst>
            <a:outerShdw blurRad="177800" dist="38100" dir="16200000" sx="103000" sy="103000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14550"/>
            <a:ext cx="9144000" cy="42291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dirty="0" err="1" smtClean="0">
                <a:latin typeface="Harrington" pitchFamily="82" charset="0"/>
              </a:rPr>
              <a:t>Tiga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tingkat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strategi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pencegahan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kemungkaran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yaitu</a:t>
            </a:r>
            <a:r>
              <a:rPr lang="en-US" sz="3600" dirty="0" smtClean="0">
                <a:latin typeface="Harrington" pitchFamily="82" charset="0"/>
              </a:rPr>
              <a:t>:</a:t>
            </a:r>
          </a:p>
          <a:p>
            <a:pPr marL="0" indent="0" algn="just"/>
            <a:r>
              <a:rPr lang="en-US" sz="3600" dirty="0" err="1" smtClean="0">
                <a:latin typeface="Harrington" pitchFamily="82" charset="0"/>
              </a:rPr>
              <a:t>pertama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dengan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tangan</a:t>
            </a:r>
            <a:r>
              <a:rPr lang="en-US" sz="3600" dirty="0" smtClean="0">
                <a:latin typeface="Harrington" pitchFamily="82" charset="0"/>
              </a:rPr>
              <a:t> yang </a:t>
            </a:r>
            <a:r>
              <a:rPr lang="en-US" sz="3600" dirty="0" err="1" smtClean="0">
                <a:latin typeface="Harrington" pitchFamily="82" charset="0"/>
              </a:rPr>
              <a:t>dapat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diartikan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kekuasaan</a:t>
            </a:r>
            <a:r>
              <a:rPr lang="en-US" sz="3600" dirty="0" smtClean="0">
                <a:latin typeface="Harrington" pitchFamily="82" charset="0"/>
              </a:rPr>
              <a:t>.</a:t>
            </a:r>
          </a:p>
          <a:p>
            <a:pPr marL="0" indent="0" algn="just"/>
            <a:r>
              <a:rPr lang="en-US" sz="3600" dirty="0" err="1" smtClean="0">
                <a:latin typeface="Harrington" pitchFamily="82" charset="0"/>
              </a:rPr>
              <a:t>Kedua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dengan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lisan</a:t>
            </a:r>
            <a:r>
              <a:rPr lang="en-US" sz="3600" dirty="0" smtClean="0">
                <a:latin typeface="Harrington" pitchFamily="82" charset="0"/>
              </a:rPr>
              <a:t>, </a:t>
            </a:r>
            <a:r>
              <a:rPr lang="en-US" sz="3600" dirty="0" err="1" smtClean="0">
                <a:latin typeface="Harrington" pitchFamily="82" charset="0"/>
              </a:rPr>
              <a:t>segala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bentuk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ucapan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dan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tulisan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berupa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ajakan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atau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nasihat</a:t>
            </a:r>
            <a:r>
              <a:rPr lang="en-US" sz="3600" dirty="0" smtClean="0">
                <a:latin typeface="Harrington" pitchFamily="82" charset="0"/>
              </a:rPr>
              <a:t>.</a:t>
            </a:r>
          </a:p>
          <a:p>
            <a:pPr marL="0" indent="0" algn="just"/>
            <a:r>
              <a:rPr lang="en-US" sz="3600" dirty="0" err="1" smtClean="0">
                <a:latin typeface="Harrington" pitchFamily="82" charset="0"/>
              </a:rPr>
              <a:t>Ketiga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dengan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hati</a:t>
            </a:r>
            <a:r>
              <a:rPr lang="en-US" sz="3600" dirty="0" smtClean="0">
                <a:latin typeface="Harrington" pitchFamily="82" charset="0"/>
              </a:rPr>
              <a:t>, </a:t>
            </a:r>
            <a:r>
              <a:rPr lang="en-US" sz="3600" dirty="0" err="1" smtClean="0">
                <a:latin typeface="Harrington" pitchFamily="82" charset="0"/>
              </a:rPr>
              <a:t>orang</a:t>
            </a:r>
            <a:r>
              <a:rPr lang="en-US" sz="3600" dirty="0" smtClean="0">
                <a:latin typeface="Harrington" pitchFamily="82" charset="0"/>
              </a:rPr>
              <a:t> yang </a:t>
            </a:r>
            <a:r>
              <a:rPr lang="en-US" sz="3600" dirty="0" err="1" smtClean="0">
                <a:latin typeface="Harrington" pitchFamily="82" charset="0"/>
              </a:rPr>
              <a:t>tidak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mampu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mencegahnya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dengan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tindakan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dan</a:t>
            </a:r>
            <a:r>
              <a:rPr lang="en-US" sz="3600" dirty="0" smtClean="0">
                <a:latin typeface="Harrington" pitchFamily="82" charset="0"/>
              </a:rPr>
              <a:t> </a:t>
            </a:r>
            <a:r>
              <a:rPr lang="en-US" sz="3600" dirty="0" err="1" smtClean="0">
                <a:latin typeface="Harrington" pitchFamily="82" charset="0"/>
              </a:rPr>
              <a:t>ucapan</a:t>
            </a:r>
            <a:r>
              <a:rPr lang="en-US" sz="3600" dirty="0" smtClean="0">
                <a:latin typeface="Harrington" pitchFamily="8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 rot="156501">
            <a:off x="3460085" y="560633"/>
            <a:ext cx="4572681" cy="11893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 err="1" smtClean="0">
                <a:solidFill>
                  <a:schemeClr val="tx1"/>
                </a:solidFill>
                <a:latin typeface="Curlz MT" pitchFamily="82" charset="0"/>
              </a:rPr>
              <a:t>Pencegahan</a:t>
            </a:r>
            <a:r>
              <a:rPr lang="en-US" sz="3600" b="1" dirty="0" smtClean="0">
                <a:solidFill>
                  <a:schemeClr val="tx1"/>
                </a:solidFill>
                <a:latin typeface="Curlz MT" pitchFamily="82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Curlz MT" pitchFamily="82" charset="0"/>
              </a:rPr>
              <a:t>Kemungkaran</a:t>
            </a:r>
            <a:endParaRPr lang="en-US" sz="3600" dirty="0" smtClean="0">
              <a:solidFill>
                <a:schemeClr val="tx1"/>
              </a:solidFill>
              <a:latin typeface="Curlz MT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 rot="18728215">
            <a:off x="7790775" y="487748"/>
            <a:ext cx="470716" cy="875011"/>
          </a:xfrm>
          <a:prstGeom prst="rect">
            <a:avLst/>
          </a:prstGeom>
          <a:blipFill dpi="0" rotWithShape="1">
            <a:blip r:embed="rId2" cstate="print">
              <a:alphaModFix amt="78000"/>
            </a:blip>
            <a:srcRect/>
            <a:stretch>
              <a:fillRect/>
            </a:stretch>
          </a:blipFill>
          <a:ln>
            <a:noFill/>
          </a:ln>
          <a:effectLst>
            <a:outerShdw blurRad="177800" dist="38100" dir="16200000" sx="103000" sy="103000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8728215">
            <a:off x="3054655" y="620953"/>
            <a:ext cx="815810" cy="380003"/>
          </a:xfrm>
          <a:prstGeom prst="rect">
            <a:avLst/>
          </a:prstGeom>
          <a:blipFill dpi="0" rotWithShape="1">
            <a:blip r:embed="rId2" cstate="print">
              <a:alphaModFix amt="78000"/>
            </a:blip>
            <a:srcRect/>
            <a:stretch>
              <a:fillRect/>
            </a:stretch>
          </a:blipFill>
          <a:ln>
            <a:noFill/>
          </a:ln>
          <a:effectLst>
            <a:outerShdw blurRad="177800" dist="38100" dir="16200000" sx="103000" sy="103000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>
                <a:alpha val="50000"/>
              </a:srgbClr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KONSEP JIHAD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Makna</a:t>
            </a:r>
            <a:r>
              <a:rPr lang="en-US" dirty="0" smtClean="0"/>
              <a:t> Jihad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:  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Kata</a:t>
            </a:r>
            <a:r>
              <a:rPr lang="en-US" dirty="0" smtClean="0"/>
              <a:t> jihad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arab</a:t>
            </a:r>
            <a:r>
              <a:rPr lang="en-US" dirty="0" smtClean="0"/>
              <a:t>,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	         yang </a:t>
            </a:r>
            <a:r>
              <a:rPr lang="en-US" dirty="0" err="1" smtClean="0"/>
              <a:t>berarti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kelelahan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perlawanan</a:t>
            </a:r>
            <a:r>
              <a:rPr lang="en-US" dirty="0" smtClean="0"/>
              <a:t> yang optimal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musuh</a:t>
            </a:r>
            <a:r>
              <a:rPr lang="en-US" dirty="0" smtClean="0"/>
              <a:t> 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743200"/>
            <a:ext cx="1066800" cy="40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3595">
            <a:off x="3522377" y="473354"/>
            <a:ext cx="2994739" cy="646331"/>
          </a:xfrm>
          <a:prstGeom prst="rect">
            <a:avLst/>
          </a:prstGeom>
          <a:solidFill>
            <a:srgbClr val="7030A0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Georgia" pitchFamily="18" charset="0"/>
              </a:rPr>
              <a:t>makna</a:t>
            </a:r>
            <a:endParaRPr lang="en-US" sz="36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81200" y="914400"/>
            <a:ext cx="6096000" cy="1143000"/>
          </a:xfrm>
          <a:custGeom>
            <a:avLst/>
            <a:gdLst>
              <a:gd name="connsiteX0" fmla="*/ 0 w 3759200"/>
              <a:gd name="connsiteY0" fmla="*/ 0 h 838200"/>
              <a:gd name="connsiteX1" fmla="*/ 12700 w 3759200"/>
              <a:gd name="connsiteY1" fmla="*/ 533400 h 838200"/>
              <a:gd name="connsiteX2" fmla="*/ 3619500 w 3759200"/>
              <a:gd name="connsiteY2" fmla="*/ 838200 h 838200"/>
              <a:gd name="connsiteX3" fmla="*/ 3759200 w 3759200"/>
              <a:gd name="connsiteY3" fmla="*/ 215900 h 838200"/>
              <a:gd name="connsiteX4" fmla="*/ 0 w 3759200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9200" h="838200">
                <a:moveTo>
                  <a:pt x="0" y="0"/>
                </a:moveTo>
                <a:lnTo>
                  <a:pt x="12700" y="533400"/>
                </a:lnTo>
                <a:lnTo>
                  <a:pt x="3619500" y="838200"/>
                </a:lnTo>
                <a:lnTo>
                  <a:pt x="375920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326401">
            <a:off x="2890953" y="1061635"/>
            <a:ext cx="3822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cs typeface="Simplified Arabic Fixed"/>
              </a:rPr>
              <a:t>Jihad </a:t>
            </a:r>
            <a:r>
              <a:rPr lang="en-US" sz="3200" dirty="0" err="1" smtClean="0">
                <a:solidFill>
                  <a:schemeClr val="bg1"/>
                </a:solidFill>
                <a:cs typeface="Simplified Arabic Fixed"/>
              </a:rPr>
              <a:t>Menurut</a:t>
            </a:r>
            <a:r>
              <a:rPr lang="en-US" sz="3200" dirty="0" smtClean="0">
                <a:solidFill>
                  <a:schemeClr val="bg1"/>
                </a:solidFill>
                <a:cs typeface="Simplified Arabic Fixed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Simplified Arabic Fixed"/>
              </a:rPr>
              <a:t>Istilah</a:t>
            </a:r>
            <a:r>
              <a:rPr lang="en-US" sz="3200" dirty="0" smtClean="0">
                <a:solidFill>
                  <a:schemeClr val="bg1"/>
                </a:solidFill>
                <a:cs typeface="Simplified Arabic Fixed"/>
              </a:rPr>
              <a:t>:</a:t>
            </a:r>
            <a:endParaRPr lang="en-US" sz="3200" dirty="0">
              <a:solidFill>
                <a:schemeClr val="bg1"/>
              </a:solidFill>
              <a:cs typeface="Simplified Arabic Fixed"/>
            </a:endParaRPr>
          </a:p>
        </p:txBody>
      </p:sp>
      <p:sp>
        <p:nvSpPr>
          <p:cNvPr id="8" name="Rectangle 7"/>
          <p:cNvSpPr/>
          <p:nvPr/>
        </p:nvSpPr>
        <p:spPr>
          <a:xfrm rot="3074110">
            <a:off x="7591210" y="1094337"/>
            <a:ext cx="536902" cy="1380037"/>
          </a:xfrm>
          <a:prstGeom prst="rect">
            <a:avLst/>
          </a:prstGeom>
          <a:blipFill dpi="0" rotWithShape="1">
            <a:blip r:embed="rId2" cstate="print">
              <a:alphaModFix amt="78000"/>
            </a:blip>
            <a:srcRect/>
            <a:stretch>
              <a:fillRect/>
            </a:stretch>
          </a:blipFill>
          <a:ln>
            <a:noFill/>
          </a:ln>
          <a:effectLst>
            <a:outerShdw blurRad="177800" dist="38100" dir="16200000" sx="103000" sy="103000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668968">
            <a:off x="1684623" y="743734"/>
            <a:ext cx="516955" cy="1324501"/>
          </a:xfrm>
          <a:prstGeom prst="rect">
            <a:avLst/>
          </a:prstGeom>
          <a:blipFill dpi="0" rotWithShape="1">
            <a:blip r:embed="rId2" cstate="print">
              <a:alphaModFix amt="78000"/>
            </a:blip>
            <a:srcRect/>
            <a:stretch>
              <a:fillRect/>
            </a:stretch>
          </a:blipFill>
          <a:ln>
            <a:noFill/>
          </a:ln>
          <a:effectLst>
            <a:outerShdw blurRad="177800" dist="38100" dir="16200000" sx="103000" sy="103000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8"/>
            <a:ext cx="8686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Para </a:t>
            </a:r>
            <a:r>
              <a:rPr lang="en-US" dirty="0" err="1" smtClean="0"/>
              <a:t>fuqaha</a:t>
            </a:r>
            <a:r>
              <a:rPr lang="en-US" dirty="0" smtClean="0"/>
              <a:t> </a:t>
            </a:r>
            <a:r>
              <a:rPr lang="en-US" dirty="0" err="1" smtClean="0"/>
              <a:t>mengungkapkannya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defenisi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rinci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muslim</a:t>
            </a:r>
            <a:r>
              <a:rPr lang="en-US" dirty="0" smtClean="0"/>
              <a:t> </a:t>
            </a:r>
            <a:r>
              <a:rPr lang="en-US" dirty="0" err="1" smtClean="0"/>
              <a:t>memerangi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kafir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terikat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mendakwahinya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memeluk</a:t>
            </a:r>
            <a:r>
              <a:rPr lang="en-US" dirty="0" smtClean="0"/>
              <a:t> agama Islam,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menolaknya</a:t>
            </a:r>
            <a:r>
              <a:rPr lang="en-US" dirty="0" smtClean="0"/>
              <a:t>,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menegakkan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Allah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SABAR DALAM BERJIHAD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2875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Jihad </a:t>
            </a:r>
            <a:r>
              <a:rPr lang="en-US" sz="2800" dirty="0" err="1" smtClean="0">
                <a:solidFill>
                  <a:schemeClr val="bg1"/>
                </a:solidFill>
              </a:rPr>
              <a:t>terambil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dari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akar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kata</a:t>
            </a:r>
            <a:r>
              <a:rPr lang="en-US" sz="2800" dirty="0" smtClean="0">
                <a:solidFill>
                  <a:schemeClr val="bg1"/>
                </a:solidFill>
              </a:rPr>
              <a:t> “</a:t>
            </a:r>
            <a:r>
              <a:rPr lang="en-US" sz="2800" dirty="0" err="1" smtClean="0">
                <a:solidFill>
                  <a:schemeClr val="bg1"/>
                </a:solidFill>
              </a:rPr>
              <a:t>ja</a:t>
            </a:r>
            <a:r>
              <a:rPr lang="en-US" sz="2800" dirty="0" smtClean="0">
                <a:solidFill>
                  <a:schemeClr val="bg1"/>
                </a:solidFill>
              </a:rPr>
              <a:t>-ha-</a:t>
            </a:r>
            <a:r>
              <a:rPr lang="en-US" sz="2800" dirty="0" err="1" smtClean="0">
                <a:solidFill>
                  <a:schemeClr val="bg1"/>
                </a:solidFill>
              </a:rPr>
              <a:t>da</a:t>
            </a:r>
            <a:r>
              <a:rPr lang="en-US" sz="2800" dirty="0" smtClean="0">
                <a:solidFill>
                  <a:schemeClr val="bg1"/>
                </a:solidFill>
              </a:rPr>
              <a:t>”, yang </a:t>
            </a:r>
            <a:r>
              <a:rPr lang="en-US" sz="2800" dirty="0" err="1" smtClean="0">
                <a:solidFill>
                  <a:schemeClr val="bg1"/>
                </a:solidFill>
              </a:rPr>
              <a:t>artinya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sulit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letih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800" dirty="0" err="1" smtClean="0">
                <a:solidFill>
                  <a:schemeClr val="bg1"/>
                </a:solidFill>
              </a:rPr>
              <a:t>Arti</a:t>
            </a:r>
            <a:r>
              <a:rPr lang="en-US" sz="2800" dirty="0" smtClean="0">
                <a:solidFill>
                  <a:schemeClr val="bg1"/>
                </a:solidFill>
              </a:rPr>
              <a:t> lain </a:t>
            </a:r>
            <a:r>
              <a:rPr lang="en-US" sz="2800" dirty="0" err="1" smtClean="0">
                <a:solidFill>
                  <a:schemeClr val="bg1"/>
                </a:solidFill>
              </a:rPr>
              <a:t>dari</a:t>
            </a:r>
            <a:r>
              <a:rPr lang="en-US" sz="2800" dirty="0" smtClean="0">
                <a:solidFill>
                  <a:schemeClr val="bg1"/>
                </a:solidFill>
              </a:rPr>
              <a:t> jihad </a:t>
            </a:r>
            <a:r>
              <a:rPr lang="en-US" sz="2800" dirty="0" err="1" smtClean="0">
                <a:solidFill>
                  <a:schemeClr val="bg1"/>
                </a:solidFill>
              </a:rPr>
              <a:t>adalah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kemampuan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karena</a:t>
            </a:r>
            <a:r>
              <a:rPr lang="en-US" sz="2800" dirty="0" smtClean="0">
                <a:solidFill>
                  <a:schemeClr val="bg1"/>
                </a:solidFill>
              </a:rPr>
              <a:t> jihad </a:t>
            </a:r>
            <a:r>
              <a:rPr lang="en-US" sz="2800" dirty="0" err="1" smtClean="0">
                <a:solidFill>
                  <a:schemeClr val="bg1"/>
                </a:solidFill>
              </a:rPr>
              <a:t>menuntut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orangnya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untuk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mengeluarkan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segala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daya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kemampuan</a:t>
            </a:r>
            <a:r>
              <a:rPr lang="en-US" sz="2800" dirty="0" smtClean="0">
                <a:solidFill>
                  <a:schemeClr val="bg1"/>
                </a:solidFill>
              </a:rPr>
              <a:t> seta </a:t>
            </a:r>
            <a:r>
              <a:rPr lang="en-US" sz="2800" dirty="0" err="1" smtClean="0">
                <a:solidFill>
                  <a:schemeClr val="bg1"/>
                </a:solidFill>
              </a:rPr>
              <a:t>dilakukan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sebesar-besar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kemampuan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Jihad </a:t>
            </a:r>
            <a:r>
              <a:rPr lang="en-US" sz="2800" dirty="0" err="1" smtClean="0">
                <a:solidFill>
                  <a:schemeClr val="bg1"/>
                </a:solidFill>
              </a:rPr>
              <a:t>juga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mengandung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arti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ujian</a:t>
            </a:r>
            <a:r>
              <a:rPr lang="en-US" sz="2800" dirty="0" smtClean="0">
                <a:solidFill>
                  <a:schemeClr val="bg1"/>
                </a:solidFill>
              </a:rPr>
              <a:t>/</a:t>
            </a:r>
            <a:r>
              <a:rPr lang="en-US" sz="2800" dirty="0" err="1" smtClean="0">
                <a:solidFill>
                  <a:schemeClr val="bg1"/>
                </a:solidFill>
              </a:rPr>
              <a:t>cobaan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Dari </a:t>
            </a:r>
            <a:r>
              <a:rPr lang="en-US" sz="2800" dirty="0" err="1" smtClean="0">
                <a:solidFill>
                  <a:schemeClr val="bg1"/>
                </a:solidFill>
              </a:rPr>
              <a:t>sisi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kebahasaan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sudah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jelas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bahwa</a:t>
            </a:r>
            <a:r>
              <a:rPr lang="en-US" sz="2800" dirty="0" smtClean="0">
                <a:solidFill>
                  <a:schemeClr val="bg1"/>
                </a:solidFill>
              </a:rPr>
              <a:t> jihad </a:t>
            </a:r>
            <a:r>
              <a:rPr lang="en-US" sz="2800" dirty="0" err="1" smtClean="0">
                <a:solidFill>
                  <a:schemeClr val="bg1"/>
                </a:solidFill>
              </a:rPr>
              <a:t>memerlukan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kesabaran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ketabahan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Macam-macam</a:t>
            </a:r>
            <a:r>
              <a:rPr lang="en-US" b="1" dirty="0" smtClean="0"/>
              <a:t> Jihad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Jihad </a:t>
            </a:r>
            <a:r>
              <a:rPr lang="en-US" sz="2000" dirty="0" err="1" smtClean="0"/>
              <a:t>melawan</a:t>
            </a:r>
            <a:r>
              <a:rPr lang="en-US" sz="2000" dirty="0" smtClean="0"/>
              <a:t> </a:t>
            </a:r>
            <a:r>
              <a:rPr lang="en-US" sz="2000" dirty="0" err="1" smtClean="0"/>
              <a:t>jiwa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hawa</a:t>
            </a:r>
            <a:r>
              <a:rPr lang="en-US" sz="2000" dirty="0" smtClean="0"/>
              <a:t> </a:t>
            </a:r>
            <a:r>
              <a:rPr lang="en-US" sz="2000" dirty="0" err="1" smtClean="0"/>
              <a:t>nafsu</a:t>
            </a:r>
            <a:r>
              <a:rPr lang="en-US" sz="2000" dirty="0" smtClean="0"/>
              <a:t>  (Jihad an-</a:t>
            </a:r>
            <a:r>
              <a:rPr lang="en-US" sz="2000" dirty="0" err="1" smtClean="0"/>
              <a:t>nafs</a:t>
            </a:r>
            <a:r>
              <a:rPr lang="en-US" sz="2000" dirty="0" smtClean="0"/>
              <a:t>)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berjihad</a:t>
            </a:r>
            <a:r>
              <a:rPr lang="en-US" sz="2000" dirty="0" smtClean="0"/>
              <a:t> </a:t>
            </a:r>
            <a:r>
              <a:rPr lang="en-US" sz="2000" dirty="0" err="1" smtClean="0"/>
              <a:t>melawan</a:t>
            </a:r>
            <a:r>
              <a:rPr lang="en-US" sz="2000" dirty="0" smtClean="0"/>
              <a:t> </a:t>
            </a:r>
            <a:r>
              <a:rPr lang="en-US" sz="2000" dirty="0" err="1" smtClean="0"/>
              <a:t>hawa</a:t>
            </a:r>
            <a:r>
              <a:rPr lang="en-US" sz="2000" dirty="0" smtClean="0"/>
              <a:t> </a:t>
            </a:r>
            <a:r>
              <a:rPr lang="en-US" sz="2000" dirty="0" err="1" smtClean="0"/>
              <a:t>nafsu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 agama, Jihad </a:t>
            </a:r>
            <a:r>
              <a:rPr lang="en-US" sz="2000" dirty="0" err="1" smtClean="0"/>
              <a:t>melawan</a:t>
            </a:r>
            <a:r>
              <a:rPr lang="en-US" sz="2000" dirty="0" smtClean="0"/>
              <a:t> </a:t>
            </a:r>
            <a:r>
              <a:rPr lang="en-US" sz="2000" dirty="0" err="1" smtClean="0"/>
              <a:t>orang-orang</a:t>
            </a:r>
            <a:r>
              <a:rPr lang="en-US" sz="2000" dirty="0" smtClean="0"/>
              <a:t> yang </a:t>
            </a:r>
            <a:r>
              <a:rPr lang="en-US" sz="2000" dirty="0" err="1" smtClean="0"/>
              <a:t>dzalim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pelaku</a:t>
            </a:r>
            <a:r>
              <a:rPr lang="en-US" sz="2000" dirty="0" smtClean="0"/>
              <a:t> </a:t>
            </a:r>
            <a:r>
              <a:rPr lang="en-US" sz="2000" dirty="0" err="1" smtClean="0"/>
              <a:t>bid'ah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kemungkaran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berjihad</a:t>
            </a:r>
            <a:r>
              <a:rPr lang="en-US" sz="2000" dirty="0" smtClean="0"/>
              <a:t> </a:t>
            </a:r>
            <a:r>
              <a:rPr lang="en-US" sz="2000" dirty="0" err="1" smtClean="0"/>
              <a:t>melawan</a:t>
            </a:r>
            <a:r>
              <a:rPr lang="en-US" sz="2000" dirty="0" smtClean="0"/>
              <a:t> </a:t>
            </a:r>
            <a:r>
              <a:rPr lang="en-US" sz="2000" dirty="0" err="1" smtClean="0"/>
              <a:t>mereka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tangan</a:t>
            </a:r>
            <a:r>
              <a:rPr lang="en-US" sz="2000" dirty="0" smtClean="0"/>
              <a:t> (</a:t>
            </a:r>
            <a:r>
              <a:rPr lang="en-US" sz="2000" dirty="0" err="1" smtClean="0"/>
              <a:t>kekuatan</a:t>
            </a:r>
            <a:r>
              <a:rPr lang="en-US" sz="2000" dirty="0" smtClean="0"/>
              <a:t>)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mampu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lisan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hati</a:t>
            </a:r>
            <a:r>
              <a:rPr lang="en-US" sz="2000" dirty="0" smtClean="0"/>
              <a:t>,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maslahat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terbaik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Islam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kaum</a:t>
            </a:r>
            <a:r>
              <a:rPr lang="en-US" sz="2000" dirty="0" smtClean="0"/>
              <a:t> </a:t>
            </a:r>
            <a:r>
              <a:rPr lang="en-US" sz="2000" dirty="0" err="1" smtClean="0"/>
              <a:t>muslimin</a:t>
            </a:r>
            <a:r>
              <a:rPr lang="en-US" sz="2000" dirty="0" smtClean="0"/>
              <a:t>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Jihad </a:t>
            </a:r>
            <a:r>
              <a:rPr lang="en-US" sz="2000" dirty="0" err="1" smtClean="0"/>
              <a:t>melawan</a:t>
            </a:r>
            <a:r>
              <a:rPr lang="en-US" sz="2000" dirty="0" smtClean="0"/>
              <a:t> </a:t>
            </a:r>
            <a:r>
              <a:rPr lang="en-US" sz="2000" dirty="0" err="1" smtClean="0"/>
              <a:t>orang</a:t>
            </a:r>
            <a:r>
              <a:rPr lang="en-US" sz="2000" dirty="0" smtClean="0"/>
              <a:t> </a:t>
            </a:r>
            <a:r>
              <a:rPr lang="en-US" sz="2000" dirty="0" err="1" smtClean="0"/>
              <a:t>kafir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munafik</a:t>
            </a:r>
            <a:r>
              <a:rPr lang="en-US" sz="2000" dirty="0" smtClean="0"/>
              <a:t>: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berjihad</a:t>
            </a:r>
            <a:r>
              <a:rPr lang="en-US" sz="2000" dirty="0" smtClean="0"/>
              <a:t> </a:t>
            </a:r>
            <a:r>
              <a:rPr lang="en-US" sz="2000" dirty="0" err="1" smtClean="0"/>
              <a:t>melawan</a:t>
            </a:r>
            <a:r>
              <a:rPr lang="en-US" sz="2000" dirty="0" smtClean="0"/>
              <a:t> </a:t>
            </a:r>
            <a:r>
              <a:rPr lang="en-US" sz="2000" dirty="0" err="1" smtClean="0"/>
              <a:t>mereka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hati</a:t>
            </a:r>
            <a:r>
              <a:rPr lang="en-US" sz="2000" dirty="0" smtClean="0"/>
              <a:t>, </a:t>
            </a:r>
            <a:r>
              <a:rPr lang="en-US" sz="2000" dirty="0" err="1" smtClean="0"/>
              <a:t>lisan</a:t>
            </a:r>
            <a:r>
              <a:rPr lang="en-US" sz="2000" dirty="0" smtClean="0"/>
              <a:t>, </a:t>
            </a:r>
            <a:r>
              <a:rPr lang="en-US" sz="2000" dirty="0" err="1" smtClean="0"/>
              <a:t>harta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jiwa</a:t>
            </a:r>
            <a:r>
              <a:rPr lang="en-US" sz="2000" dirty="0" smtClean="0"/>
              <a:t> –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inilah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dimaksud</a:t>
            </a:r>
            <a:r>
              <a:rPr lang="en-US" sz="2000" dirty="0" smtClean="0"/>
              <a:t> </a:t>
            </a:r>
            <a:r>
              <a:rPr lang="en-US" sz="2000" dirty="0" err="1" smtClean="0"/>
              <a:t>disini</a:t>
            </a:r>
            <a:r>
              <a:rPr lang="en-US" sz="2000" dirty="0" smtClean="0"/>
              <a:t>- (</a:t>
            </a:r>
            <a:r>
              <a:rPr lang="en-US" sz="2000" dirty="0" err="1" smtClean="0"/>
              <a:t>perang</a:t>
            </a:r>
            <a:r>
              <a:rPr lang="en-US" sz="2000" dirty="0" smtClean="0"/>
              <a:t> </a:t>
            </a:r>
            <a:r>
              <a:rPr lang="en-US" sz="2000" dirty="0" err="1" smtClean="0"/>
              <a:t>melawan</a:t>
            </a:r>
            <a:r>
              <a:rPr lang="en-US" sz="2000" dirty="0" smtClean="0"/>
              <a:t> </a:t>
            </a:r>
            <a:r>
              <a:rPr lang="en-US" sz="2000" dirty="0" err="1" smtClean="0"/>
              <a:t>orang-orang</a:t>
            </a:r>
            <a:r>
              <a:rPr lang="en-US" sz="2000" dirty="0" smtClean="0"/>
              <a:t> </a:t>
            </a:r>
            <a:r>
              <a:rPr lang="en-US" sz="2000" dirty="0" err="1" smtClean="0"/>
              <a:t>kafir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munafik</a:t>
            </a:r>
            <a:r>
              <a:rPr lang="en-US" sz="2000" dirty="0" smtClean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err="1" smtClean="0"/>
              <a:t>mengamalkan</a:t>
            </a:r>
            <a:r>
              <a:rPr lang="en-US" sz="2000" dirty="0" smtClean="0"/>
              <a:t>, </a:t>
            </a:r>
            <a:r>
              <a:rPr lang="en-US" sz="2000" dirty="0" err="1" smtClean="0"/>
              <a:t>berdakwah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terhadapnya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bersabar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cobaan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dihadapinya</a:t>
            </a:r>
            <a:r>
              <a:rPr lang="en-US" sz="2000" dirty="0" smtClean="0"/>
              <a:t>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Jihad </a:t>
            </a:r>
            <a:r>
              <a:rPr lang="en-US" sz="2000" dirty="0" err="1" smtClean="0"/>
              <a:t>melawan</a:t>
            </a:r>
            <a:r>
              <a:rPr lang="en-US" sz="2000" dirty="0" smtClean="0"/>
              <a:t> </a:t>
            </a:r>
            <a:r>
              <a:rPr lang="en-US" sz="2000" dirty="0" err="1" smtClean="0"/>
              <a:t>setan</a:t>
            </a:r>
            <a:r>
              <a:rPr lang="en-US" sz="2000" dirty="0" smtClean="0"/>
              <a:t>  (jihad </a:t>
            </a:r>
            <a:r>
              <a:rPr lang="en-US" sz="2000" dirty="0" err="1" smtClean="0"/>
              <a:t>asy-syaitan</a:t>
            </a:r>
            <a:r>
              <a:rPr lang="en-US" sz="2000" dirty="0" smtClean="0"/>
              <a:t>):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berjihad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melawan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disebarkan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syetan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keraguan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syahwat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hamba</a:t>
            </a:r>
            <a:r>
              <a:rPr lang="en-US" sz="2000" dirty="0" smtClean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/>
              <a:t>Jihad </a:t>
            </a:r>
            <a:r>
              <a:rPr lang="en-US" sz="3600" b="1" dirty="0" err="1" smtClean="0"/>
              <a:t>Sebagai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Upaya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Mencapai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Syahadah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 rot="261442">
            <a:off x="609600" y="1676400"/>
            <a:ext cx="7848600" cy="441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196900">
            <a:off x="1160547" y="2339904"/>
            <a:ext cx="6324600" cy="3276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atin typeface="Harrington" pitchFamily="82" charset="0"/>
              </a:rPr>
              <a:t>Syahadah</a:t>
            </a:r>
            <a:r>
              <a:rPr lang="en-US" sz="3200" b="1" dirty="0" smtClean="0">
                <a:latin typeface="Harrington" pitchFamily="82" charset="0"/>
              </a:rPr>
              <a:t> </a:t>
            </a:r>
            <a:r>
              <a:rPr lang="en-US" sz="3200" b="1" dirty="0" err="1" smtClean="0">
                <a:latin typeface="Harrington" pitchFamily="82" charset="0"/>
              </a:rPr>
              <a:t>artinya</a:t>
            </a:r>
            <a:r>
              <a:rPr lang="en-US" sz="3200" b="1" dirty="0" smtClean="0">
                <a:latin typeface="Harrington" pitchFamily="82" charset="0"/>
              </a:rPr>
              <a:t> </a:t>
            </a:r>
            <a:r>
              <a:rPr lang="en-US" sz="3200" b="1" dirty="0" err="1" smtClean="0">
                <a:latin typeface="Harrington" pitchFamily="82" charset="0"/>
              </a:rPr>
              <a:t>kesaksian</a:t>
            </a:r>
            <a:r>
              <a:rPr lang="en-US" sz="3200" b="1" dirty="0" smtClean="0">
                <a:latin typeface="Harrington" pitchFamily="82" charset="0"/>
              </a:rPr>
              <a:t> </a:t>
            </a:r>
            <a:r>
              <a:rPr lang="en-US" sz="3200" b="1" dirty="0" err="1" smtClean="0">
                <a:latin typeface="Harrington" pitchFamily="82" charset="0"/>
              </a:rPr>
              <a:t>atau</a:t>
            </a:r>
            <a:r>
              <a:rPr lang="en-US" sz="3200" b="1" dirty="0" smtClean="0">
                <a:latin typeface="Harrington" pitchFamily="82" charset="0"/>
              </a:rPr>
              <a:t> </a:t>
            </a:r>
            <a:r>
              <a:rPr lang="en-US" sz="3200" b="1" dirty="0" err="1" smtClean="0">
                <a:latin typeface="Harrington" pitchFamily="82" charset="0"/>
              </a:rPr>
              <a:t>bukti</a:t>
            </a:r>
            <a:r>
              <a:rPr lang="en-US" sz="3200" b="1" dirty="0" smtClean="0">
                <a:latin typeface="Harrington" pitchFamily="82" charset="0"/>
              </a:rPr>
              <a:t>. </a:t>
            </a:r>
            <a:r>
              <a:rPr lang="en-US" sz="3200" b="1" dirty="0" err="1" smtClean="0">
                <a:latin typeface="Harrington" pitchFamily="82" charset="0"/>
              </a:rPr>
              <a:t>Kematian</a:t>
            </a:r>
            <a:r>
              <a:rPr lang="en-US" sz="3200" b="1" dirty="0" smtClean="0">
                <a:latin typeface="Harrington" pitchFamily="82" charset="0"/>
              </a:rPr>
              <a:t> </a:t>
            </a:r>
            <a:r>
              <a:rPr lang="en-US" sz="3200" b="1" dirty="0" err="1" smtClean="0">
                <a:latin typeface="Harrington" pitchFamily="82" charset="0"/>
              </a:rPr>
              <a:t>adalah</a:t>
            </a:r>
            <a:r>
              <a:rPr lang="en-US" sz="3200" b="1" dirty="0" smtClean="0">
                <a:latin typeface="Harrington" pitchFamily="82" charset="0"/>
              </a:rPr>
              <a:t> </a:t>
            </a:r>
            <a:r>
              <a:rPr lang="en-US" sz="3200" b="1" dirty="0" err="1" smtClean="0">
                <a:latin typeface="Harrington" pitchFamily="82" charset="0"/>
              </a:rPr>
              <a:t>bentuk</a:t>
            </a:r>
            <a:r>
              <a:rPr lang="en-US" sz="3200" b="1" dirty="0" smtClean="0">
                <a:latin typeface="Harrington" pitchFamily="82" charset="0"/>
              </a:rPr>
              <a:t> </a:t>
            </a:r>
            <a:r>
              <a:rPr lang="en-US" sz="3200" b="1" dirty="0" err="1" smtClean="0">
                <a:latin typeface="Harrington" pitchFamily="82" charset="0"/>
              </a:rPr>
              <a:t>pengorbanan</a:t>
            </a:r>
            <a:r>
              <a:rPr lang="en-US" sz="3200" b="1" dirty="0" smtClean="0">
                <a:latin typeface="Harrington" pitchFamily="82" charset="0"/>
              </a:rPr>
              <a:t> yang paling final.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353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Baskerville Old Face</vt:lpstr>
      <vt:lpstr>Calibri</vt:lpstr>
      <vt:lpstr>Chiller</vt:lpstr>
      <vt:lpstr>Curlz MT</vt:lpstr>
      <vt:lpstr>Georgia</vt:lpstr>
      <vt:lpstr>Harrington</vt:lpstr>
      <vt:lpstr>Simplified Arabic Fixed</vt:lpstr>
      <vt:lpstr>Office Theme</vt:lpstr>
      <vt:lpstr>PowerPoint Presentation</vt:lpstr>
      <vt:lpstr>PowerPoint Presentation</vt:lpstr>
      <vt:lpstr> </vt:lpstr>
      <vt:lpstr>PowerPoint Presentation</vt:lpstr>
      <vt:lpstr>KONSEP JIHAD</vt:lpstr>
      <vt:lpstr> </vt:lpstr>
      <vt:lpstr>SABAR DALAM BERJIHAD</vt:lpstr>
      <vt:lpstr>Macam-macam Jihad</vt:lpstr>
      <vt:lpstr>Jihad Sebagai Upaya Mencapai Syahadah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Pendidikan Agama Islam</dc:title>
  <dc:creator>user</dc:creator>
  <cp:lastModifiedBy>ASUS</cp:lastModifiedBy>
  <cp:revision>24</cp:revision>
  <dcterms:created xsi:type="dcterms:W3CDTF">2012-11-28T12:45:19Z</dcterms:created>
  <dcterms:modified xsi:type="dcterms:W3CDTF">2019-12-05T22:54:24Z</dcterms:modified>
</cp:coreProperties>
</file>