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5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9F1F-CC3D-4196-9B27-D19B0D7B790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79D4-9AEE-4367-B4C7-192E3017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30310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Adobe Myungjo Std M" panose="02020600000000000000" pitchFamily="18" charset="-128"/>
              </a:rPr>
              <a:t>KEADILAN DAN PERDAMAIAN DALAM ISLAM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ea typeface="Adobe Myungjo Std M" panose="020206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30311"/>
            <a:ext cx="12191999" cy="582768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	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Adil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Berasal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dari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bahasa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Arab yang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berarti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berada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di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tengah-tengah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jujur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lurus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tulus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.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Secara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terminologis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dil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bermakna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suatu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sikap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yang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bebas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dari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diskriminasi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ketidakjujuran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.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demikian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orang yang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adil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adalah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orang yang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sesuai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standar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baik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agama,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positif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(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negara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),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maupun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sosial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(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hukum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adat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) yang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berlaku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.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Dalam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Al Quran,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kata</a:t>
            </a:r>
            <a:r>
              <a:rPr lang="en-US" sz="3200" b="1" i="1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‘adl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disebut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juga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b="1" i="1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qisth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(QS. Al-</a:t>
            </a:r>
            <a:r>
              <a:rPr lang="en-US" sz="3200" b="0" i="0" dirty="0" err="1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Hujurat</a:t>
            </a:r>
            <a:r>
              <a:rPr lang="en-US" sz="3200" b="0" i="0" dirty="0" smtClean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: 9).</a:t>
            </a:r>
            <a:endParaRPr lang="en-US" sz="32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34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US" sz="3200" b="1" dirty="0" err="1" smtClean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Dalam</a:t>
            </a:r>
            <a:r>
              <a:rPr lang="en-US" sz="3200" b="1" dirty="0" smtClean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ajaran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Islam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bahwa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perdamaian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merupakan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kunci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pokok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menjalin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hubungan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antar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umat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manusia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sedangkan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perang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pertikaian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adalah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sumber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mala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petaka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yang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berdampak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pada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kerusakan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sosial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Agama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mulia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ini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sangat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memperhatikan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keselamatan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perdamaian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juga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menyeru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kepada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umat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manusia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agar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selalu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hidup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rukun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damai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dengan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tidak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mengikuti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hawa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nafsu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godaan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Syaitan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firman</a:t>
            </a:r>
            <a:r>
              <a:rPr lang="en-US" sz="3200" b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Allah: </a:t>
            </a:r>
            <a:r>
              <a:rPr lang="en-US" sz="3200" b="1" i="1" dirty="0" smtClean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(QS</a:t>
            </a:r>
            <a:r>
              <a:rPr lang="en-US" sz="3200" b="1" i="1" dirty="0">
                <a:solidFill>
                  <a:prstClr val="black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  <a:r>
              <a:rPr lang="en-US" sz="3200" b="1" dirty="0">
                <a:solidFill>
                  <a:srgbClr val="0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Al-</a:t>
            </a:r>
            <a:r>
              <a:rPr lang="en-US" sz="3200" b="1" dirty="0" err="1">
                <a:solidFill>
                  <a:srgbClr val="0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Baqarah</a:t>
            </a:r>
            <a:r>
              <a:rPr lang="en-US" sz="3200" b="1" dirty="0">
                <a:solidFill>
                  <a:srgbClr val="0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[2]: 208).</a:t>
            </a:r>
            <a:endParaRPr lang="en-US" sz="3200" b="1" dirty="0">
              <a:solidFill>
                <a:prstClr val="black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739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b="0" i="0" dirty="0" smtClean="0">
                <a:effectLst/>
                <a:latin typeface="GeoSlab703 Md BT" panose="02060603020205020403" pitchFamily="18" charset="0"/>
              </a:rPr>
              <a:t>Allah SWT </a:t>
            </a:r>
            <a:r>
              <a:rPr lang="en-US" b="0" i="0" dirty="0" err="1" smtClean="0">
                <a:effectLst/>
                <a:latin typeface="GeoSlab703 Md BT" panose="02060603020205020403" pitchFamily="18" charset="0"/>
              </a:rPr>
              <a:t>berfirman</a:t>
            </a:r>
            <a:r>
              <a:rPr lang="en-US" b="0" i="0" dirty="0" smtClean="0">
                <a:effectLst/>
                <a:latin typeface="GeoSlab703 Md BT" panose="02060603020205020403" pitchFamily="18" charset="0"/>
              </a:rPr>
              <a:t>,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 “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Diizinkan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(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berperang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)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bagi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orang-orang yang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diperangi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karena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sesungguhnya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dizalimi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. Dan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sungguh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Allah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Maha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Kuasa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menolong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itu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(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yaitu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) orang-orang yang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diusir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dari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kampung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halamannya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tanpa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alasan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yang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benar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hanya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karena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berkata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‘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Tuhan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kami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ialah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Allah’.”</a:t>
            </a:r>
            <a:endParaRPr lang="en-US" b="0" i="0" dirty="0" smtClean="0">
              <a:effectLst/>
              <a:latin typeface="GeoSlab703 Md BT" panose="02060603020205020403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b="0" i="1" dirty="0" smtClean="0">
                <a:effectLst/>
                <a:latin typeface="GeoSlab703 Md BT" panose="02060603020205020403" pitchFamily="18" charset="0"/>
              </a:rPr>
              <a:t>“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Seandainya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Allah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tidak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menolak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(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keganasan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)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sebagian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manusia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dengan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sebagian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yang lain,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tentu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telah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dirobohkan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biara-biara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Nasrani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gereja-gereja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rumah-rumah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ibadah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orang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Yahudi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masjid-masjid, yang di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dalamnya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banyak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disebut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nama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Allah, Allah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pasti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akan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menolong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orang yang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menolong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(agama)-Nya.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Sungguh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 Allah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Mahakuat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b="0" i="1" dirty="0" err="1" smtClean="0">
                <a:effectLst/>
                <a:latin typeface="GeoSlab703 Md BT" panose="02060603020205020403" pitchFamily="18" charset="0"/>
              </a:rPr>
              <a:t>Mahaperkasa</a:t>
            </a:r>
            <a:r>
              <a:rPr lang="en-US" b="0" i="1" dirty="0" smtClean="0">
                <a:effectLst/>
                <a:latin typeface="GeoSlab703 Md BT" panose="02060603020205020403" pitchFamily="18" charset="0"/>
              </a:rPr>
              <a:t>.” </a:t>
            </a:r>
            <a:r>
              <a:rPr lang="en-US" b="0" i="0" dirty="0" smtClean="0">
                <a:effectLst/>
                <a:latin typeface="GeoSlab703 Md BT" panose="02060603020205020403" pitchFamily="18" charset="0"/>
              </a:rPr>
              <a:t>(QS. Al-Hajj: 39-40).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GeoSlab703 Md BT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1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	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Maka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jika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pada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saat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ini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terdapat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sekelompok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orang yang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mengatasnamakan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diri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sebagai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kelompok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Islam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dengan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kebiasaan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melakukan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kekerasan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kejahatan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teror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dan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mengganggu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ketentraman</a:t>
            </a:r>
            <a:r>
              <a:rPr lang="en-US" sz="3600" b="1" i="1" dirty="0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/>
                <a:latin typeface="Adobe Garamond Pro Bold" panose="02020702060506020403" pitchFamily="18" charset="0"/>
              </a:rPr>
              <a:t>masyarakat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dapat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dipastikan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bahwa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perbuatan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mereka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bertentangan</a:t>
            </a:r>
            <a:r>
              <a:rPr lang="en-US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dengan</a:t>
            </a:r>
            <a:r>
              <a:rPr lang="en-US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syariat</a:t>
            </a:r>
            <a:r>
              <a:rPr lang="en-US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Islam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. Dan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mereka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perlu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belajar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Islam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langsung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melalui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teks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aslinya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bukan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dari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para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ideolog-ideolog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yang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salah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dalam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memahami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ajaran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Islam yang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cinta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3600" b="0" i="0" dirty="0" err="1" smtClean="0">
                <a:effectLst/>
                <a:latin typeface="Adobe Garamond Pro Bold" panose="02020702060506020403" pitchFamily="18" charset="0"/>
              </a:rPr>
              <a:t>damai</a:t>
            </a:r>
            <a:r>
              <a:rPr lang="en-US" sz="3600" b="0" i="0" dirty="0" smtClean="0">
                <a:effectLst/>
                <a:latin typeface="Adobe Garamond Pro Bold" panose="02020702060506020403" pitchFamily="18" charset="0"/>
              </a:rPr>
              <a:t>.</a:t>
            </a:r>
            <a:endParaRPr lang="en-US" sz="36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Kebencian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ketidakadilan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membuat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kehidupan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sosial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goyah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bahkan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bergejolak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Karenanya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Al-Quran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tegas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memberi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peringatan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“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dan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janganlah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kebencianmu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terhadap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suatu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kaum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mendorong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kamu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berlaku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tidak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adil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Berlaku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adillah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Karena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(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adil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itu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lebih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dekat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kepada</a:t>
            </a:r>
            <a:r>
              <a:rPr lang="en-US" sz="4000" b="1" i="1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4000" b="1" i="1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takwa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.” (QS. Al-</a:t>
            </a:r>
            <a:r>
              <a:rPr lang="en-US" sz="4000" b="0" i="0" dirty="0" err="1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Ma’idah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: 8).</a:t>
            </a:r>
            <a:endParaRPr lang="en-US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Dalam</a:t>
            </a:r>
            <a:r>
              <a:rPr lang="en-GB" sz="32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GB" sz="3200" dirty="0" err="1" smtClean="0">
                <a:latin typeface="GeoSlab703 Md BT" panose="02060603020205020403" pitchFamily="18" charset="0"/>
              </a:rPr>
              <a:t>ajaran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 Islam dapat ditemukan banyak landasan yang membicarakan premis-premis dakwah yang damai. Seperti ajaran tentang </a:t>
            </a:r>
            <a:r>
              <a:rPr lang="id-ID" sz="3200" b="1" i="1" dirty="0" smtClean="0">
                <a:effectLst/>
                <a:latin typeface="GeoSlab703 Md BT" panose="02060603020205020403" pitchFamily="18" charset="0"/>
              </a:rPr>
              <a:t>adl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 (keadilan), </a:t>
            </a:r>
            <a:r>
              <a:rPr lang="id-ID" sz="3200" b="1" i="1" dirty="0" smtClean="0">
                <a:effectLst/>
                <a:latin typeface="GeoSlab703 Md BT" panose="02060603020205020403" pitchFamily="18" charset="0"/>
              </a:rPr>
              <a:t>ihsan</a:t>
            </a:r>
            <a:r>
              <a:rPr lang="id-ID" sz="3200" b="0" i="1" dirty="0" smtClean="0">
                <a:effectLst/>
                <a:latin typeface="GeoSlab703 Md BT" panose="02060603020205020403" pitchFamily="18" charset="0"/>
              </a:rPr>
              <a:t> 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(kebaikan), </a:t>
            </a:r>
            <a:r>
              <a:rPr lang="id-ID" sz="3200" b="1" i="1" dirty="0" smtClean="0">
                <a:effectLst/>
                <a:latin typeface="GeoSlab703 Md BT" panose="02060603020205020403" pitchFamily="18" charset="0"/>
              </a:rPr>
              <a:t>rahmah</a:t>
            </a:r>
            <a:r>
              <a:rPr lang="id-ID" sz="3200" b="0" i="1" dirty="0" smtClean="0">
                <a:effectLst/>
                <a:latin typeface="GeoSlab703 Md BT" panose="02060603020205020403" pitchFamily="18" charset="0"/>
              </a:rPr>
              <a:t> 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(kasih sayang),</a:t>
            </a:r>
            <a:r>
              <a:rPr lang="en-GB" sz="32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GB" sz="3200" b="1" i="1" dirty="0" err="1" smtClean="0">
                <a:effectLst/>
                <a:latin typeface="GeoSlab703 Md BT" panose="02060603020205020403" pitchFamily="18" charset="0"/>
              </a:rPr>
              <a:t>hurriyah</a:t>
            </a:r>
            <a:r>
              <a:rPr lang="en-GB" sz="3200" b="1" i="1" dirty="0" smtClean="0">
                <a:latin typeface="GeoSlab703 Md BT" panose="02060603020205020403" pitchFamily="18" charset="0"/>
              </a:rPr>
              <a:t> </a:t>
            </a:r>
            <a:r>
              <a:rPr lang="en-GB" sz="3200" dirty="0" smtClean="0">
                <a:latin typeface="GeoSlab703 Md BT" panose="02060603020205020403" pitchFamily="18" charset="0"/>
              </a:rPr>
              <a:t>(</a:t>
            </a:r>
            <a:r>
              <a:rPr lang="en-GB" sz="3200" dirty="0" err="1" smtClean="0">
                <a:latin typeface="GeoSlab703 Md BT" panose="02060603020205020403" pitchFamily="18" charset="0"/>
              </a:rPr>
              <a:t>perdamaian</a:t>
            </a:r>
            <a:r>
              <a:rPr lang="en-GB" sz="3200" dirty="0" smtClean="0">
                <a:latin typeface="GeoSlab703 Md BT" panose="02060603020205020403" pitchFamily="18" charset="0"/>
              </a:rPr>
              <a:t>)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 dan </a:t>
            </a:r>
            <a:r>
              <a:rPr lang="id-ID" sz="3200" b="1" i="1" dirty="0" smtClean="0">
                <a:effectLst/>
                <a:latin typeface="GeoSlab703 Md BT" panose="02060603020205020403" pitchFamily="18" charset="0"/>
              </a:rPr>
              <a:t>hikmah</a:t>
            </a:r>
            <a:r>
              <a:rPr lang="id-ID" sz="3200" b="0" i="0" dirty="0" smtClean="0">
                <a:effectLst/>
                <a:latin typeface="GeoSlab703 Md BT" panose="02060603020205020403" pitchFamily="18" charset="0"/>
              </a:rPr>
              <a:t> (kearifan).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Semangat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ajaran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Islam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ini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perlu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diupayakan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dan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diperjuangkan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dalam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realitas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kehidupan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,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baik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dalam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skala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nasional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, regional,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maupun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200" b="0" i="0" dirty="0" err="1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mondial</a:t>
            </a:r>
            <a:r>
              <a:rPr lang="en-US" sz="3200" b="0" i="0" dirty="0" smtClean="0">
                <a:solidFill>
                  <a:srgbClr val="191919"/>
                </a:solidFill>
                <a:effectLst/>
                <a:latin typeface="GeoSlab703 Md BT" panose="02060603020205020403" pitchFamily="18" charset="0"/>
              </a:rPr>
              <a:t>/global.</a:t>
            </a:r>
            <a:endParaRPr lang="en-US" sz="3200" dirty="0">
              <a:latin typeface="GeoSlab703 Md BT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Sebagian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ulama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berpendapat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: “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Orang yang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adil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itu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ialah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orang yang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jika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marah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kemarahannya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itu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tidak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menjerumuskannya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kepada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kebatilan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. Dan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apabila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ia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senang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kesenangannya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itu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tidak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mengeluarkannya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dari</a:t>
            </a:r>
            <a:r>
              <a:rPr lang="en-US" sz="3200" b="1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kebenaran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."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Mengapa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Islam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menganggap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sikap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adil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itu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penting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? Salah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satu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tujuan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utama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Islam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adalah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membentuk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masyarakat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menyelamatkan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;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membawah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rahmat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seluruh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alam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(</a:t>
            </a:r>
            <a:r>
              <a:rPr lang="en-US" sz="3200" b="0" i="1" dirty="0" err="1" smtClean="0">
                <a:solidFill>
                  <a:srgbClr val="3B3835"/>
                </a:solidFill>
                <a:effectLst/>
                <a:latin typeface="Helvetica Neue"/>
              </a:rPr>
              <a:t>rahmatan</a:t>
            </a:r>
            <a:r>
              <a:rPr lang="en-US" sz="3200" b="0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1" dirty="0" err="1" smtClean="0">
                <a:solidFill>
                  <a:srgbClr val="3B3835"/>
                </a:solidFill>
                <a:effectLst/>
                <a:latin typeface="Helvetica Neue"/>
              </a:rPr>
              <a:t>lil</a:t>
            </a:r>
            <a:r>
              <a:rPr lang="en-US" sz="3200" b="0" i="1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1" dirty="0" err="1" smtClean="0">
                <a:solidFill>
                  <a:srgbClr val="3B3835"/>
                </a:solidFill>
                <a:effectLst/>
                <a:latin typeface="Helvetica Neue"/>
              </a:rPr>
              <a:t>alamin</a:t>
            </a:r>
            <a:r>
              <a:rPr lang="en-US" sz="3200" b="0" i="1" dirty="0" smtClean="0">
                <a:solidFill>
                  <a:srgbClr val="3B3835"/>
                </a:solidFill>
                <a:effectLst/>
                <a:latin typeface="Helvetica Neue"/>
              </a:rPr>
              <a:t>)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(QS. Al-Anbiya’:107).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Ayat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ini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memiliki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sejumlah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konsekuensi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bagi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seorang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muslim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: </a:t>
            </a: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Pertama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seorang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muslim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harus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bersikap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adil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jujur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diri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sendiri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kerabat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dekat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, kaya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miskin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 Hal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ini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terutama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terkait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dengan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masalah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hukum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(QS. An-Nisaa’:135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Penilaian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kesaksian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keputusan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hukum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hendaknya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berdasar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kebenaran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walaupun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diri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sendiri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saat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di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mana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berperilaku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adil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terasa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sulit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3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Kedua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keadilan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adalah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milik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seluruh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umat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manusia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tanpa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memandang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suku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agama, status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jabatan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ataupun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strata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sosial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Oleh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karena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itu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seorang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muslim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wajib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menegakkan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keadilan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hukum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dalam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posisi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apapun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;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baik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sebagai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hakim,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jaksa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polisi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maupun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saksi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pPr marL="0" indent="0" algn="just">
              <a:buNone/>
            </a:pPr>
            <a:r>
              <a:rPr lang="en-US" sz="3200" b="1" i="1" dirty="0" err="1" smtClean="0">
                <a:solidFill>
                  <a:srgbClr val="3B3835"/>
                </a:solidFill>
                <a:effectLst/>
                <a:latin typeface="Helvetica Neue"/>
              </a:rPr>
              <a:t>Ketiga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keadilan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bermakna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bahwa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seorang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muslim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harus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dapat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membuat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penilaian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obyektif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kritis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siapapun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Mengakui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adanya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kebenaran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kebaikan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hal-hal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positif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dimiliki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kalangan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lain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berbeda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agama,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suku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bangsa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dengan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lapang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dada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membuka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diri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untuk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belajar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(QS. Yusuf: 109)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serta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dengan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bijaksana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memandang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kelemahan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sisi-sisi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negatif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mereka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.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Pada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saat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sama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,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seorang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muslim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dengan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tanpa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ragu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mengkritisi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tradisi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atau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perilaku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negatif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yang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dilakukan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sz="3200" b="0" i="0" dirty="0" err="1" smtClean="0">
                <a:solidFill>
                  <a:srgbClr val="3B3835"/>
                </a:solidFill>
                <a:effectLst/>
                <a:latin typeface="Helvetica Neue"/>
              </a:rPr>
              <a:t>umat</a:t>
            </a:r>
            <a:r>
              <a:rPr lang="en-US" sz="3200" b="0" i="0" dirty="0" smtClean="0">
                <a:solidFill>
                  <a:srgbClr val="3B3835"/>
                </a:solidFill>
                <a:effectLst/>
                <a:latin typeface="Helvetica Neue"/>
              </a:rPr>
              <a:t> Islam.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394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/>
              <a:t>MANFAAT MENEGAKKAN KEADILAN</a:t>
            </a:r>
          </a:p>
          <a:p>
            <a:pPr marL="514350" indent="-514350" algn="just">
              <a:buAutoNum type="alphaLcPeriod"/>
            </a:pPr>
            <a:r>
              <a:rPr lang="en-US" sz="3600" b="0" i="0" dirty="0" err="1" smtClean="0">
                <a:effectLst/>
                <a:latin typeface="Helvetica Neue"/>
              </a:rPr>
              <a:t>Terciptanya</a:t>
            </a:r>
            <a:r>
              <a:rPr lang="en-US" sz="3600" b="0" i="0" dirty="0" smtClean="0">
                <a:effectLst/>
                <a:latin typeface="Helvetica Neue"/>
              </a:rPr>
              <a:t> rasa </a:t>
            </a:r>
            <a:r>
              <a:rPr lang="en-US" sz="3600" b="0" i="0" dirty="0" err="1" smtClean="0">
                <a:effectLst/>
                <a:latin typeface="Helvetica Neue"/>
              </a:rPr>
              <a:t>aman</a:t>
            </a:r>
            <a:r>
              <a:rPr lang="en-US" sz="3600" b="0" i="0" dirty="0" smtClean="0">
                <a:effectLst/>
                <a:latin typeface="Helvetica Neue"/>
              </a:rPr>
              <a:t>, </a:t>
            </a:r>
            <a:r>
              <a:rPr lang="en-US" sz="3600" b="0" i="0" dirty="0" err="1" smtClean="0">
                <a:effectLst/>
                <a:latin typeface="Helvetica Neue"/>
              </a:rPr>
              <a:t>tenang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tentram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dalam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jiwa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ada</a:t>
            </a:r>
            <a:r>
              <a:rPr lang="en-US" sz="3600" b="0" i="0" dirty="0" smtClean="0">
                <a:effectLst/>
                <a:latin typeface="Helvetica Neue"/>
              </a:rPr>
              <a:t> rasa </a:t>
            </a:r>
            <a:r>
              <a:rPr lang="en-US" sz="3600" b="0" i="0" dirty="0" err="1" smtClean="0">
                <a:effectLst/>
                <a:latin typeface="Helvetica Neue"/>
              </a:rPr>
              <a:t>khawatir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kepada</a:t>
            </a:r>
            <a:r>
              <a:rPr lang="en-US" sz="3600" b="0" i="0" dirty="0" smtClean="0">
                <a:effectLst/>
                <a:latin typeface="Helvetica Neue"/>
              </a:rPr>
              <a:t> orang lain, </a:t>
            </a:r>
            <a:r>
              <a:rPr lang="en-US" sz="3600" b="0" i="0" dirty="0" err="1" smtClean="0">
                <a:effectLst/>
                <a:latin typeface="Helvetica Neue"/>
              </a:rPr>
              <a:t>karena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tidak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pernah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melakukan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perbuatan</a:t>
            </a:r>
            <a:r>
              <a:rPr lang="en-US" sz="3600" b="0" i="0" dirty="0" smtClean="0">
                <a:effectLst/>
                <a:latin typeface="Helvetica Neue"/>
              </a:rPr>
              <a:t> yang </a:t>
            </a:r>
            <a:r>
              <a:rPr lang="en-US" sz="3600" b="0" i="0" dirty="0" err="1" smtClean="0">
                <a:effectLst/>
                <a:latin typeface="Helvetica Neue"/>
              </a:rPr>
              <a:t>merugikan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atau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menyakiti</a:t>
            </a:r>
            <a:r>
              <a:rPr lang="en-US" sz="3600" b="0" i="0" dirty="0" smtClean="0">
                <a:effectLst/>
                <a:latin typeface="Helvetica Neue"/>
              </a:rPr>
              <a:t> orang lain. </a:t>
            </a:r>
          </a:p>
          <a:p>
            <a:pPr marL="514350" indent="-514350" algn="just">
              <a:buAutoNum type="alphaLcPeriod"/>
            </a:pPr>
            <a:r>
              <a:rPr lang="en-US" sz="3600" b="0" i="0" dirty="0" err="1" smtClean="0">
                <a:effectLst/>
                <a:latin typeface="Helvetica Neue"/>
              </a:rPr>
              <a:t>Membentuk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pribadi</a:t>
            </a:r>
            <a:r>
              <a:rPr lang="en-US" sz="3600" b="0" i="0" dirty="0" smtClean="0">
                <a:effectLst/>
                <a:latin typeface="Helvetica Neue"/>
              </a:rPr>
              <a:t> yang </a:t>
            </a:r>
            <a:r>
              <a:rPr lang="en-US" sz="3600" b="0" i="0" dirty="0" err="1" smtClean="0">
                <a:effectLst/>
                <a:latin typeface="Helvetica Neue"/>
              </a:rPr>
              <a:t>dapat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melaksanakan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kewajiban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dengan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baik</a:t>
            </a:r>
            <a:r>
              <a:rPr lang="en-US" sz="3600" b="0" i="0" dirty="0" smtClean="0">
                <a:effectLst/>
                <a:latin typeface="Helvetica Neue"/>
              </a:rPr>
              <a:t>, </a:t>
            </a:r>
            <a:r>
              <a:rPr lang="en-US" sz="3600" b="0" i="0" dirty="0" err="1" smtClean="0">
                <a:effectLst/>
                <a:latin typeface="Helvetica Neue"/>
              </a:rPr>
              <a:t>taat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patuh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kepada</a:t>
            </a:r>
            <a:r>
              <a:rPr lang="en-US" sz="3600" b="0" i="0" dirty="0" smtClean="0">
                <a:effectLst/>
                <a:latin typeface="Helvetica Neue"/>
              </a:rPr>
              <a:t> Allah SWT, </a:t>
            </a:r>
            <a:r>
              <a:rPr lang="en-US" sz="3600" b="0" i="0" dirty="0" err="1" smtClean="0">
                <a:effectLst/>
                <a:latin typeface="Helvetica Neue"/>
              </a:rPr>
              <a:t>melaksanakan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perintahnya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menjauhi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larangannya</a:t>
            </a:r>
            <a:r>
              <a:rPr lang="en-US" sz="3600" b="0" i="0" dirty="0" smtClean="0">
                <a:effectLst/>
                <a:latin typeface="Helvetica Neue"/>
              </a:rPr>
              <a:t>. </a:t>
            </a:r>
          </a:p>
          <a:p>
            <a:pPr marL="514350" indent="-514350" algn="just">
              <a:buAutoNum type="alphaLcPeriod"/>
            </a:pPr>
            <a:r>
              <a:rPr lang="en-US" sz="3600" b="0" i="0" dirty="0" err="1" smtClean="0">
                <a:effectLst/>
                <a:latin typeface="Helvetica Neue"/>
              </a:rPr>
              <a:t>Menciptakan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ketenteraman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kerukunan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hidup</a:t>
            </a:r>
            <a:r>
              <a:rPr lang="en-US" sz="3600" b="0" i="0" dirty="0" smtClean="0">
                <a:effectLst/>
                <a:latin typeface="Helvetica Neue"/>
              </a:rPr>
              <a:t>, </a:t>
            </a:r>
            <a:r>
              <a:rPr lang="en-US" sz="3600" b="0" i="0" dirty="0" err="1" smtClean="0">
                <a:effectLst/>
                <a:latin typeface="Helvetica Neue"/>
              </a:rPr>
              <a:t>hubungan</a:t>
            </a:r>
            <a:r>
              <a:rPr lang="en-US" sz="3600" b="0" i="0" dirty="0" smtClean="0">
                <a:effectLst/>
                <a:latin typeface="Helvetica Neue"/>
              </a:rPr>
              <a:t> yang </a:t>
            </a:r>
            <a:r>
              <a:rPr lang="en-US" sz="3600" b="0" i="0" dirty="0" err="1" smtClean="0">
                <a:effectLst/>
                <a:latin typeface="Helvetica Neue"/>
              </a:rPr>
              <a:t>harmonis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tertib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dengan</a:t>
            </a:r>
            <a:r>
              <a:rPr lang="en-US" sz="3600" b="0" i="0" dirty="0" smtClean="0">
                <a:effectLst/>
                <a:latin typeface="Helvetica Neue"/>
              </a:rPr>
              <a:t> orang lain. </a:t>
            </a:r>
          </a:p>
          <a:p>
            <a:pPr marL="514350" indent="-514350" algn="just">
              <a:buAutoNum type="alphaLcPeriod"/>
            </a:pPr>
            <a:r>
              <a:rPr lang="en-US" sz="3600" b="0" i="0" dirty="0" err="1" smtClean="0">
                <a:effectLst/>
                <a:latin typeface="Helvetica Neue"/>
              </a:rPr>
              <a:t>Dalam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memanfaatkan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alam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sekitar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untuk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kemaslahatan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kebaikan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hidup</a:t>
            </a:r>
            <a:r>
              <a:rPr lang="en-US" sz="3600" b="0" i="0" dirty="0" smtClean="0">
                <a:effectLst/>
                <a:latin typeface="Helvetica Neue"/>
              </a:rPr>
              <a:t> di </a:t>
            </a:r>
            <a:r>
              <a:rPr lang="en-US" sz="3600" b="0" i="0" dirty="0" err="1" smtClean="0">
                <a:effectLst/>
                <a:latin typeface="Helvetica Neue"/>
              </a:rPr>
              <a:t>dunia</a:t>
            </a:r>
            <a:r>
              <a:rPr lang="en-US" sz="3600" b="0" i="0" dirty="0" smtClean="0">
                <a:effectLst/>
                <a:latin typeface="Helvetica Neue"/>
              </a:rPr>
              <a:t> </a:t>
            </a:r>
            <a:r>
              <a:rPr lang="en-US" sz="3600" b="0" i="0" dirty="0" err="1" smtClean="0">
                <a:effectLst/>
                <a:latin typeface="Helvetica Neue"/>
              </a:rPr>
              <a:t>dan</a:t>
            </a:r>
            <a:r>
              <a:rPr lang="en-US" sz="3600" b="0" i="0" dirty="0" smtClean="0">
                <a:effectLst/>
                <a:latin typeface="Helvetica Neue"/>
              </a:rPr>
              <a:t> di </a:t>
            </a:r>
            <a:r>
              <a:rPr lang="en-US" sz="3600" b="0" i="0" dirty="0" err="1" smtClean="0">
                <a:effectLst/>
                <a:latin typeface="Helvetica Neue"/>
              </a:rPr>
              <a:t>akhirat</a:t>
            </a:r>
            <a:r>
              <a:rPr lang="en-US" sz="3600" b="0" i="0" dirty="0" smtClean="0">
                <a:effectLst/>
                <a:latin typeface="Helvetica Neue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801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	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Hadits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dari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‘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Abdillah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bin ‘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Amr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bin ‘Ash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Radhiyallahu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‘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anhu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berkata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: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Bersabda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Rasulullah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Muhammad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Shalallahu‘alaihi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GeoSlab703 Md BT" panose="02060603020205020403" pitchFamily="18" charset="0"/>
              </a:rPr>
              <a:t>wassalam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: “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Sesungguhnya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mereka-mereka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yang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berbuat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adil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di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sisi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Allah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Ta’ala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kelak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akan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berada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di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atas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mimbar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dari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cahaya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dari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tangan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kanan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Allah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Ar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-Rahman ‘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Azza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wa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Jalla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. Dan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kedua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tangan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Allah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Ta’ala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adalah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kanan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.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adalah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orang-orang yang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adil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dalam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menghukumi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sesuatu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bahkan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terhadap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keluarga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sendiri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,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juga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terhadap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orang-orang yang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mereka</a:t>
            </a:r>
            <a:r>
              <a:rPr lang="en-US" sz="4000" b="0" i="1" dirty="0" smtClean="0">
                <a:effectLst/>
                <a:latin typeface="GeoSlab703 Md BT" panose="02060603020205020403" pitchFamily="18" charset="0"/>
              </a:rPr>
              <a:t> </a:t>
            </a:r>
            <a:r>
              <a:rPr lang="en-US" sz="4000" b="0" i="1" dirty="0" err="1" smtClean="0">
                <a:effectLst/>
                <a:latin typeface="GeoSlab703 Md BT" panose="02060603020205020403" pitchFamily="18" charset="0"/>
              </a:rPr>
              <a:t>pimpin</a:t>
            </a:r>
            <a:r>
              <a:rPr lang="en-US" sz="4000" b="0" i="0" dirty="0" smtClean="0">
                <a:effectLst/>
                <a:latin typeface="GeoSlab703 Md BT" panose="02060603020205020403" pitchFamily="18" charset="0"/>
              </a:rPr>
              <a:t>”. (HR. Imam Muslim).</a:t>
            </a:r>
            <a:endParaRPr lang="en-US" sz="4000" dirty="0">
              <a:latin typeface="GeoSlab703 Md BT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3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	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Dalam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memutuskan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perkara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,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keadilan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mesti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menjadi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landasan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berpijak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.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Anas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bin Malik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radhiyallahu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‘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anhu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menceritakan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bahwa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Rasulullah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Shallallahu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‘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alaihi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wasallam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,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bersabda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: “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Apabila</a:t>
            </a:r>
            <a:r>
              <a:rPr lang="en-US" sz="3600" b="1" i="1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kalian 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memutuskan</a:t>
            </a:r>
            <a:r>
              <a:rPr lang="en-US" sz="3600" b="1" i="1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hukum</a:t>
            </a:r>
            <a:r>
              <a:rPr lang="en-US" sz="3600" b="1" i="1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maka</a:t>
            </a:r>
            <a:r>
              <a:rPr lang="en-US" sz="3600" b="1" i="1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bersikaplah</a:t>
            </a:r>
            <a:r>
              <a:rPr lang="en-US" sz="3600" b="1" i="1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1" i="1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adil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!” (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Dinyatakan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hasan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oleh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al-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Albani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dalam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ash-</a:t>
            </a:r>
            <a:r>
              <a:rPr lang="en-US" sz="3600" b="0" i="0" dirty="0" err="1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Shahihah</a:t>
            </a:r>
            <a:r>
              <a:rPr lang="en-US" sz="3600" b="0" i="0" dirty="0" smtClean="0">
                <a:solidFill>
                  <a:srgbClr val="3B3835"/>
                </a:solidFill>
                <a:effectLst/>
                <a:latin typeface="GeoSlab703 Md BT" panose="02060603020205020403" pitchFamily="18" charset="0"/>
              </a:rPr>
              <a:t> [no. 469]).</a:t>
            </a:r>
            <a:endParaRPr lang="en-US" sz="3600" dirty="0">
              <a:latin typeface="GeoSlab703 Md BT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2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430"/>
          </a:xfrm>
        </p:spPr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KONSEP PERDAMAIAN DALAM ISLAM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0"/>
            <a:ext cx="12192000" cy="584056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dirty="0" smtClean="0">
                <a:latin typeface="Adobe Garamond Pro Bold" panose="02020702060506020403" pitchFamily="18" charset="0"/>
              </a:rPr>
              <a:t>	</a:t>
            </a:r>
            <a:r>
              <a:rPr lang="en-US" sz="4000" dirty="0" err="1" smtClean="0">
                <a:latin typeface="Adobe Garamond Pro Bold" panose="02020702060506020403" pitchFamily="18" charset="0"/>
              </a:rPr>
              <a:t>S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yariat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peperangan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dalam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Islam yang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tidak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lain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merupakan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1" i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situasi</a:t>
            </a:r>
            <a:r>
              <a:rPr lang="en-US" sz="4000" b="1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lang="en-US" sz="4000" b="1" i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pengecualian</a:t>
            </a:r>
            <a:r>
              <a:rPr lang="en-US" sz="4000" dirty="0">
                <a:latin typeface="Adobe Garamond Pro Bold" panose="02020702060506020403" pitchFamily="18" charset="0"/>
              </a:rPr>
              <a:t> </a:t>
            </a:r>
            <a:r>
              <a:rPr lang="en-US" sz="3500" b="1" i="0" dirty="0" smtClean="0">
                <a:solidFill>
                  <a:srgbClr val="191919"/>
                </a:solidFill>
                <a:effectLst/>
                <a:latin typeface="Open Sans"/>
              </a:rPr>
              <a:t>(QS al-</a:t>
            </a:r>
            <a:r>
              <a:rPr lang="en-US" sz="3500" b="1" i="0" dirty="0" err="1" smtClean="0">
                <a:solidFill>
                  <a:srgbClr val="191919"/>
                </a:solidFill>
                <a:effectLst/>
                <a:latin typeface="Open Sans"/>
              </a:rPr>
              <a:t>Baqarah</a:t>
            </a:r>
            <a:r>
              <a:rPr lang="en-US" sz="3500" b="1" i="0" dirty="0" smtClean="0">
                <a:solidFill>
                  <a:srgbClr val="191919"/>
                </a:solidFill>
                <a:effectLst/>
                <a:latin typeface="Open Sans"/>
              </a:rPr>
              <a:t> [2]: 216)</a:t>
            </a:r>
            <a:r>
              <a:rPr lang="en-US" sz="3500" b="1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dalam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rangka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menghapus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kezaliman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menegakkan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kebenaran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menafikan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kebatilan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menegakkan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kedamaian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keamanan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dan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ketenangan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mempertahankan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agama,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negara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jiwa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harta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benda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kebebasan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beragama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dan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 </a:t>
            </a:r>
            <a:r>
              <a:rPr lang="en-US" sz="4000" b="0" i="0" dirty="0" err="1" smtClean="0">
                <a:effectLst/>
                <a:latin typeface="Adobe Garamond Pro Bold" panose="02020702060506020403" pitchFamily="18" charset="0"/>
              </a:rPr>
              <a:t>kemanusiaan</a:t>
            </a:r>
            <a:r>
              <a:rPr lang="en-US" sz="4000" b="0" i="0" dirty="0" smtClean="0">
                <a:effectLst/>
                <a:latin typeface="Adobe Garamond Pro Bold" panose="02020702060506020403" pitchFamily="18" charset="0"/>
              </a:rPr>
              <a:t>.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	Islam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muncul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untuk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menjadi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“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penyelamat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”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dunia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sebagai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en-US" sz="3600" b="0" i="1" dirty="0" err="1" smtClean="0">
                <a:effectLst/>
                <a:latin typeface="Times New Roman" panose="02020603050405020304" pitchFamily="18" charset="0"/>
              </a:rPr>
              <a:t>Rahmatan</a:t>
            </a:r>
            <a:r>
              <a:rPr lang="en-US" sz="3600" b="0" i="1" dirty="0" smtClean="0">
                <a:effectLst/>
                <a:latin typeface="Times New Roman" panose="02020603050405020304" pitchFamily="18" charset="0"/>
              </a:rPr>
              <a:t> Lil </a:t>
            </a:r>
            <a:r>
              <a:rPr lang="en-US" sz="3600" b="0" i="1" dirty="0" err="1" smtClean="0">
                <a:effectLst/>
                <a:latin typeface="Times New Roman" panose="02020603050405020304" pitchFamily="18" charset="0"/>
              </a:rPr>
              <a:t>Alamien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oleh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karenanya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setiap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ajaran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Islam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memiliki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nilai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keadilan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,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kebenaran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dan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perdamaian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tidak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diragukan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lagi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. Islam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berusaha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menciptakan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perdamaian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di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bumi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sehingga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umat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manusia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dan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seluruh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makhluk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Allah SWT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dapat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hidup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dirty="0" err="1" smtClean="0">
                <a:effectLst/>
                <a:latin typeface="Times New Roman" panose="02020603050405020304" pitchFamily="18" charset="0"/>
              </a:rPr>
              <a:t>sejahtera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272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Adobe Gothic Std B</vt:lpstr>
      <vt:lpstr>Adobe Kaiti Std R</vt:lpstr>
      <vt:lpstr>Adobe Myungjo Std M</vt:lpstr>
      <vt:lpstr>Adobe Devanagari</vt:lpstr>
      <vt:lpstr>Adobe Garamond Pro Bold</vt:lpstr>
      <vt:lpstr>Arial</vt:lpstr>
      <vt:lpstr>Calibri</vt:lpstr>
      <vt:lpstr>Calibri Light</vt:lpstr>
      <vt:lpstr>Cooper Black</vt:lpstr>
      <vt:lpstr>GeoSlab703 Md BT</vt:lpstr>
      <vt:lpstr>Helvetica Neue</vt:lpstr>
      <vt:lpstr>Open Sans</vt:lpstr>
      <vt:lpstr>Times New Roman</vt:lpstr>
      <vt:lpstr>Wingdings</vt:lpstr>
      <vt:lpstr>Office Theme</vt:lpstr>
      <vt:lpstr>KEADILAN DAN PERDAMAIAN DALAM ISLAM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KONSEP PERDAMAIAN DALAM ISLAM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KEADILAN DALAM ISLAM</dc:title>
  <dc:creator>ASUS</dc:creator>
  <cp:lastModifiedBy>ASUS</cp:lastModifiedBy>
  <cp:revision>15</cp:revision>
  <dcterms:created xsi:type="dcterms:W3CDTF">2019-11-28T21:58:23Z</dcterms:created>
  <dcterms:modified xsi:type="dcterms:W3CDTF">2020-11-27T07:29:28Z</dcterms:modified>
</cp:coreProperties>
</file>