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77" r:id="rId9"/>
    <p:sldId id="283" r:id="rId10"/>
    <p:sldId id="285" r:id="rId11"/>
    <p:sldId id="286" r:id="rId12"/>
    <p:sldId id="284" r:id="rId13"/>
    <p:sldId id="287" r:id="rId14"/>
    <p:sldId id="262" r:id="rId15"/>
    <p:sldId id="264" r:id="rId16"/>
    <p:sldId id="263" r:id="rId17"/>
    <p:sldId id="266" r:id="rId18"/>
    <p:sldId id="265" r:id="rId19"/>
    <p:sldId id="268" r:id="rId20"/>
    <p:sldId id="271" r:id="rId21"/>
    <p:sldId id="270" r:id="rId22"/>
    <p:sldId id="278" r:id="rId23"/>
    <p:sldId id="269" r:id="rId24"/>
    <p:sldId id="272" r:id="rId25"/>
    <p:sldId id="273" r:id="rId26"/>
    <p:sldId id="274" r:id="rId27"/>
    <p:sldId id="275" r:id="rId28"/>
    <p:sldId id="279" r:id="rId29"/>
    <p:sldId id="280" r:id="rId30"/>
    <p:sldId id="281" r:id="rId31"/>
    <p:sldId id="282" r:id="rId32"/>
    <p:sldId id="27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9CD"/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D0DFBE7-6EA2-4B6B-B408-45D880503C58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64D2F2F-0C1A-430D-B09B-7FBDFB3460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79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FBE7-6EA2-4B6B-B408-45D880503C58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F2F-0C1A-430D-B09B-7FBDFB34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6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8D0DFBE7-6EA2-4B6B-B408-45D880503C58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64D2F2F-0C1A-430D-B09B-7FBDFB34604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76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FBE7-6EA2-4B6B-B408-45D880503C58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F2F-0C1A-430D-B09B-7FBDFB34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D0DFBE7-6EA2-4B6B-B408-45D880503C58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4D2F2F-0C1A-430D-B09B-7FBDFB3460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68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FBE7-6EA2-4B6B-B408-45D880503C58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F2F-0C1A-430D-B09B-7FBDFB34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3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FBE7-6EA2-4B6B-B408-45D880503C58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F2F-0C1A-430D-B09B-7FBDFB34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7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FBE7-6EA2-4B6B-B408-45D880503C58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F2F-0C1A-430D-B09B-7FBDFB34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FBE7-6EA2-4B6B-B408-45D880503C58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F2F-0C1A-430D-B09B-7FBDFB34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4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FBE7-6EA2-4B6B-B408-45D880503C58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F2F-0C1A-430D-B09B-7FBDFB34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6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FBE7-6EA2-4B6B-B408-45D880503C58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F2F-0C1A-430D-B09B-7FBDFB34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D0DFBE7-6EA2-4B6B-B408-45D880503C58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64D2F2F-0C1A-430D-B09B-7FBDFB3460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06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Sistem Basis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Kriestanto,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1" y="559678"/>
            <a:ext cx="4376965" cy="4952492"/>
          </a:xfrm>
        </p:spPr>
        <p:txBody>
          <a:bodyPr/>
          <a:lstStyle/>
          <a:p>
            <a:r>
              <a:rPr lang="en-US" dirty="0" smtClean="0"/>
              <a:t>Besaran Penyimpanan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Numerik: (MySQL)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92408"/>
              </p:ext>
            </p:extLst>
          </p:nvPr>
        </p:nvGraphicFramePr>
        <p:xfrm>
          <a:off x="5181600" y="1164110"/>
          <a:ext cx="6585327" cy="3743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6332"/>
                <a:gridCol w="750603"/>
                <a:gridCol w="2024741"/>
                <a:gridCol w="2163651"/>
              </a:tblGrid>
              <a:tr h="41225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 smtClean="0">
                          <a:effectLst/>
                        </a:rPr>
                        <a:t>Type</a:t>
                      </a:r>
                      <a:endParaRPr lang="en-US" sz="1400" b="1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3310" marR="23310" marT="23310" marB="2331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Storage</a:t>
                      </a:r>
                      <a:endParaRPr lang="en-US" sz="1400" b="1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(Bytes)</a:t>
                      </a:r>
                      <a:endParaRPr lang="en-US" sz="1400" b="1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3310" marR="23310" marT="23310" marB="2331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Minimum Value</a:t>
                      </a:r>
                      <a:endParaRPr lang="en-US" sz="1400" b="1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(Signed/Unsigned)</a:t>
                      </a:r>
                      <a:endParaRPr lang="en-US" sz="1400" b="1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3310" marR="23310" marT="23310" marB="2331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Maximum Value</a:t>
                      </a:r>
                      <a:endParaRPr lang="en-US" sz="1400" b="1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(Signed/Unsigned)</a:t>
                      </a:r>
                      <a:endParaRPr lang="en-US" sz="1400" b="1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3310" marR="23310" marT="23310" marB="23310">
                    <a:solidFill>
                      <a:schemeClr val="accent2"/>
                    </a:solidFill>
                  </a:tcPr>
                </a:tc>
              </a:tr>
              <a:tr h="227452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TINYINT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-128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127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</a:tr>
              <a:tr h="227452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255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</a:tr>
              <a:tr h="227452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SMALLINT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-32768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32767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</a:tr>
              <a:tr h="227452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65535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</a:tr>
              <a:tr h="227452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MEDIUMINT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-8388608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8388607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</a:tr>
              <a:tr h="227452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16777215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</a:tr>
              <a:tr h="227452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-2147483648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2147483647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</a:tr>
              <a:tr h="227452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4294967295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</a:tr>
              <a:tr h="56863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BIGINT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-9223372036854775808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9223372036854775807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</a:tr>
              <a:tr h="398041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18446744073709551615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38850" marR="38850" marT="37296" marB="372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8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8941" y="559678"/>
            <a:ext cx="4376965" cy="4952492"/>
          </a:xfrm>
        </p:spPr>
        <p:txBody>
          <a:bodyPr/>
          <a:lstStyle/>
          <a:p>
            <a:r>
              <a:rPr lang="en-US" dirty="0" smtClean="0"/>
              <a:t>Besaran Penyimpanan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Numerik: (Oracle)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1059"/>
              </p:ext>
            </p:extLst>
          </p:nvPr>
        </p:nvGraphicFramePr>
        <p:xfrm>
          <a:off x="3335628" y="2842741"/>
          <a:ext cx="8697571" cy="24297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7757"/>
                <a:gridCol w="1457995"/>
                <a:gridCol w="2674176"/>
                <a:gridCol w="2857643"/>
              </a:tblGrid>
              <a:tr h="3247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 smtClean="0">
                          <a:effectLst/>
                          <a:latin typeface="+mj-lt"/>
                        </a:rPr>
                        <a:t>Type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3310" marR="23310" marT="23310" marB="2331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  <a:latin typeface="+mj-lt"/>
                        </a:rPr>
                        <a:t>Storage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ase"/>
                      <a:r>
                        <a:rPr lang="en-US" sz="1600" b="1" dirty="0">
                          <a:effectLst/>
                          <a:latin typeface="+mj-lt"/>
                        </a:rPr>
                        <a:t>(Bytes)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3310" marR="23310" marT="23310" marB="2331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  <a:latin typeface="+mj-lt"/>
                        </a:rPr>
                        <a:t>Minimum Value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ase"/>
                      <a:r>
                        <a:rPr lang="en-US" sz="1600" b="1" dirty="0">
                          <a:effectLst/>
                          <a:latin typeface="+mj-lt"/>
                        </a:rPr>
                        <a:t>(Signed/Unsigned)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3310" marR="23310" marT="23310" marB="2331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  <a:latin typeface="+mj-lt"/>
                        </a:rPr>
                        <a:t>Maximum Value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ase"/>
                      <a:r>
                        <a:rPr lang="en-US" sz="1600" b="1" dirty="0">
                          <a:effectLst/>
                          <a:latin typeface="+mj-lt"/>
                        </a:rPr>
                        <a:t>(Signed/Unsigned)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3310" marR="23310" marT="23310" marB="23310">
                    <a:solidFill>
                      <a:schemeClr val="accent2"/>
                    </a:solidFill>
                  </a:tcPr>
                </a:tc>
              </a:tr>
              <a:tr h="343973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smtClean="0">
                          <a:effectLst/>
                          <a:latin typeface="+mj-lt"/>
                        </a:rPr>
                        <a:t>Bilangan Positif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 smtClean="0">
                          <a:effectLst/>
                          <a:latin typeface="+mj-lt"/>
                        </a:rPr>
                        <a:t>1 - 22 byte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-1 x 10</a:t>
                      </a:r>
                      <a:r>
                        <a:rPr lang="en-US" sz="1600" b="0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-130 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Sepanjang 38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digit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  <a:p>
                      <a:pPr fontAlgn="base"/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smtClean="0">
                          <a:effectLst/>
                          <a:latin typeface="+mj-lt"/>
                        </a:rPr>
                        <a:t>9,99…99 x 10</a:t>
                      </a:r>
                      <a:r>
                        <a:rPr lang="en-US" sz="1600" baseline="30000" dirty="0" smtClean="0">
                          <a:effectLst/>
                          <a:latin typeface="+mj-lt"/>
                        </a:rPr>
                        <a:t>125</a:t>
                      </a:r>
                      <a:r>
                        <a:rPr lang="en-US" sz="1600" dirty="0" smtClean="0">
                          <a:effectLst/>
                          <a:latin typeface="+mj-lt"/>
                        </a:rPr>
                        <a:t> sepanjang</a:t>
                      </a:r>
                      <a:r>
                        <a:rPr lang="en-US" sz="1600" baseline="0" dirty="0" smtClean="0">
                          <a:effectLst/>
                          <a:latin typeface="+mj-lt"/>
                        </a:rPr>
                        <a:t> 38 digit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8850" marR="38850" marT="37296" marB="37296"/>
                </a:tc>
              </a:tr>
              <a:tr h="1089381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smtClean="0">
                          <a:effectLst/>
                          <a:latin typeface="+mj-lt"/>
                        </a:rPr>
                        <a:t>Bilangan Negatif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 smtClean="0">
                          <a:effectLst/>
                          <a:latin typeface="+mj-lt"/>
                        </a:rPr>
                        <a:t>1 – 22 byte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smtClean="0">
                          <a:effectLst/>
                          <a:latin typeface="+mj-lt"/>
                        </a:rPr>
                        <a:t>1 x 10</a:t>
                      </a:r>
                      <a:r>
                        <a:rPr lang="en-US" sz="1600" baseline="30000" dirty="0" smtClean="0">
                          <a:effectLst/>
                          <a:latin typeface="+mj-lt"/>
                        </a:rPr>
                        <a:t>-130</a:t>
                      </a:r>
                      <a:r>
                        <a:rPr lang="en-US" sz="1600" dirty="0" smtClean="0">
                          <a:effectLst/>
                          <a:latin typeface="+mj-lt"/>
                        </a:rPr>
                        <a:t> sepanjang 38</a:t>
                      </a:r>
                      <a:r>
                        <a:rPr lang="en-US" sz="1600" baseline="0" dirty="0" smtClean="0">
                          <a:effectLst/>
                          <a:latin typeface="+mj-lt"/>
                        </a:rPr>
                        <a:t> digit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8850" marR="38850" marT="37296" marB="37296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9.99...9 x 10</a:t>
                      </a:r>
                      <a:r>
                        <a:rPr lang="en-US" sz="1600" b="0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125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Sepanjang 38 digit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8850" marR="38850" marT="37296" marB="372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0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4" y="559678"/>
            <a:ext cx="4299692" cy="4952492"/>
          </a:xfrm>
        </p:spPr>
        <p:txBody>
          <a:bodyPr/>
          <a:lstStyle/>
          <a:p>
            <a:r>
              <a:rPr lang="en-US" dirty="0" smtClean="0"/>
              <a:t>Besaran Penyimpanan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Tanggal: (MySQL) secara default berukuran 1 - 8 byte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Tanggal: (Oracle) Secara default berukuran 7 Byte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38326"/>
              </p:ext>
            </p:extLst>
          </p:nvPr>
        </p:nvGraphicFramePr>
        <p:xfrm>
          <a:off x="5610919" y="1326524"/>
          <a:ext cx="4936879" cy="2434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8219"/>
                <a:gridCol w="970221"/>
                <a:gridCol w="2468439"/>
              </a:tblGrid>
              <a:tr h="262306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Data Type</a:t>
                      </a:r>
                      <a:endParaRPr lang="en-US" b="1" i="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8575" marR="28575" marT="28575" marB="285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Storage (bytes)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8575" marR="28575" marT="28575" marB="285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“Zero” Value</a:t>
                      </a:r>
                      <a:endParaRPr lang="en-US" b="1" i="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8575" marR="28575" marT="28575" marB="28575">
                    <a:solidFill>
                      <a:schemeClr val="accent2"/>
                    </a:solidFill>
                  </a:tcPr>
                </a:tc>
              </a:tr>
              <a:tr h="289441">
                <a:tc>
                  <a:txBody>
                    <a:bodyPr/>
                    <a:lstStyle/>
                    <a:p>
                      <a:pPr fontAlgn="base"/>
                      <a:r>
                        <a:rPr lang="en-US" u="none" dirty="0">
                          <a:effectLst/>
                        </a:rPr>
                        <a:t>DATE</a:t>
                      </a:r>
                      <a:endParaRPr lang="en-US" u="non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'0000-00-00'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/>
                </a:tc>
              </a:tr>
              <a:tr h="289441">
                <a:tc>
                  <a:txBody>
                    <a:bodyPr/>
                    <a:lstStyle/>
                    <a:p>
                      <a:pPr fontAlgn="base"/>
                      <a:r>
                        <a:rPr lang="en-US" u="none" dirty="0">
                          <a:effectLst/>
                        </a:rPr>
                        <a:t>TIME</a:t>
                      </a:r>
                      <a:endParaRPr lang="en-US" u="non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'00:00:00'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/>
                </a:tc>
              </a:tr>
              <a:tr h="289441">
                <a:tc>
                  <a:txBody>
                    <a:bodyPr/>
                    <a:lstStyle/>
                    <a:p>
                      <a:pPr fontAlgn="base"/>
                      <a:r>
                        <a:rPr lang="en-US" u="none" dirty="0">
                          <a:effectLst/>
                        </a:rPr>
                        <a:t>DATETIME</a:t>
                      </a:r>
                      <a:endParaRPr lang="en-US" u="non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600" b="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'0000-00-00 00:00:00'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/>
                </a:tc>
              </a:tr>
              <a:tr h="289441">
                <a:tc>
                  <a:txBody>
                    <a:bodyPr/>
                    <a:lstStyle/>
                    <a:p>
                      <a:pPr fontAlgn="base"/>
                      <a:r>
                        <a:rPr lang="en-US" u="none" dirty="0">
                          <a:effectLst/>
                        </a:rPr>
                        <a:t>TIMESTAMP</a:t>
                      </a:r>
                      <a:endParaRPr lang="en-US" u="non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600" b="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'0000-00-00 00:00:00'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/>
                </a:tc>
              </a:tr>
              <a:tr h="289441">
                <a:tc>
                  <a:txBody>
                    <a:bodyPr/>
                    <a:lstStyle/>
                    <a:p>
                      <a:pPr fontAlgn="base"/>
                      <a:r>
                        <a:rPr lang="en-US" u="none" dirty="0">
                          <a:effectLst/>
                        </a:rPr>
                        <a:t>YEAR</a:t>
                      </a:r>
                      <a:endParaRPr lang="en-US" u="non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0000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1820" y="559678"/>
            <a:ext cx="4364086" cy="4952492"/>
          </a:xfrm>
        </p:spPr>
        <p:txBody>
          <a:bodyPr/>
          <a:lstStyle/>
          <a:p>
            <a:r>
              <a:rPr lang="en-US" dirty="0" smtClean="0"/>
              <a:t>Besaran Penyimpanan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BLOB: (MySQL) 2</a:t>
            </a:r>
            <a:r>
              <a:rPr lang="en-US" sz="2400" baseline="30000" dirty="0" smtClean="0"/>
              <a:t>16</a:t>
            </a:r>
            <a:r>
              <a:rPr lang="en-US" sz="2400" dirty="0" smtClean="0"/>
              <a:t> – 2 byte</a:t>
            </a:r>
          </a:p>
          <a:p>
            <a:r>
              <a:rPr lang="en-US" sz="2400" dirty="0" smtClean="0"/>
              <a:t>BLOB: (Oracle) berukuran standar hingga maksimum 2</a:t>
            </a:r>
            <a:r>
              <a:rPr lang="en-US" sz="2400" baseline="30000" dirty="0" smtClean="0"/>
              <a:t>32</a:t>
            </a:r>
            <a:r>
              <a:rPr lang="en-US" sz="2400" dirty="0" smtClean="0"/>
              <a:t> – 1 byte atau sekitar 4GB per record</a:t>
            </a:r>
          </a:p>
          <a:p>
            <a:endParaRPr lang="en-US" sz="2400" dirty="0"/>
          </a:p>
          <a:p>
            <a:r>
              <a:rPr lang="en-US" sz="2400" dirty="0" smtClean="0"/>
              <a:t>Keterangan: ada berbagai tipe variasi tipe data BLOB yang dapat digunakan sesuai kebutuhan.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37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99" y="559678"/>
            <a:ext cx="4351207" cy="4952492"/>
          </a:xfrm>
        </p:spPr>
        <p:txBody>
          <a:bodyPr/>
          <a:lstStyle/>
          <a:p>
            <a:r>
              <a:rPr lang="en-US" dirty="0" smtClean="0"/>
              <a:t>KEY pada Implementasi 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906" y="559678"/>
            <a:ext cx="7228113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Setiap Key yang diciptakan pada tabel memiliki fungsi tersendiri.</a:t>
            </a:r>
          </a:p>
          <a:p>
            <a:r>
              <a:rPr lang="en-US" b="1" dirty="0" smtClean="0"/>
              <a:t>FOREIGN KEY </a:t>
            </a:r>
            <a:r>
              <a:rPr lang="en-US" dirty="0" smtClean="0">
                <a:sym typeface="Wingdings" panose="05000000000000000000" pitchFamily="2" charset="2"/>
              </a:rPr>
              <a:t> Konsep tabel induk dan tabel </a:t>
            </a:r>
            <a:r>
              <a:rPr lang="en-US" dirty="0">
                <a:sym typeface="Wingdings" panose="05000000000000000000" pitchFamily="2" charset="2"/>
              </a:rPr>
              <a:t>anak, merujuk pada tabel lain yang memiliki PRIMARY KEY, untuk menjaga </a:t>
            </a:r>
            <a:r>
              <a:rPr lang="en-US" i="1" dirty="0">
                <a:sym typeface="Wingdings" panose="05000000000000000000" pitchFamily="2" charset="2"/>
              </a:rPr>
              <a:t>integrity constraint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INDEX KEY </a:t>
            </a:r>
            <a:r>
              <a:rPr lang="en-US" dirty="0" smtClean="0">
                <a:sym typeface="Wingdings" panose="05000000000000000000" pitchFamily="2" charset="2"/>
              </a:rPr>
              <a:t> Untuk mempercepat pencarian. Efek samping: memperlambat proses INSERT, UPDATE, dan DELETE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UNIQUE KEY </a:t>
            </a:r>
            <a:r>
              <a:rPr lang="en-US" dirty="0" smtClean="0">
                <a:sym typeface="Wingdings" panose="05000000000000000000" pitchFamily="2" charset="2"/>
              </a:rPr>
              <a:t> Nilai tiap-tiap record/</a:t>
            </a:r>
            <a:r>
              <a:rPr lang="en-US" dirty="0" err="1" smtClean="0">
                <a:sym typeface="Wingdings" panose="05000000000000000000" pitchFamily="2" charset="2"/>
              </a:rPr>
              <a:t>tupel</a:t>
            </a:r>
            <a:r>
              <a:rPr lang="en-US" dirty="0" smtClean="0">
                <a:sym typeface="Wingdings" panose="05000000000000000000" pitchFamily="2" charset="2"/>
              </a:rPr>
              <a:t> hanya boleh ada satu.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PRIMARY KEY</a:t>
            </a:r>
            <a:r>
              <a:rPr lang="en-US" dirty="0" smtClean="0">
                <a:sym typeface="Wingdings" panose="05000000000000000000" pitchFamily="2" charset="2"/>
              </a:rPr>
              <a:t>  Berfungsi ganda, yakni sebagai referensi dari FOREIGN KEY, sebagai INDEX KEY, dan juga sebagai UNIQUE KEY.</a:t>
            </a: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548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Merupakan batasan-batasan yang diberikan pada skema basis data, tujuannya untuk menjaga konsistensi data.</a:t>
            </a:r>
          </a:p>
          <a:p>
            <a:endParaRPr lang="en-US" sz="2400" dirty="0"/>
          </a:p>
          <a:p>
            <a:r>
              <a:rPr lang="en-US" sz="2400" dirty="0" smtClean="0"/>
              <a:t>Klausa-klausa yang termasuk dalam </a:t>
            </a:r>
            <a:r>
              <a:rPr lang="en-US" sz="2400" i="1" dirty="0" smtClean="0"/>
              <a:t>constraint </a:t>
            </a:r>
            <a:r>
              <a:rPr lang="en-US" sz="2400" dirty="0" smtClean="0"/>
              <a:t>adalah:</a:t>
            </a:r>
          </a:p>
          <a:p>
            <a:pPr lvl="1"/>
            <a:r>
              <a:rPr lang="en-US" sz="2200" dirty="0" smtClean="0"/>
              <a:t>NOT NULL : kolom tidak boleh bernilai </a:t>
            </a:r>
            <a:r>
              <a:rPr lang="en-US" sz="2200" i="1" dirty="0" smtClean="0"/>
              <a:t>null</a:t>
            </a:r>
          </a:p>
          <a:p>
            <a:pPr lvl="1"/>
            <a:r>
              <a:rPr lang="en-US" sz="2200" dirty="0" smtClean="0"/>
              <a:t>UNIQUE : kolom hanya memiliki nilai tunggal</a:t>
            </a:r>
          </a:p>
          <a:p>
            <a:pPr lvl="1"/>
            <a:r>
              <a:rPr lang="en-US" sz="2200" dirty="0" smtClean="0"/>
              <a:t>PRIMARY KEY : identifikasi unik untuk setiap baris pada tabel</a:t>
            </a:r>
          </a:p>
          <a:p>
            <a:pPr lvl="1"/>
            <a:r>
              <a:rPr lang="en-US" sz="2200" dirty="0" smtClean="0"/>
              <a:t>FOREIGN KEY : hubungan kolom dengan kolom dari tabel referensi</a:t>
            </a:r>
          </a:p>
          <a:p>
            <a:pPr lvl="1"/>
            <a:r>
              <a:rPr lang="en-US" sz="2200" dirty="0" smtClean="0"/>
              <a:t>CHECK : 	memberikan suatu kondisi yang bernilai benar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42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 Language -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Contoh kasus (on board) slide 4 halaman 28 untuk tabel PEGAWAI dan KLIEN</a:t>
            </a:r>
          </a:p>
          <a:p>
            <a:endParaRPr lang="en-US" sz="2400" dirty="0"/>
          </a:p>
          <a:p>
            <a:r>
              <a:rPr lang="en-US" sz="2400" dirty="0" smtClean="0"/>
              <a:t>Catatan: Di tabel pegawai masih terdapat </a:t>
            </a:r>
            <a:r>
              <a:rPr lang="en-US" sz="2400" dirty="0" err="1" smtClean="0"/>
              <a:t>tupel</a:t>
            </a:r>
            <a:r>
              <a:rPr lang="en-US" sz="2400" dirty="0" smtClean="0"/>
              <a:t> nilai ganda, hilangkan </a:t>
            </a:r>
            <a:r>
              <a:rPr lang="en-US" sz="2400" smtClean="0"/>
              <a:t>redundansi-nya =&gt; </a:t>
            </a:r>
            <a:r>
              <a:rPr lang="en-US" sz="2400" dirty="0" smtClean="0"/>
              <a:t>primary key.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232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1627" y="569066"/>
            <a:ext cx="3833906" cy="4952492"/>
          </a:xfrm>
        </p:spPr>
        <p:txBody>
          <a:bodyPr/>
          <a:lstStyle/>
          <a:p>
            <a:r>
              <a:rPr lang="en-US" dirty="0" smtClean="0"/>
              <a:t>Data Definition Language -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069" y="1184855"/>
            <a:ext cx="7315735" cy="44849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PEGAWAI	 </a:t>
            </a:r>
            <a:r>
              <a:rPr lang="id-ID" dirty="0" smtClean="0"/>
              <a:t>        </a:t>
            </a:r>
            <a:r>
              <a:rPr lang="en-US" dirty="0" smtClean="0"/>
              <a:t>  KLIEN		    </a:t>
            </a:r>
            <a:r>
              <a:rPr lang="id-ID" dirty="0" smtClean="0"/>
              <a:t>      </a:t>
            </a:r>
            <a:r>
              <a:rPr lang="en-US" dirty="0" smtClean="0"/>
              <a:t>PEGAWAI_KLIEN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30910"/>
              </p:ext>
            </p:extLst>
          </p:nvPr>
        </p:nvGraphicFramePr>
        <p:xfrm>
          <a:off x="7021668" y="1697128"/>
          <a:ext cx="2568262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2945"/>
                <a:gridCol w="15153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Id_klien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Nama_klien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K05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Martini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K08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Anton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K02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Sarmini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K04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Eka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Andin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K06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Mitha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K24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Buyung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K90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Indah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84781"/>
              </p:ext>
            </p:extLst>
          </p:nvPr>
        </p:nvGraphicFramePr>
        <p:xfrm>
          <a:off x="9688132" y="1727864"/>
          <a:ext cx="2134673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4211"/>
                <a:gridCol w="112046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No_peg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Id_klien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E37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K05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E37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K08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E37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K02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E38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K04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E38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E39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K06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E39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K24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E39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K90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64347"/>
              </p:ext>
            </p:extLst>
          </p:nvPr>
        </p:nvGraphicFramePr>
        <p:xfrm>
          <a:off x="4481846" y="1697128"/>
          <a:ext cx="2441620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66800"/>
                <a:gridCol w="13748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No_peg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Nama_peg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E37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Nina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E38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Tono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E39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Hadi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40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559678"/>
            <a:ext cx="4364086" cy="4952492"/>
          </a:xfrm>
        </p:spPr>
        <p:txBody>
          <a:bodyPr/>
          <a:lstStyle/>
          <a:p>
            <a:r>
              <a:rPr lang="en-US" dirty="0" smtClean="0"/>
              <a:t>DATA DEFINITION LANGUAGE - ALTER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Alter berfungsi untuk merubah/menambahi/menghapus sesuatu pada </a:t>
            </a:r>
            <a:r>
              <a:rPr lang="en-US" sz="2400" dirty="0" err="1" smtClean="0"/>
              <a:t>obyek</a:t>
            </a:r>
            <a:r>
              <a:rPr lang="en-US" sz="2400" dirty="0" smtClean="0"/>
              <a:t> yang telah dibuat.</a:t>
            </a:r>
          </a:p>
          <a:p>
            <a:endParaRPr lang="en-US" sz="2400" dirty="0"/>
          </a:p>
          <a:p>
            <a:r>
              <a:rPr lang="en-US" sz="2400" dirty="0" smtClean="0"/>
              <a:t>Misalnya:</a:t>
            </a:r>
          </a:p>
          <a:p>
            <a:pPr lvl="1"/>
            <a:r>
              <a:rPr lang="en-US" sz="2200" dirty="0"/>
              <a:t>menambah kolom</a:t>
            </a:r>
          </a:p>
          <a:p>
            <a:pPr lvl="1"/>
            <a:r>
              <a:rPr lang="en-US" sz="2200" dirty="0"/>
              <a:t>memodifikasi kolom</a:t>
            </a:r>
          </a:p>
          <a:p>
            <a:pPr lvl="1"/>
            <a:r>
              <a:rPr lang="en-US" sz="2200" dirty="0"/>
              <a:t>memberikan nilai default pada kolom baru</a:t>
            </a:r>
          </a:p>
          <a:p>
            <a:pPr lvl="1"/>
            <a:r>
              <a:rPr lang="en-US" sz="2200" dirty="0"/>
              <a:t>menghapus </a:t>
            </a:r>
            <a:r>
              <a:rPr lang="en-US" sz="2200" dirty="0" smtClean="0"/>
              <a:t>kolom </a:t>
            </a:r>
            <a:endParaRPr lang="en-US" sz="2200" dirty="0"/>
          </a:p>
          <a:p>
            <a:r>
              <a:rPr lang="en-US" sz="2400" dirty="0" smtClean="0"/>
              <a:t>Namun operasi tersebut tidak terbatas hanya pada tabel saja.</a:t>
            </a:r>
          </a:p>
        </p:txBody>
      </p:sp>
    </p:spTree>
    <p:extLst>
      <p:ext uri="{BB962C8B-B14F-4D97-AF65-F5344CB8AC3E}">
        <p14:creationId xmlns:p14="http://schemas.microsoft.com/office/powerpoint/2010/main" val="27189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189111" y="3770478"/>
            <a:ext cx="6233375" cy="174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9198" y="1046850"/>
            <a:ext cx="6400800" cy="1635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3183" y="559678"/>
            <a:ext cx="4402723" cy="4952492"/>
          </a:xfrm>
        </p:spPr>
        <p:txBody>
          <a:bodyPr/>
          <a:lstStyle/>
          <a:p>
            <a:r>
              <a:rPr lang="en-US" dirty="0" smtClean="0"/>
              <a:t>DATA DEFINITION LANGUAGE - ALTER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Perintah dasar ALTER untuk menambah kolom tabel:</a:t>
            </a:r>
          </a:p>
          <a:p>
            <a:pPr marL="0" indent="0">
              <a:buNone/>
            </a:pPr>
            <a:r>
              <a:rPr lang="en-US" b="1" dirty="0" smtClean="0"/>
              <a:t>ALTER </a:t>
            </a:r>
            <a:r>
              <a:rPr lang="en-US" b="1" dirty="0"/>
              <a:t>TABLE </a:t>
            </a:r>
            <a:r>
              <a:rPr lang="en-US" i="1" dirty="0" err="1" smtClean="0"/>
              <a:t>nama_tabel</a:t>
            </a:r>
            <a:r>
              <a:rPr lang="en-US" b="1" dirty="0" smtClean="0"/>
              <a:t> ADD COLUMN</a:t>
            </a:r>
          </a:p>
          <a:p>
            <a:pPr marL="0" indent="0">
              <a:buNone/>
            </a:pPr>
            <a:r>
              <a:rPr lang="en-US" b="1" dirty="0" smtClean="0"/>
              <a:t>	 (  </a:t>
            </a:r>
            <a:r>
              <a:rPr lang="en-US" i="1" dirty="0" err="1" smtClean="0"/>
              <a:t>nama_kolom</a:t>
            </a:r>
            <a:r>
              <a:rPr lang="en-US" b="1" dirty="0" smtClean="0"/>
              <a:t>   </a:t>
            </a:r>
            <a:r>
              <a:rPr lang="en-US" i="1" dirty="0" err="1" smtClean="0"/>
              <a:t>tipe_data</a:t>
            </a:r>
            <a:r>
              <a:rPr lang="en-US" b="1" dirty="0" smtClean="0"/>
              <a:t> [DEFAULT </a:t>
            </a:r>
            <a:r>
              <a:rPr lang="en-US" i="1" dirty="0" smtClean="0"/>
              <a:t>ekspresi</a:t>
            </a:r>
            <a:r>
              <a:rPr lang="en-US" b="1" dirty="0" smtClean="0"/>
              <a:t>],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    </a:t>
            </a:r>
            <a:r>
              <a:rPr lang="en-US" i="1" dirty="0" err="1" smtClean="0"/>
              <a:t>nama_kolom</a:t>
            </a:r>
            <a:r>
              <a:rPr lang="en-US" b="1" dirty="0" smtClean="0"/>
              <a:t>   </a:t>
            </a:r>
            <a:r>
              <a:rPr lang="en-US" i="1" dirty="0" err="1" smtClean="0"/>
              <a:t>tipe_data</a:t>
            </a:r>
            <a:r>
              <a:rPr lang="en-US" b="1" dirty="0" smtClean="0"/>
              <a:t> [DEFAULT </a:t>
            </a:r>
            <a:r>
              <a:rPr lang="en-US" i="1" dirty="0" smtClean="0"/>
              <a:t>ekspresi</a:t>
            </a:r>
            <a:r>
              <a:rPr lang="en-US" b="1" dirty="0" smtClean="0"/>
              <a:t>], </a:t>
            </a:r>
          </a:p>
          <a:p>
            <a:pPr marL="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     … );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Perintah ALTER untuk modifikasi tabel</a:t>
            </a:r>
          </a:p>
          <a:p>
            <a:pPr marL="0" indent="0">
              <a:buNone/>
            </a:pPr>
            <a:r>
              <a:rPr lang="en-US" b="1" dirty="0" smtClean="0"/>
              <a:t>ALTER </a:t>
            </a:r>
            <a:r>
              <a:rPr lang="en-US" b="1" dirty="0"/>
              <a:t>TABLE </a:t>
            </a:r>
            <a:r>
              <a:rPr lang="en-US" b="1" dirty="0" err="1"/>
              <a:t>nama_tabel</a:t>
            </a:r>
            <a:r>
              <a:rPr lang="en-US" b="1" dirty="0"/>
              <a:t> MODIFY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( </a:t>
            </a:r>
            <a:r>
              <a:rPr lang="en-US" i="1" dirty="0" err="1" smtClean="0"/>
              <a:t>nama_kolom</a:t>
            </a:r>
            <a:r>
              <a:rPr lang="en-US" b="1" dirty="0" smtClean="0"/>
              <a:t>   </a:t>
            </a:r>
            <a:r>
              <a:rPr lang="en-US" i="1" dirty="0" err="1"/>
              <a:t>tipe_data</a:t>
            </a:r>
            <a:r>
              <a:rPr lang="en-US" b="1" dirty="0"/>
              <a:t> [DEFAULT </a:t>
            </a:r>
            <a:r>
              <a:rPr lang="en-US" i="1" dirty="0"/>
              <a:t>ekspresi</a:t>
            </a:r>
            <a:r>
              <a:rPr lang="en-US" b="1" dirty="0"/>
              <a:t>]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  </a:t>
            </a:r>
            <a:r>
              <a:rPr lang="en-US" i="1" dirty="0" err="1" smtClean="0"/>
              <a:t>nama_kolom</a:t>
            </a:r>
            <a:r>
              <a:rPr lang="en-US" b="1" dirty="0" smtClean="0"/>
              <a:t>   </a:t>
            </a:r>
            <a:r>
              <a:rPr lang="en-US" i="1" dirty="0" err="1" smtClean="0"/>
              <a:t>tipe_data</a:t>
            </a:r>
            <a:r>
              <a:rPr lang="en-US" b="1" dirty="0" smtClean="0"/>
              <a:t> </a:t>
            </a:r>
            <a:r>
              <a:rPr lang="en-US" b="1" dirty="0"/>
              <a:t>[DEFAULT </a:t>
            </a:r>
            <a:r>
              <a:rPr lang="en-US" i="1" dirty="0"/>
              <a:t>ekspresi</a:t>
            </a:r>
            <a:r>
              <a:rPr lang="en-US" b="1" dirty="0"/>
              <a:t>] </a:t>
            </a:r>
          </a:p>
          <a:p>
            <a:pPr marL="0" indent="0">
              <a:buNone/>
            </a:pPr>
            <a:r>
              <a:rPr lang="en-US" b="1" dirty="0"/>
              <a:t>	   … </a:t>
            </a:r>
            <a:r>
              <a:rPr lang="en-US" b="1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6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70" y="559678"/>
            <a:ext cx="4029236" cy="4952492"/>
          </a:xfrm>
        </p:spPr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061" y="838545"/>
            <a:ext cx="7045957" cy="53690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Setelah Membuat ERD dan Model Data Relasional, </a:t>
            </a:r>
            <a:r>
              <a:rPr lang="en-US" sz="2400" i="1" dirty="0" smtClean="0"/>
              <a:t>what’s next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Bagaimana cara membangun </a:t>
            </a:r>
            <a:r>
              <a:rPr lang="en-US" sz="2400" i="1" dirty="0" smtClean="0"/>
              <a:t>entitas </a:t>
            </a:r>
            <a:r>
              <a:rPr lang="en-US" sz="2400" dirty="0" smtClean="0"/>
              <a:t>dan </a:t>
            </a:r>
            <a:r>
              <a:rPr lang="en-US" sz="2400" i="1" dirty="0" smtClean="0"/>
              <a:t>relationship </a:t>
            </a:r>
            <a:r>
              <a:rPr lang="en-US" sz="2400" dirty="0" smtClean="0"/>
              <a:t>tersebut agar dapat digunakan?</a:t>
            </a:r>
          </a:p>
          <a:p>
            <a:r>
              <a:rPr lang="en-US" sz="2400" dirty="0" smtClean="0"/>
              <a:t>Bagaimana cara memasukkan data-data ke dalam tabel? Bagaimana cara mengambil data-data yang sudah dimasukkan tadi?</a:t>
            </a:r>
          </a:p>
          <a:p>
            <a:r>
              <a:rPr lang="en-US" sz="2400" dirty="0" smtClean="0"/>
              <a:t>Jawabannya: gunakan 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21521" y="2603046"/>
            <a:ext cx="6390622" cy="2175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21521" y="817810"/>
            <a:ext cx="6933104" cy="839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 LANGUAGE - ALTER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1521" y="355686"/>
            <a:ext cx="6933104" cy="5916325"/>
          </a:xfrm>
        </p:spPr>
        <p:txBody>
          <a:bodyPr>
            <a:normAutofit/>
          </a:bodyPr>
          <a:lstStyle/>
          <a:p>
            <a:r>
              <a:rPr lang="en-US" dirty="0" smtClean="0"/>
              <a:t>PERINTAH ALTER untuk menambah PRIMARY KEY</a:t>
            </a:r>
          </a:p>
          <a:p>
            <a:pPr marL="0" indent="0">
              <a:buNone/>
            </a:pPr>
            <a:r>
              <a:rPr lang="en-US" b="1" dirty="0" smtClean="0"/>
              <a:t>ALTER TABLE </a:t>
            </a:r>
            <a:r>
              <a:rPr lang="en-US" i="1" dirty="0" err="1" smtClean="0"/>
              <a:t>nama_tabel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ADD CONSTRAINT </a:t>
            </a:r>
            <a:r>
              <a:rPr lang="en-US" b="1" i="1" dirty="0" err="1" smtClean="0"/>
              <a:t>nama_kunci</a:t>
            </a:r>
            <a:r>
              <a:rPr lang="en-US" b="1" dirty="0" smtClean="0"/>
              <a:t> PRIMARY KEY </a:t>
            </a:r>
            <a:r>
              <a:rPr lang="en-US" dirty="0" smtClean="0"/>
              <a:t>(</a:t>
            </a:r>
            <a:r>
              <a:rPr lang="en-US" i="1" dirty="0" err="1" smtClean="0"/>
              <a:t>nama_kolom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Perintah ALTER untuk menambah </a:t>
            </a:r>
            <a:r>
              <a:rPr lang="en-US" i="1" dirty="0" smtClean="0"/>
              <a:t>foreign key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b="1" dirty="0" smtClean="0"/>
              <a:t>ALTER TABLE </a:t>
            </a:r>
            <a:r>
              <a:rPr lang="en-US" i="1" dirty="0" err="1" smtClean="0"/>
              <a:t>nama_tabel</a:t>
            </a:r>
            <a:r>
              <a:rPr lang="en-US" i="1" dirty="0" smtClean="0"/>
              <a:t> </a:t>
            </a:r>
          </a:p>
          <a:p>
            <a:pPr marL="0" indent="0">
              <a:buNone/>
            </a:pPr>
            <a:r>
              <a:rPr lang="id-ID" b="1" dirty="0" smtClean="0"/>
              <a:t>	</a:t>
            </a:r>
            <a:r>
              <a:rPr lang="en-US" b="1" dirty="0" smtClean="0"/>
              <a:t>ADD CONSTRAINT </a:t>
            </a:r>
            <a:r>
              <a:rPr lang="en-US" b="1" i="1" dirty="0" err="1" smtClean="0"/>
              <a:t>nama_kunci</a:t>
            </a:r>
            <a:r>
              <a:rPr lang="en-US" b="1" dirty="0" smtClean="0"/>
              <a:t> FOREIGN </a:t>
            </a:r>
            <a:r>
              <a:rPr lang="id-ID" b="1" dirty="0" smtClean="0"/>
              <a:t> </a:t>
            </a:r>
            <a:r>
              <a:rPr lang="en-US" b="1" dirty="0" smtClean="0"/>
              <a:t>KEY</a:t>
            </a:r>
            <a:r>
              <a:rPr lang="id-ID" b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nama_kolom_tabel_anak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REFERENCES </a:t>
            </a:r>
            <a:r>
              <a:rPr lang="en-US" i="1" dirty="0" err="1" smtClean="0"/>
              <a:t>nama_tabel_induk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nama_kolom_tabel_induk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9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72012" y="3459966"/>
            <a:ext cx="3966693" cy="465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98376" y="2105985"/>
            <a:ext cx="4700788" cy="482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51253" y="714193"/>
            <a:ext cx="5975797" cy="51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3183" y="559678"/>
            <a:ext cx="4402723" cy="4952492"/>
          </a:xfrm>
        </p:spPr>
        <p:txBody>
          <a:bodyPr/>
          <a:lstStyle/>
          <a:p>
            <a:r>
              <a:rPr lang="en-US" dirty="0" smtClean="0"/>
              <a:t>DATA DEFINITION LANGUAGE - ALTER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490" y="314979"/>
            <a:ext cx="6556560" cy="3880773"/>
          </a:xfrm>
        </p:spPr>
        <p:txBody>
          <a:bodyPr>
            <a:noAutofit/>
          </a:bodyPr>
          <a:lstStyle/>
          <a:p>
            <a:r>
              <a:rPr lang="en-US" dirty="0" smtClean="0"/>
              <a:t>Perintah ALTER untuk menghapus kolom:</a:t>
            </a:r>
          </a:p>
          <a:p>
            <a:pPr marL="0" indent="0">
              <a:buNone/>
            </a:pPr>
            <a:r>
              <a:rPr lang="en-US" b="1" dirty="0" smtClean="0"/>
              <a:t>	ALTER </a:t>
            </a:r>
            <a:r>
              <a:rPr lang="en-US" b="1" dirty="0"/>
              <a:t>TABLE </a:t>
            </a:r>
            <a:r>
              <a:rPr lang="en-US" i="1" dirty="0" err="1" smtClean="0"/>
              <a:t>nama_tabel</a:t>
            </a:r>
            <a:r>
              <a:rPr lang="en-US" b="1" dirty="0" smtClean="0"/>
              <a:t> DROP (</a:t>
            </a:r>
            <a:r>
              <a:rPr lang="en-US" i="1" dirty="0" err="1" smtClean="0"/>
              <a:t>nama_kolom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Merubah nama tabel:</a:t>
            </a:r>
          </a:p>
          <a:p>
            <a:pPr marL="0" indent="0">
              <a:buNone/>
            </a:pPr>
            <a:r>
              <a:rPr lang="en-US" b="1" dirty="0" smtClean="0"/>
              <a:t>	RENAME </a:t>
            </a:r>
            <a:r>
              <a:rPr lang="en-US" i="1" dirty="0" err="1" smtClean="0"/>
              <a:t>nama_lama</a:t>
            </a:r>
            <a:r>
              <a:rPr lang="en-US" b="1" dirty="0" smtClean="0"/>
              <a:t> </a:t>
            </a:r>
            <a:r>
              <a:rPr lang="en-US" b="1" dirty="0"/>
              <a:t>TO </a:t>
            </a:r>
            <a:r>
              <a:rPr lang="en-US" i="1" dirty="0" err="1" smtClean="0"/>
              <a:t>nama_baru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Menghapus tabel: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DROP TABLE </a:t>
            </a:r>
            <a:r>
              <a:rPr lang="en-US" i="1" dirty="0" err="1" smtClean="0"/>
              <a:t>nama_tabel</a:t>
            </a:r>
            <a:r>
              <a:rPr lang="en-US" i="1" dirty="0" smtClean="0"/>
              <a:t> opsi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Pada Oracle, </a:t>
            </a:r>
            <a:r>
              <a:rPr lang="en-US" i="1" dirty="0" smtClean="0"/>
              <a:t>opsi</a:t>
            </a:r>
            <a:r>
              <a:rPr lang="en-US" dirty="0" smtClean="0"/>
              <a:t> terdiri atas perintah CASCADE DELETE dan PURGE</a:t>
            </a:r>
          </a:p>
          <a:p>
            <a:pPr lvl="1"/>
            <a:r>
              <a:rPr lang="en-US" b="1" dirty="0" smtClean="0"/>
              <a:t>CASCADE DELETE </a:t>
            </a:r>
            <a:r>
              <a:rPr lang="en-US" dirty="0" smtClean="0"/>
              <a:t>untuk ikut menghapus semua integrity constraint</a:t>
            </a:r>
          </a:p>
          <a:p>
            <a:pPr lvl="1"/>
            <a:r>
              <a:rPr lang="en-US" b="1" dirty="0" smtClean="0"/>
              <a:t>PURGE </a:t>
            </a:r>
            <a:r>
              <a:rPr lang="en-US" dirty="0" smtClean="0"/>
              <a:t>untuk menghapus tabel tanpa dapat di-</a:t>
            </a:r>
            <a:r>
              <a:rPr lang="en-US" i="1" dirty="0" smtClean="0"/>
              <a:t>undo</a:t>
            </a:r>
            <a:r>
              <a:rPr lang="en-US" dirty="0" smtClean="0"/>
              <a:t> (hilang selamanya)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3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Ringkasan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487" y="559678"/>
            <a:ext cx="6904290" cy="571233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CREATE SCHEMA / CREATE DATABASE</a:t>
            </a:r>
          </a:p>
          <a:p>
            <a:pPr lvl="1"/>
            <a:r>
              <a:rPr lang="en-US" dirty="0" smtClean="0"/>
              <a:t>CREATE TABLE</a:t>
            </a:r>
          </a:p>
          <a:p>
            <a:pPr lvl="1"/>
            <a:r>
              <a:rPr lang="en-US" dirty="0" smtClean="0"/>
              <a:t>CREATE VIEW</a:t>
            </a:r>
          </a:p>
          <a:p>
            <a:r>
              <a:rPr lang="en-US" dirty="0" smtClean="0"/>
              <a:t>ALTER</a:t>
            </a:r>
          </a:p>
          <a:p>
            <a:pPr lvl="1"/>
            <a:r>
              <a:rPr lang="en-US" dirty="0" smtClean="0"/>
              <a:t>ALTER SCHEMA / ALTER DATABASE</a:t>
            </a:r>
          </a:p>
          <a:p>
            <a:pPr lvl="1"/>
            <a:r>
              <a:rPr lang="en-US" dirty="0" smtClean="0"/>
              <a:t>ALTER TABLE</a:t>
            </a:r>
          </a:p>
          <a:p>
            <a:pPr lvl="1"/>
            <a:r>
              <a:rPr lang="en-US" dirty="0" smtClean="0"/>
              <a:t>ALTER VIEW</a:t>
            </a:r>
          </a:p>
          <a:p>
            <a:r>
              <a:rPr lang="en-US" dirty="0" smtClean="0"/>
              <a:t>DROP</a:t>
            </a:r>
          </a:p>
          <a:p>
            <a:pPr lvl="1"/>
            <a:r>
              <a:rPr lang="en-US" dirty="0" smtClean="0"/>
              <a:t>DROP SCHEMA</a:t>
            </a:r>
          </a:p>
          <a:p>
            <a:pPr lvl="1"/>
            <a:r>
              <a:rPr lang="en-US" dirty="0" smtClean="0"/>
              <a:t>DROP TABLE</a:t>
            </a:r>
          </a:p>
          <a:p>
            <a:pPr lvl="1"/>
            <a:r>
              <a:rPr lang="en-US" dirty="0" smtClean="0"/>
              <a:t>DROP VIEW</a:t>
            </a:r>
          </a:p>
          <a:p>
            <a:r>
              <a:rPr lang="en-US" dirty="0" smtClean="0"/>
              <a:t>CONSTRAINT, contoh:</a:t>
            </a:r>
          </a:p>
          <a:p>
            <a:pPr lvl="1"/>
            <a:r>
              <a:rPr lang="en-US" dirty="0" smtClean="0"/>
              <a:t>CREATE TABLE … FOREIGN KEY … REFERENCES…</a:t>
            </a:r>
          </a:p>
          <a:p>
            <a:pPr lvl="1"/>
            <a:r>
              <a:rPr lang="en-US" dirty="0" smtClean="0"/>
              <a:t>ALTER TABLE … ADD FOREIGN KEY … REFERENCES …</a:t>
            </a:r>
          </a:p>
          <a:p>
            <a:pPr lvl="1"/>
            <a:r>
              <a:rPr lang="en-US" dirty="0" smtClean="0"/>
              <a:t>ALTER TABLE … DROP FOREIGN KEY …</a:t>
            </a:r>
          </a:p>
        </p:txBody>
      </p:sp>
    </p:spTree>
    <p:extLst>
      <p:ext uri="{BB962C8B-B14F-4D97-AF65-F5344CB8AC3E}">
        <p14:creationId xmlns:p14="http://schemas.microsoft.com/office/powerpoint/2010/main" val="22024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559678"/>
            <a:ext cx="4312571" cy="4952492"/>
          </a:xfrm>
        </p:spPr>
        <p:txBody>
          <a:bodyPr/>
          <a:lstStyle/>
          <a:p>
            <a:r>
              <a:rPr lang="en-US" dirty="0" smtClean="0"/>
              <a:t>Data Manipulation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Pada dasarnya, perintah DML terdiri hanya atas 4 model dasar, yakni: SELECT, INSERT, UPDATE, DELETE.</a:t>
            </a:r>
          </a:p>
          <a:p>
            <a:endParaRPr lang="en-US" dirty="0"/>
          </a:p>
          <a:p>
            <a:r>
              <a:rPr lang="en-US" dirty="0" smtClean="0"/>
              <a:t>Namun pada Oracle, SELECT tidak termasuk dalam kategori ini, dan digantikan dengan perintah MERGE. </a:t>
            </a:r>
          </a:p>
          <a:p>
            <a:endParaRPr lang="en-US" dirty="0"/>
          </a:p>
          <a:p>
            <a:r>
              <a:rPr lang="en-US" dirty="0" smtClean="0"/>
              <a:t>Perintah-perintah ini </a:t>
            </a:r>
            <a:r>
              <a:rPr lang="en-US" dirty="0"/>
              <a:t>ini dapat </a:t>
            </a:r>
            <a:r>
              <a:rPr lang="en-US" dirty="0" err="1"/>
              <a:t>dipautkan</a:t>
            </a:r>
            <a:r>
              <a:rPr lang="en-US" dirty="0"/>
              <a:t> dengan perintah dari bahasa </a:t>
            </a:r>
            <a:r>
              <a:rPr lang="en-US" dirty="0" smtClean="0"/>
              <a:t>pemrograman sehingga dapat dikerjakan lewat event tertentu (penekanan tombol, dsb.)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77535" y="4103246"/>
            <a:ext cx="6217236" cy="444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28083" y="1618057"/>
            <a:ext cx="6595936" cy="865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6898"/>
            <a:ext cx="4274572" cy="4952492"/>
          </a:xfrm>
        </p:spPr>
        <p:txBody>
          <a:bodyPr>
            <a:normAutofit/>
          </a:bodyPr>
          <a:lstStyle/>
          <a:p>
            <a:r>
              <a:rPr lang="en-US" dirty="0" smtClean="0"/>
              <a:t>Data Manipulation Language -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572" y="367779"/>
            <a:ext cx="7549447" cy="3880773"/>
          </a:xfrm>
        </p:spPr>
        <p:txBody>
          <a:bodyPr>
            <a:noAutofit/>
          </a:bodyPr>
          <a:lstStyle/>
          <a:p>
            <a:r>
              <a:rPr lang="en-US" dirty="0" smtClean="0"/>
              <a:t>INSERT merupakan perintah untuk memasukkan data ke dalam tabel.</a:t>
            </a:r>
          </a:p>
          <a:p>
            <a:r>
              <a:rPr lang="en-US" dirty="0" smtClean="0"/>
              <a:t>Sintaks dasarnya: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INSERT INTO</a:t>
            </a:r>
            <a:r>
              <a:rPr lang="en-US" dirty="0" smtClean="0"/>
              <a:t> </a:t>
            </a:r>
            <a:r>
              <a:rPr lang="en-US" i="1" dirty="0" err="1" smtClean="0"/>
              <a:t>nama_tabel</a:t>
            </a:r>
            <a:r>
              <a:rPr lang="en-US" dirty="0" smtClean="0"/>
              <a:t> (</a:t>
            </a:r>
            <a:r>
              <a:rPr lang="en-US" i="1" dirty="0" smtClean="0"/>
              <a:t>nama_kolom1</a:t>
            </a:r>
            <a:r>
              <a:rPr lang="en-US" dirty="0" smtClean="0"/>
              <a:t>, </a:t>
            </a:r>
            <a:r>
              <a:rPr lang="en-US" i="1" dirty="0" smtClean="0"/>
              <a:t>nama_kolom2</a:t>
            </a:r>
            <a:r>
              <a:rPr lang="en-US" dirty="0" smtClean="0"/>
              <a:t>, …)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VALUES</a:t>
            </a:r>
            <a:r>
              <a:rPr lang="en-US" dirty="0" smtClean="0"/>
              <a:t> (</a:t>
            </a:r>
            <a:r>
              <a:rPr lang="en-US" i="1" dirty="0" smtClean="0"/>
              <a:t>nilai1</a:t>
            </a:r>
            <a:r>
              <a:rPr lang="en-US" dirty="0" smtClean="0"/>
              <a:t>, </a:t>
            </a:r>
            <a:r>
              <a:rPr lang="en-US" i="1" dirty="0" smtClean="0"/>
              <a:t>nilai2</a:t>
            </a:r>
            <a:r>
              <a:rPr lang="en-US" dirty="0" smtClean="0"/>
              <a:t>, …);</a:t>
            </a:r>
            <a:r>
              <a:rPr lang="id-ID" dirty="0" smtClean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Jikalau </a:t>
            </a:r>
            <a:r>
              <a:rPr lang="en-US" i="1" dirty="0" err="1" smtClean="0"/>
              <a:t>nama_kolom</a:t>
            </a:r>
            <a:r>
              <a:rPr lang="en-US" i="1" dirty="0" smtClean="0"/>
              <a:t> </a:t>
            </a:r>
            <a:r>
              <a:rPr lang="en-US" dirty="0" smtClean="0"/>
              <a:t>yang akan di-insert urutannya telah sesuai dengan yang ada pada struktur tabel, </a:t>
            </a:r>
            <a:r>
              <a:rPr lang="en-US" i="1" dirty="0" err="1" smtClean="0"/>
              <a:t>nama_kolom</a:t>
            </a:r>
            <a:r>
              <a:rPr lang="en-US" i="1" dirty="0" smtClean="0"/>
              <a:t> </a:t>
            </a:r>
            <a:r>
              <a:rPr lang="en-US" dirty="0" smtClean="0"/>
              <a:t>tidak perlu disebutkan. Sehingga sintaksnya dapat diperpendek menjadi: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INSERT </a:t>
            </a:r>
            <a:r>
              <a:rPr lang="en-US" b="1" dirty="0"/>
              <a:t>INTO</a:t>
            </a:r>
            <a:r>
              <a:rPr lang="en-US" dirty="0"/>
              <a:t> </a:t>
            </a:r>
            <a:r>
              <a:rPr lang="en-US" i="1" dirty="0" err="1" smtClean="0"/>
              <a:t>nama_tabel</a:t>
            </a:r>
            <a:r>
              <a:rPr lang="en-US" i="1" dirty="0" smtClean="0"/>
              <a:t> </a:t>
            </a:r>
            <a:r>
              <a:rPr lang="en-US" b="1" i="1" dirty="0" smtClean="0"/>
              <a:t>V</a:t>
            </a:r>
            <a:r>
              <a:rPr lang="en-US" b="1" dirty="0" smtClean="0"/>
              <a:t>ALUES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/>
              <a:t>nilai1</a:t>
            </a:r>
            <a:r>
              <a:rPr lang="en-US" dirty="0"/>
              <a:t>, </a:t>
            </a:r>
            <a:r>
              <a:rPr lang="en-US" i="1" dirty="0"/>
              <a:t>nilai2</a:t>
            </a:r>
            <a:r>
              <a:rPr lang="en-US" dirty="0"/>
              <a:t>, </a:t>
            </a:r>
            <a:r>
              <a:rPr lang="en-US" dirty="0" smtClean="0"/>
              <a:t>…);</a:t>
            </a:r>
          </a:p>
          <a:p>
            <a:endParaRPr lang="en-US" dirty="0" smtClean="0"/>
          </a:p>
          <a:p>
            <a:r>
              <a:rPr lang="en-US" dirty="0" smtClean="0"/>
              <a:t>Catatan: nilai yang tipe datanya </a:t>
            </a:r>
            <a:r>
              <a:rPr lang="en-US" i="1" dirty="0" smtClean="0"/>
              <a:t>string</a:t>
            </a:r>
            <a:r>
              <a:rPr lang="en-US" dirty="0" smtClean="0"/>
              <a:t> harus menggunakan tanda petik tunggal yang mengapit nilai tersebut.</a:t>
            </a:r>
          </a:p>
        </p:txBody>
      </p:sp>
    </p:spTree>
    <p:extLst>
      <p:ext uri="{BB962C8B-B14F-4D97-AF65-F5344CB8AC3E}">
        <p14:creationId xmlns:p14="http://schemas.microsoft.com/office/powerpoint/2010/main" val="424173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53070" y="2159325"/>
            <a:ext cx="5048519" cy="1395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Manipulation Language -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digunakan untuk mengubah record/</a:t>
            </a:r>
            <a:r>
              <a:rPr lang="en-US" dirty="0" err="1" smtClean="0"/>
              <a:t>tupel</a:t>
            </a:r>
            <a:r>
              <a:rPr lang="en-US" dirty="0" smtClean="0"/>
              <a:t> yang telah di-insert sebelumnya. Jika tanpa menggunakan syarat, semua </a:t>
            </a:r>
            <a:r>
              <a:rPr lang="en-US" dirty="0" err="1" smtClean="0"/>
              <a:t>tupel</a:t>
            </a:r>
            <a:r>
              <a:rPr lang="en-US" dirty="0" smtClean="0"/>
              <a:t> akan diganti.</a:t>
            </a:r>
          </a:p>
          <a:p>
            <a:r>
              <a:rPr lang="en-US" dirty="0" smtClean="0"/>
              <a:t>Sintaks dasarnya: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UPDATE</a:t>
            </a:r>
            <a:r>
              <a:rPr lang="en-US" dirty="0" smtClean="0"/>
              <a:t> </a:t>
            </a:r>
            <a:r>
              <a:rPr lang="en-US" i="1" dirty="0" err="1" smtClean="0"/>
              <a:t>nama_tabel</a:t>
            </a:r>
            <a:r>
              <a:rPr lang="en-US" i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SET</a:t>
            </a:r>
            <a:r>
              <a:rPr lang="en-US" dirty="0" smtClean="0"/>
              <a:t> </a:t>
            </a:r>
            <a:r>
              <a:rPr lang="en-US" i="1" dirty="0" err="1" smtClean="0"/>
              <a:t>nama_kolom</a:t>
            </a:r>
            <a:r>
              <a:rPr lang="en-US" dirty="0" smtClean="0"/>
              <a:t> = </a:t>
            </a:r>
            <a:r>
              <a:rPr lang="en-US" i="1" dirty="0" smtClean="0"/>
              <a:t>nilai</a:t>
            </a:r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i="1" dirty="0" err="1" smtClean="0"/>
              <a:t>nama_kolom</a:t>
            </a:r>
            <a:r>
              <a:rPr lang="en-US" dirty="0" smtClean="0"/>
              <a:t> operator </a:t>
            </a:r>
            <a:r>
              <a:rPr lang="en-US" i="1" dirty="0" smtClean="0"/>
              <a:t>syarat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Ada macam-macam tipe operator:</a:t>
            </a:r>
          </a:p>
          <a:p>
            <a:pPr lvl="1"/>
            <a:r>
              <a:rPr lang="en-US" dirty="0" smtClean="0"/>
              <a:t>Single value: =, </a:t>
            </a:r>
            <a:r>
              <a:rPr lang="en-US" dirty="0" smtClean="0"/>
              <a:t>&lt;</a:t>
            </a:r>
            <a:r>
              <a:rPr lang="id-ID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&gt;, &lt;=, &gt;=</a:t>
            </a:r>
          </a:p>
          <a:p>
            <a:pPr lvl="1"/>
            <a:r>
              <a:rPr lang="en-US" dirty="0" smtClean="0"/>
              <a:t>Multi value : IN, ALL, 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1707" y="2596969"/>
            <a:ext cx="4842456" cy="877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1972" y="559678"/>
            <a:ext cx="4273934" cy="4952492"/>
          </a:xfrm>
        </p:spPr>
        <p:txBody>
          <a:bodyPr>
            <a:normAutofit/>
          </a:bodyPr>
          <a:lstStyle/>
          <a:p>
            <a:r>
              <a:rPr lang="en-US" dirty="0" smtClean="0"/>
              <a:t>Data Manipulation Language -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digunakan untuk menghapus </a:t>
            </a:r>
            <a:r>
              <a:rPr lang="en-US" dirty="0" err="1" smtClean="0"/>
              <a:t>tupel</a:t>
            </a:r>
            <a:r>
              <a:rPr lang="en-US" dirty="0" smtClean="0"/>
              <a:t>. Jika tanpa menggunakan syarat, semua data dalam tabel tersebut akan dihapus.</a:t>
            </a:r>
          </a:p>
          <a:p>
            <a:endParaRPr lang="en-US" dirty="0"/>
          </a:p>
          <a:p>
            <a:r>
              <a:rPr lang="en-US" dirty="0" smtClean="0"/>
              <a:t>Sintaks dasarnya:</a:t>
            </a:r>
          </a:p>
          <a:p>
            <a:pPr marL="0" indent="0">
              <a:buNone/>
            </a:pPr>
            <a:r>
              <a:rPr lang="en-US" b="1" dirty="0" smtClean="0"/>
              <a:t>	DELETE FROM</a:t>
            </a:r>
            <a:r>
              <a:rPr lang="en-US" dirty="0" smtClean="0"/>
              <a:t> </a:t>
            </a:r>
            <a:r>
              <a:rPr lang="en-US" i="1" dirty="0" err="1" smtClean="0"/>
              <a:t>nama_tabel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b="1" dirty="0" smtClean="0"/>
              <a:t>WHERE </a:t>
            </a:r>
            <a:r>
              <a:rPr lang="en-US" i="1" dirty="0" err="1" smtClean="0"/>
              <a:t>nama_kolom</a:t>
            </a:r>
            <a:r>
              <a:rPr lang="en-US" dirty="0" smtClean="0"/>
              <a:t> operator </a:t>
            </a:r>
            <a:r>
              <a:rPr lang="en-US" i="1" dirty="0" smtClean="0"/>
              <a:t>syarat</a:t>
            </a:r>
            <a:r>
              <a:rPr lang="en-US" dirty="0" smtClean="0"/>
              <a:t>;]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3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9858" y="3141372"/>
            <a:ext cx="9131122" cy="2138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559678"/>
            <a:ext cx="11410681" cy="14623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Manipulation Language -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48465"/>
            <a:ext cx="11209867" cy="43432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Perintah ini digunakan untuk mengambil data dari dalam tabel.</a:t>
            </a:r>
          </a:p>
          <a:p>
            <a:r>
              <a:rPr lang="en-US" dirty="0" smtClean="0"/>
              <a:t>Merupakan perintah yang paling sering digunakan jika dibandingkan perintah-perintah SQL yang lain.</a:t>
            </a:r>
          </a:p>
          <a:p>
            <a:endParaRPr lang="en-US" dirty="0"/>
          </a:p>
          <a:p>
            <a:r>
              <a:rPr lang="en-US" dirty="0" smtClean="0"/>
              <a:t>Struktur dasar sintaks SELECT: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SELECT</a:t>
            </a:r>
            <a:r>
              <a:rPr lang="en-US" dirty="0" smtClean="0"/>
              <a:t> [DISTINCT] nama_kolom1, nama_kolom2, …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/>
              <a:t>daftar_nama_tabel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i="1" dirty="0" err="1" smtClean="0"/>
              <a:t>nama_kolom</a:t>
            </a:r>
            <a:r>
              <a:rPr lang="en-US" i="1" dirty="0" smtClean="0"/>
              <a:t> </a:t>
            </a:r>
            <a:r>
              <a:rPr lang="en-US" dirty="0" smtClean="0"/>
              <a:t>operator </a:t>
            </a:r>
            <a:r>
              <a:rPr lang="en-US" i="1" dirty="0" smtClean="0"/>
              <a:t>syarat </a:t>
            </a:r>
            <a:r>
              <a:rPr lang="en-US" dirty="0" smtClean="0"/>
              <a:t>[</a:t>
            </a:r>
            <a:r>
              <a:rPr lang="en-US" b="1" dirty="0" smtClean="0"/>
              <a:t>AND</a:t>
            </a:r>
            <a:r>
              <a:rPr lang="en-US" dirty="0" smtClean="0"/>
              <a:t>/</a:t>
            </a:r>
            <a:r>
              <a:rPr lang="en-US" b="1" dirty="0" smtClean="0"/>
              <a:t>OR</a:t>
            </a:r>
            <a:r>
              <a:rPr lang="en-US" dirty="0" smtClean="0"/>
              <a:t> nama_kolom2 operator syarat …]]</a:t>
            </a:r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b="1" dirty="0" smtClean="0"/>
              <a:t>GROUP BY</a:t>
            </a:r>
            <a:r>
              <a:rPr lang="en-US" dirty="0" smtClean="0"/>
              <a:t> </a:t>
            </a:r>
            <a:r>
              <a:rPr lang="en-US" dirty="0" err="1" smtClean="0"/>
              <a:t>nama_kolom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b="1" dirty="0" smtClean="0"/>
              <a:t>HAVING</a:t>
            </a:r>
            <a:r>
              <a:rPr lang="en-US" dirty="0" smtClean="0"/>
              <a:t> </a:t>
            </a:r>
            <a:r>
              <a:rPr lang="en-US" i="1" dirty="0" err="1" smtClean="0"/>
              <a:t>fungsi_agregasi</a:t>
            </a:r>
            <a:r>
              <a:rPr lang="en-US" dirty="0" smtClean="0"/>
              <a:t>(</a:t>
            </a:r>
            <a:r>
              <a:rPr lang="en-US" i="1" dirty="0" err="1" smtClean="0"/>
              <a:t>nama_kolom</a:t>
            </a:r>
            <a:r>
              <a:rPr lang="en-US" dirty="0" smtClean="0"/>
              <a:t>) operator </a:t>
            </a:r>
            <a:r>
              <a:rPr lang="en-US" i="1" dirty="0" smtClean="0"/>
              <a:t>syarat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b="1" dirty="0" smtClean="0"/>
              <a:t>ORDER BY</a:t>
            </a:r>
            <a:r>
              <a:rPr lang="en-US" dirty="0" smtClean="0"/>
              <a:t> </a:t>
            </a:r>
            <a:r>
              <a:rPr lang="en-US" dirty="0" err="1" smtClean="0"/>
              <a:t>nama_kolom</a:t>
            </a:r>
            <a:r>
              <a:rPr lang="en-US" dirty="0" smtClean="0"/>
              <a:t> </a:t>
            </a:r>
            <a:r>
              <a:rPr lang="en-US" b="1" dirty="0" smtClean="0"/>
              <a:t>ASC</a:t>
            </a:r>
            <a:r>
              <a:rPr lang="en-US" dirty="0" smtClean="0"/>
              <a:t>/</a:t>
            </a:r>
            <a:r>
              <a:rPr lang="en-US" b="1" dirty="0" smtClean="0"/>
              <a:t>DESC</a:t>
            </a:r>
            <a:r>
              <a:rPr lang="en-US" dirty="0" smtClean="0"/>
              <a:t>];</a:t>
            </a:r>
          </a:p>
          <a:p>
            <a:endParaRPr lang="en-US" dirty="0" smtClean="0"/>
          </a:p>
          <a:p>
            <a:r>
              <a:rPr lang="en-US" i="1" dirty="0" err="1" smtClean="0"/>
              <a:t>Fungsi_agregasi</a:t>
            </a:r>
            <a:r>
              <a:rPr lang="en-US" dirty="0" smtClean="0"/>
              <a:t> akan dibahas nanti.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Ekspresi Aritmetika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131882"/>
              </p:ext>
            </p:extLst>
          </p:nvPr>
        </p:nvGraphicFramePr>
        <p:xfrm>
          <a:off x="6078827" y="1750027"/>
          <a:ext cx="4559122" cy="2405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5073"/>
                <a:gridCol w="2834049"/>
              </a:tblGrid>
              <a:tr h="502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Operator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Deskripsi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Penjumlahan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Pengurangan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Perkalian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8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Pembagian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78827" y="4572000"/>
            <a:ext cx="652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Urutan Pengerjaan: *, /, +,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" y="559678"/>
            <a:ext cx="4402723" cy="4952492"/>
          </a:xfrm>
        </p:spPr>
        <p:txBody>
          <a:bodyPr/>
          <a:lstStyle/>
          <a:p>
            <a:r>
              <a:rPr lang="en-US" dirty="0" smtClean="0"/>
              <a:t>Operator Perbandingan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861398"/>
              </p:ext>
            </p:extLst>
          </p:nvPr>
        </p:nvGraphicFramePr>
        <p:xfrm>
          <a:off x="4906850" y="816998"/>
          <a:ext cx="6194738" cy="4171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3499"/>
                <a:gridCol w="4121239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effectLst/>
                        </a:rPr>
                        <a:t>Operator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effectLst/>
                        </a:rPr>
                        <a:t>Arti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effectLst/>
                        </a:rPr>
                        <a:t>Sama dengan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effectLst/>
                        </a:rPr>
                        <a:t>Lebih besar dari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79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effectLst/>
                        </a:rPr>
                        <a:t>Lebih besar atau sama dengan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&lt; 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effectLst/>
                        </a:rPr>
                        <a:t>Kurang dari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effectLst/>
                        </a:rPr>
                        <a:t>Kurang dari atau sama dengan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&lt;&gt; 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effectLst/>
                        </a:rPr>
                        <a:t>Tidak sama dengan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effectLst/>
                        </a:rPr>
                        <a:t>Tidak sama dengan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^=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effectLst/>
                        </a:rPr>
                        <a:t>Tidak sama dengan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BETWEEN … AND …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effectLst/>
                        </a:rPr>
                        <a:t>Berada di antara 2 value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</a:rPr>
                        <a:t>IN( </a:t>
                      </a:r>
                      <a:r>
                        <a:rPr lang="en-US" sz="1700" i="1" dirty="0" smtClean="0">
                          <a:solidFill>
                            <a:schemeClr val="tx1"/>
                          </a:solidFill>
                          <a:effectLst/>
                        </a:rPr>
                        <a:t>himpunan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</a:rPr>
                        <a:t> )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effectLst/>
                        </a:rPr>
                        <a:t>Yang cocok dengan salah satu yang terdapat dalam set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LIKE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effectLst/>
                        </a:rPr>
                        <a:t>Yang cocok dengan pola karakter tertentu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IS NULL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effectLst/>
                        </a:rPr>
                        <a:t>Jika value-nya merupakan </a:t>
                      </a:r>
                      <a:r>
                        <a:rPr lang="en-US" sz="1700" dirty="0" smtClean="0">
                          <a:effectLst/>
                        </a:rPr>
                        <a:t>nilai </a:t>
                      </a:r>
                      <a:r>
                        <a:rPr lang="en-US" sz="1700" dirty="0">
                          <a:effectLst/>
                        </a:rPr>
                        <a:t>null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1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 smtClean="0"/>
              <a:t>Structured Query Language </a:t>
            </a:r>
            <a:r>
              <a:rPr lang="en-US" sz="2400" dirty="0" smtClean="0"/>
              <a:t>(SQL) merupakan bahasa komputer standar yang digunakan untuk komunikasi dengan sistem basis data relasional.</a:t>
            </a:r>
          </a:p>
          <a:p>
            <a:endParaRPr lang="en-US" sz="2400" dirty="0"/>
          </a:p>
          <a:p>
            <a:r>
              <a:rPr lang="en-US" sz="2400" dirty="0" smtClean="0"/>
              <a:t>Standarisasi SQL didefinisikan oleh </a:t>
            </a:r>
            <a:r>
              <a:rPr lang="en-US" sz="2400" i="1" dirty="0" smtClean="0"/>
              <a:t>American National Standard Institute </a:t>
            </a:r>
            <a:r>
              <a:rPr lang="en-US" sz="2400" dirty="0" smtClean="0"/>
              <a:t>(ANSI) dan </a:t>
            </a:r>
            <a:r>
              <a:rPr lang="en-US" sz="2400" i="1" dirty="0" smtClean="0"/>
              <a:t>International Standard Organization </a:t>
            </a:r>
            <a:r>
              <a:rPr lang="en-US" sz="2400" dirty="0" smtClean="0"/>
              <a:t>(ISO).</a:t>
            </a:r>
          </a:p>
          <a:p>
            <a:endParaRPr lang="en-US" sz="2400" dirty="0"/>
          </a:p>
          <a:p>
            <a:r>
              <a:rPr lang="en-US" sz="2400" dirty="0" smtClean="0"/>
              <a:t>SQL versi terakhir adalah SQL-99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192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Logika Kondisi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639439"/>
              </p:ext>
            </p:extLst>
          </p:nvPr>
        </p:nvGraphicFramePr>
        <p:xfrm>
          <a:off x="5391602" y="950328"/>
          <a:ext cx="5671350" cy="3106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811"/>
                <a:gridCol w="3822539"/>
              </a:tblGrid>
              <a:tr h="443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Operator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Arti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7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Menghasilkan TRUE apabila kedua komponen benar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7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Menghasilkan TRUE apabila salah satu komponen benar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7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NOT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Menghasilkan TRUE apabila kondisinya false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7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Tata Urutan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Dari sekian banyak operator yang telah disebutkan sebelumnya, tata urutan </a:t>
            </a:r>
            <a:r>
              <a:rPr lang="en-US" dirty="0" err="1" smtClean="0"/>
              <a:t>pengerjaannya</a:t>
            </a:r>
            <a:r>
              <a:rPr lang="en-US" dirty="0" smtClean="0"/>
              <a:t> dapat dilihat pada tabel berikut.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73970"/>
              </p:ext>
            </p:extLst>
          </p:nvPr>
        </p:nvGraphicFramePr>
        <p:xfrm>
          <a:off x="5717145" y="2017306"/>
          <a:ext cx="5925355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5391"/>
                <a:gridCol w="4199964"/>
              </a:tblGrid>
              <a:tr h="794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Urutan Pengerjaan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Operator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1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Operator aritmetika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1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Operator penggabungan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1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Operator perbandingan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1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IS [NOT] NULL, LIKE, [NOT] IN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1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[NOT] BETWEEN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1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Kondisi logika NOT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1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Kondisi logika AND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1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Kondisi logika OR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6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4546" y="559678"/>
            <a:ext cx="4441360" cy="4952492"/>
          </a:xfrm>
        </p:spPr>
        <p:txBody>
          <a:bodyPr>
            <a:normAutofit/>
          </a:bodyPr>
          <a:lstStyle/>
          <a:p>
            <a:r>
              <a:rPr lang="en-US" dirty="0" smtClean="0"/>
              <a:t>Data Manipulation Language -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note, hal-hal yang perlu dilakukan :</a:t>
            </a:r>
          </a:p>
          <a:p>
            <a:r>
              <a:rPr lang="en-US" dirty="0" smtClean="0"/>
              <a:t>Buat Contoh query dari skema yang sudah ada hingga WHERE.</a:t>
            </a:r>
          </a:p>
          <a:p>
            <a:r>
              <a:rPr lang="en-US" dirty="0" smtClean="0"/>
              <a:t>Next week : natural join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Kategori Utama Bahasa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Secara umum, SQL hanya dibagi atas 2 bagian, yakni:</a:t>
            </a:r>
          </a:p>
          <a:p>
            <a:pPr lvl="1"/>
            <a:r>
              <a:rPr lang="en-US" sz="2000" dirty="0" smtClean="0"/>
              <a:t>DML (</a:t>
            </a:r>
            <a:r>
              <a:rPr lang="en-US" sz="2000" i="1" dirty="0" smtClean="0"/>
              <a:t>Data Manipulation Language</a:t>
            </a:r>
            <a:r>
              <a:rPr lang="en-US" sz="2000" dirty="0" smtClean="0"/>
              <a:t>), yang memperbolehkan proses atau manipulasi </a:t>
            </a:r>
            <a:r>
              <a:rPr lang="en-US" sz="2000" dirty="0" err="1" smtClean="0"/>
              <a:t>obyek</a:t>
            </a:r>
            <a:r>
              <a:rPr lang="en-US" sz="2000" dirty="0" smtClean="0"/>
              <a:t> basis data.</a:t>
            </a:r>
          </a:p>
          <a:p>
            <a:pPr lvl="1"/>
            <a:r>
              <a:rPr lang="en-US" sz="2000" dirty="0" smtClean="0"/>
              <a:t>DDL (</a:t>
            </a:r>
            <a:r>
              <a:rPr lang="en-US" sz="2000" i="1" dirty="0" smtClean="0"/>
              <a:t>Data Definition Language</a:t>
            </a:r>
            <a:r>
              <a:rPr lang="en-US" sz="2000" dirty="0" smtClean="0"/>
              <a:t>), yang mendukung definisi atau pembuatan dari </a:t>
            </a:r>
            <a:r>
              <a:rPr lang="en-US" sz="2000" dirty="0" err="1" smtClean="0"/>
              <a:t>obyek</a:t>
            </a:r>
            <a:r>
              <a:rPr lang="en-US" sz="2000" dirty="0" smtClean="0"/>
              <a:t> basis data seperti tabel, indeks, sequence, dan view. </a:t>
            </a:r>
          </a:p>
          <a:p>
            <a:r>
              <a:rPr lang="en-US" sz="2400" dirty="0" smtClean="0"/>
              <a:t>Meskipun pada kenyataannya, beberapa vendor basis data mempunyai lebih dari dua macam ini.  </a:t>
            </a:r>
          </a:p>
          <a:p>
            <a:r>
              <a:rPr lang="en-US" sz="2400" dirty="0" smtClean="0"/>
              <a:t>Catatan: penggunaan SQL dalam kuliah ini menggunakan SQL yang digunakan pada Oracle.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24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DDL memiliki ciri khas tertentu, yaitu perintah-perintah yang menggunakan klausa/</a:t>
            </a:r>
            <a:r>
              <a:rPr lang="en-US" sz="2800" i="1" dirty="0" smtClean="0"/>
              <a:t>statement</a:t>
            </a:r>
            <a:r>
              <a:rPr lang="en-US" sz="2800" dirty="0" smtClean="0"/>
              <a:t>/pernyataan CREATE, ALTER, atau DROP.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113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5742" y="962426"/>
            <a:ext cx="5581910" cy="218001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 Language -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8609" y="460577"/>
            <a:ext cx="6772929" cy="4227332"/>
          </a:xfrm>
        </p:spPr>
        <p:txBody>
          <a:bodyPr>
            <a:noAutofit/>
          </a:bodyPr>
          <a:lstStyle/>
          <a:p>
            <a:r>
              <a:rPr lang="en-US" sz="2000" dirty="0" smtClean="0"/>
              <a:t>Sintaks DDL untuk pembuatan tabel: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CREATE TABLE </a:t>
            </a:r>
            <a:r>
              <a:rPr lang="en-US" sz="2000" i="1" dirty="0" err="1" smtClean="0"/>
              <a:t>nama_tabel</a:t>
            </a:r>
            <a:r>
              <a:rPr lang="en-US" sz="2000" i="1" dirty="0" smtClean="0"/>
              <a:t> </a:t>
            </a:r>
            <a:r>
              <a:rPr lang="en-US" sz="2000" b="1" dirty="0" smtClean="0"/>
              <a:t>(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i="1" dirty="0" smtClean="0"/>
              <a:t>nama_kolom1    tipe_data_kolom1    opsi1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i="1" dirty="0" smtClean="0"/>
              <a:t>nama_kolom2    tipe_data_kolom2    opsi2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…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);</a:t>
            </a:r>
          </a:p>
          <a:p>
            <a:r>
              <a:rPr lang="en-US" sz="2000" dirty="0" smtClean="0"/>
              <a:t>Dengan: </a:t>
            </a:r>
          </a:p>
          <a:p>
            <a:pPr lvl="1"/>
            <a:r>
              <a:rPr lang="en-US" sz="1800" i="1" dirty="0" err="1" smtClean="0"/>
              <a:t>nama_kolom</a:t>
            </a:r>
            <a:r>
              <a:rPr lang="en-US" sz="1800" i="1" dirty="0" smtClean="0"/>
              <a:t> </a:t>
            </a:r>
            <a:r>
              <a:rPr lang="en-US" sz="1800" dirty="0" smtClean="0"/>
              <a:t>adalah nama dari field yang akan dibuat</a:t>
            </a:r>
          </a:p>
          <a:p>
            <a:pPr lvl="1"/>
            <a:r>
              <a:rPr lang="en-US" sz="1800" dirty="0" err="1" smtClean="0"/>
              <a:t>Tipe_data_kolom</a:t>
            </a:r>
            <a:r>
              <a:rPr lang="en-US" sz="1800" dirty="0" smtClean="0"/>
              <a:t> adalah tipe data dari kolom tersebut</a:t>
            </a:r>
          </a:p>
          <a:p>
            <a:pPr lvl="1"/>
            <a:r>
              <a:rPr lang="en-US" sz="1800" i="1" dirty="0" smtClean="0"/>
              <a:t>Opsi</a:t>
            </a:r>
            <a:r>
              <a:rPr lang="en-US" sz="1800" dirty="0" smtClean="0"/>
              <a:t> memiliki beberapa kemungkinan, seperti: </a:t>
            </a:r>
            <a:r>
              <a:rPr lang="en-US" sz="1800" b="1" dirty="0" smtClean="0"/>
              <a:t>primary key</a:t>
            </a:r>
            <a:r>
              <a:rPr lang="en-US" sz="1800" dirty="0" smtClean="0"/>
              <a:t>, </a:t>
            </a:r>
            <a:r>
              <a:rPr lang="en-US" sz="1800" b="1" dirty="0" smtClean="0"/>
              <a:t>not null</a:t>
            </a:r>
            <a:r>
              <a:rPr lang="en-US" sz="1800" dirty="0" smtClean="0"/>
              <a:t>, dan lain sebagainya. Opsi dapat diletakkan di bawah, setelah menyebutkan semua </a:t>
            </a:r>
            <a:r>
              <a:rPr lang="en-US" sz="1800" i="1" dirty="0" err="1" smtClean="0"/>
              <a:t>nama_kolom</a:t>
            </a:r>
            <a:r>
              <a:rPr lang="en-US" sz="1800" i="1" dirty="0" smtClean="0"/>
              <a:t> </a:t>
            </a:r>
            <a:r>
              <a:rPr lang="en-US" sz="1800" dirty="0" smtClean="0"/>
              <a:t>dan </a:t>
            </a:r>
            <a:r>
              <a:rPr lang="en-US" sz="1800" i="1" dirty="0" err="1" smtClean="0"/>
              <a:t>tipe_data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213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10468377" cy="14494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Definition Language -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707591" cy="3506115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CREATE TABLE </a:t>
            </a:r>
            <a:r>
              <a:rPr lang="en-US" sz="2400" i="1" dirty="0" err="1"/>
              <a:t>nama_tabel</a:t>
            </a:r>
            <a:r>
              <a:rPr lang="en-US" sz="2400" i="1" dirty="0"/>
              <a:t> </a:t>
            </a:r>
            <a:r>
              <a:rPr lang="en-US" sz="2400" b="1" dirty="0"/>
              <a:t>(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i="1" dirty="0"/>
              <a:t>nama_kolom1    </a:t>
            </a:r>
            <a:r>
              <a:rPr lang="en-US" sz="2400" i="1" dirty="0" smtClean="0"/>
              <a:t>tipe_data_kolom1</a:t>
            </a:r>
            <a:r>
              <a:rPr lang="en-US" sz="2400" dirty="0" smtClean="0"/>
              <a:t>,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i="1" dirty="0"/>
              <a:t>nama_kolom2    </a:t>
            </a:r>
            <a:r>
              <a:rPr lang="en-US" sz="2400" i="1" dirty="0" smtClean="0"/>
              <a:t>tipe_data_kolom2</a:t>
            </a:r>
            <a:r>
              <a:rPr lang="en-US" sz="2400" dirty="0" smtClean="0"/>
              <a:t>,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smtClean="0"/>
              <a:t>… 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/>
              <a:t>PRIMARY KEY </a:t>
            </a:r>
            <a:r>
              <a:rPr lang="en-US" sz="2400" dirty="0" smtClean="0"/>
              <a:t>(</a:t>
            </a:r>
            <a:r>
              <a:rPr lang="en-US" sz="2400" i="1" dirty="0" err="1" smtClean="0"/>
              <a:t>nama_kolom</a:t>
            </a:r>
            <a:r>
              <a:rPr lang="en-US" sz="2400" dirty="0" smtClean="0"/>
              <a:t>),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/>
              <a:t>FOREIGN KEY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nama_kolom</a:t>
            </a:r>
            <a:r>
              <a:rPr lang="en-US" sz="2400" dirty="0" smtClean="0"/>
              <a:t>) </a:t>
            </a:r>
            <a:r>
              <a:rPr lang="en-US" sz="2400" b="1" dirty="0" smtClean="0"/>
              <a:t>REFERENCES</a:t>
            </a:r>
            <a:r>
              <a:rPr lang="en-US" sz="2400" dirty="0" smtClean="0"/>
              <a:t> </a:t>
            </a:r>
            <a:r>
              <a:rPr lang="en-US" sz="2400" i="1" dirty="0" err="1" smtClean="0"/>
              <a:t>nama_tabel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nama_kolom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);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99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214" y="559678"/>
            <a:ext cx="6954592" cy="5763849"/>
          </a:xfrm>
        </p:spPr>
        <p:txBody>
          <a:bodyPr>
            <a:normAutofit/>
          </a:bodyPr>
          <a:lstStyle/>
          <a:p>
            <a:r>
              <a:rPr lang="en-US" dirty="0" smtClean="0"/>
              <a:t>Setiap DBMS memiliki nama tipe data masing-masing, namun secara umumnya ada beberapa tipe data yang wajib ada.</a:t>
            </a:r>
          </a:p>
          <a:p>
            <a:pPr lvl="1"/>
            <a:r>
              <a:rPr lang="en-US" b="1" dirty="0" smtClean="0"/>
              <a:t>String</a:t>
            </a:r>
            <a:r>
              <a:rPr lang="en-US" dirty="0" smtClean="0"/>
              <a:t>	</a:t>
            </a:r>
            <a:r>
              <a:rPr lang="en-US" dirty="0" smtClean="0"/>
              <a:t>: </a:t>
            </a:r>
            <a:r>
              <a:rPr lang="en-US" dirty="0" smtClean="0"/>
              <a:t>Tipe data yang diapit oleh tanda petik tunggal atau petik ganda. Yang termasuk tipe data string adalah VARCHAR, </a:t>
            </a:r>
            <a:r>
              <a:rPr lang="en-US" b="1" dirty="0" smtClean="0"/>
              <a:t>VARCHAR2</a:t>
            </a:r>
            <a:r>
              <a:rPr lang="en-US" dirty="0" smtClean="0"/>
              <a:t>, dll.</a:t>
            </a:r>
          </a:p>
          <a:p>
            <a:pPr lvl="1"/>
            <a:r>
              <a:rPr lang="en-US" b="1" dirty="0" smtClean="0"/>
              <a:t>Numerik</a:t>
            </a:r>
            <a:r>
              <a:rPr lang="en-US" dirty="0" smtClean="0"/>
              <a:t>	: berfungsi untuk menampung nilai numerik, seperti : </a:t>
            </a:r>
            <a:r>
              <a:rPr lang="en-US" b="1" dirty="0" smtClean="0"/>
              <a:t>NUMBER</a:t>
            </a:r>
            <a:r>
              <a:rPr lang="en-US" dirty="0" smtClean="0"/>
              <a:t>, FLOAT, INTEGER, dll</a:t>
            </a:r>
          </a:p>
          <a:p>
            <a:pPr lvl="1"/>
            <a:r>
              <a:rPr lang="en-US" b="1" dirty="0" smtClean="0"/>
              <a:t>Tanggal</a:t>
            </a:r>
            <a:r>
              <a:rPr lang="en-US" dirty="0" smtClean="0"/>
              <a:t>	: Tanggal merupakan tipe data krusial yang wajib ada di setiap DBMS. Yang termasuk di antaranya adalah </a:t>
            </a:r>
            <a:r>
              <a:rPr lang="en-US" b="1" dirty="0" smtClean="0"/>
              <a:t>DATE</a:t>
            </a:r>
            <a:r>
              <a:rPr lang="en-US" dirty="0" smtClean="0"/>
              <a:t>, </a:t>
            </a:r>
            <a:r>
              <a:rPr lang="en-US" b="1" dirty="0" smtClean="0"/>
              <a:t>TIMESTAMP</a:t>
            </a:r>
            <a:r>
              <a:rPr lang="en-US" dirty="0" smtClean="0"/>
              <a:t>, dll.</a:t>
            </a:r>
          </a:p>
          <a:p>
            <a:pPr lvl="1"/>
            <a:r>
              <a:rPr lang="en-US" b="1" dirty="0" smtClean="0"/>
              <a:t>BLOB</a:t>
            </a:r>
            <a:r>
              <a:rPr lang="en-US" dirty="0" smtClean="0"/>
              <a:t>	</a:t>
            </a:r>
            <a:r>
              <a:rPr lang="en-US" dirty="0" smtClean="0"/>
              <a:t>: </a:t>
            </a:r>
            <a:r>
              <a:rPr lang="en-US" i="1" dirty="0" smtClean="0"/>
              <a:t>Binary Large Object</a:t>
            </a:r>
            <a:r>
              <a:rPr lang="en-US" dirty="0" smtClean="0"/>
              <a:t>, yang digunakan untuk menampung data-data berukuran besar, seperti image, file, dsb. Setiap DBMS memiliki macam-macam tipe BLOB yang berbeda, termasuk ukuran data maksimum yang dapat ditampungnya.</a:t>
            </a:r>
          </a:p>
          <a:p>
            <a:r>
              <a:rPr lang="en-US" dirty="0" smtClean="0"/>
              <a:t>Pada beberapa DBMS ada juga tipe data lain seperti Boolean.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7" y="559678"/>
            <a:ext cx="4325450" cy="4952492"/>
          </a:xfrm>
        </p:spPr>
        <p:txBody>
          <a:bodyPr/>
          <a:lstStyle/>
          <a:p>
            <a:r>
              <a:rPr lang="en-US" dirty="0" smtClean="0"/>
              <a:t>Besaran Penyimpanan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String: contoh: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Oracle : CHAR: 1- 2000 byte;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VARCHAR/VARCHAR2 : 1 – 4000 byte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38976"/>
              </p:ext>
            </p:extLst>
          </p:nvPr>
        </p:nvGraphicFramePr>
        <p:xfrm>
          <a:off x="5181600" y="1159098"/>
          <a:ext cx="6611130" cy="20688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2226"/>
                <a:gridCol w="1030405"/>
                <a:gridCol w="1186211"/>
                <a:gridCol w="1488188"/>
                <a:gridCol w="1584100"/>
              </a:tblGrid>
              <a:tr h="533967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Value</a:t>
                      </a:r>
                      <a:endParaRPr lang="en-US" b="1" i="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CHAR(4)</a:t>
                      </a:r>
                      <a:endParaRPr lang="en-US" b="1" i="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8575" marR="28575" marT="28575" marB="2857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Storage Required</a:t>
                      </a:r>
                      <a:endParaRPr lang="en-US" b="1" i="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8575" marR="28575" marT="28575" marB="2857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VARCHAR(4)</a:t>
                      </a:r>
                      <a:endParaRPr lang="en-US" b="1" i="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8575" marR="28575" marT="28575" marB="2857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Storage Required</a:t>
                      </a:r>
                      <a:endParaRPr lang="en-US" b="1" i="0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28575" marR="28575" marT="28575" marB="28575">
                    <a:solidFill>
                      <a:schemeClr val="accent2"/>
                    </a:solidFill>
                  </a:tcPr>
                </a:tc>
              </a:tr>
              <a:tr h="32239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''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'    '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4 bytes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''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 byte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>
                    <a:solidFill>
                      <a:schemeClr val="accent2"/>
                    </a:solidFill>
                  </a:tcPr>
                </a:tc>
              </a:tr>
              <a:tr h="32239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'ab'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  '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4 bytes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'ab'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3 bytes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>
                    <a:solidFill>
                      <a:schemeClr val="accent2"/>
                    </a:solidFill>
                  </a:tcPr>
                </a:tc>
              </a:tr>
              <a:tr h="32239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'abcd'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'abcd'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4 bytes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'abcd'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5 bytes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>
                    <a:solidFill>
                      <a:schemeClr val="accent2"/>
                    </a:solidFill>
                  </a:tcPr>
                </a:tc>
              </a:tr>
              <a:tr h="32239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'abcdefgh'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'abcd'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4 bytes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'abcd'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5 bytes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7625" marR="476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6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998</TotalTime>
  <Words>1303</Words>
  <Application>Microsoft Office PowerPoint</Application>
  <PresentationFormat>Widescreen</PresentationFormat>
  <Paragraphs>426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Century Schoolbook</vt:lpstr>
      <vt:lpstr>Corbel</vt:lpstr>
      <vt:lpstr>Helvetica</vt:lpstr>
      <vt:lpstr>Times New Roman</vt:lpstr>
      <vt:lpstr>Wingdings</vt:lpstr>
      <vt:lpstr>Headlines</vt:lpstr>
      <vt:lpstr>Sistem Basis Data</vt:lpstr>
      <vt:lpstr>SQL Introduction</vt:lpstr>
      <vt:lpstr>Structured Query Language</vt:lpstr>
      <vt:lpstr>Kategori Utama Bahasa SQL</vt:lpstr>
      <vt:lpstr>Data Definition Language </vt:lpstr>
      <vt:lpstr>Data Definition Language - CREATE</vt:lpstr>
      <vt:lpstr>Data Definition Language - CREATE</vt:lpstr>
      <vt:lpstr>Tipe Data</vt:lpstr>
      <vt:lpstr>Besaran Penyimpanan Data</vt:lpstr>
      <vt:lpstr>Besaran Penyimpanan Data</vt:lpstr>
      <vt:lpstr>Besaran Penyimpanan Data</vt:lpstr>
      <vt:lpstr>Besaran Penyimpanan Data</vt:lpstr>
      <vt:lpstr>Besaran Penyimpanan Data</vt:lpstr>
      <vt:lpstr>KEY pada Implementasi Tabel</vt:lpstr>
      <vt:lpstr>Integrity Constraint</vt:lpstr>
      <vt:lpstr>Data Definition Language - CREATE</vt:lpstr>
      <vt:lpstr>Data Definition Language - CREATE</vt:lpstr>
      <vt:lpstr>DATA DEFINITION LANGUAGE - ALTER</vt:lpstr>
      <vt:lpstr>DATA DEFINITION LANGUAGE - ALTER</vt:lpstr>
      <vt:lpstr>DATA DEFINITION LANGUAGE - ALTER</vt:lpstr>
      <vt:lpstr>DATA DEFINITION LANGUAGE - ALTER</vt:lpstr>
      <vt:lpstr>Ringkasan DDL</vt:lpstr>
      <vt:lpstr>Data Manipulation Language </vt:lpstr>
      <vt:lpstr>Data Manipulation Language - INSERT</vt:lpstr>
      <vt:lpstr>Data Manipulation Language - UPDATE</vt:lpstr>
      <vt:lpstr>Data Manipulation Language - DELETE</vt:lpstr>
      <vt:lpstr>Data Manipulation Language - SELECT</vt:lpstr>
      <vt:lpstr>Ekspresi Aritmetika</vt:lpstr>
      <vt:lpstr>Operator Perbandingan </vt:lpstr>
      <vt:lpstr>Logika Kondisi</vt:lpstr>
      <vt:lpstr>Tata Urutan Operator</vt:lpstr>
      <vt:lpstr>Data Manipulation Language - SELECT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Basis Data</dc:title>
  <dc:creator>Danny Kriestanto</dc:creator>
  <cp:lastModifiedBy>Danny Kriestanto</cp:lastModifiedBy>
  <cp:revision>92</cp:revision>
  <dcterms:created xsi:type="dcterms:W3CDTF">2013-05-08T05:27:19Z</dcterms:created>
  <dcterms:modified xsi:type="dcterms:W3CDTF">2016-05-31T04:18:57Z</dcterms:modified>
</cp:coreProperties>
</file>