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7" r:id="rId3"/>
    <p:sldId id="260" r:id="rId4"/>
    <p:sldId id="261" r:id="rId5"/>
    <p:sldId id="284" r:id="rId6"/>
    <p:sldId id="277" r:id="rId7"/>
    <p:sldId id="266" r:id="rId8"/>
    <p:sldId id="262" r:id="rId9"/>
    <p:sldId id="263" r:id="rId10"/>
    <p:sldId id="270" r:id="rId11"/>
    <p:sldId id="271" r:id="rId12"/>
    <p:sldId id="281" r:id="rId13"/>
    <p:sldId id="272" r:id="rId14"/>
    <p:sldId id="273" r:id="rId15"/>
    <p:sldId id="278" r:id="rId16"/>
    <p:sldId id="279" r:id="rId17"/>
    <p:sldId id="280" r:id="rId18"/>
    <p:sldId id="291" r:id="rId19"/>
    <p:sldId id="292" r:id="rId20"/>
    <p:sldId id="293" r:id="rId21"/>
    <p:sldId id="294" r:id="rId22"/>
    <p:sldId id="295" r:id="rId23"/>
    <p:sldId id="296" r:id="rId24"/>
    <p:sldId id="297" r:id="rId25"/>
    <p:sldId id="298"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23" autoAdjust="0"/>
  </p:normalViewPr>
  <p:slideViewPr>
    <p:cSldViewPr>
      <p:cViewPr varScale="1">
        <p:scale>
          <a:sx n="63" d="100"/>
          <a:sy n="63" d="100"/>
        </p:scale>
        <p:origin x="138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FD934-4CBF-4E32-9981-7AF31C4421A5}" type="doc">
      <dgm:prSet loTypeId="urn:microsoft.com/office/officeart/2005/8/layout/default" loCatId="list" qsTypeId="urn:microsoft.com/office/officeart/2005/8/quickstyle/3d1" qsCatId="3D" csTypeId="urn:microsoft.com/office/officeart/2005/8/colors/colorful1" csCatId="colorful" phldr="1"/>
      <dgm:spPr/>
      <dgm:t>
        <a:bodyPr/>
        <a:lstStyle/>
        <a:p>
          <a:endParaRPr lang="en-US"/>
        </a:p>
      </dgm:t>
    </dgm:pt>
    <dgm:pt modelId="{DA1F030E-4962-47DC-B573-EF8BF6D6D17E}">
      <dgm:prSet phldrT="[Text]" custT="1"/>
      <dgm:spPr/>
      <dgm:t>
        <a:bodyPr/>
        <a:lstStyle/>
        <a:p>
          <a:r>
            <a:rPr lang="id-ID" sz="2000" i="1">
              <a:latin typeface="Cambria" pitchFamily="18" charset="0"/>
            </a:rPr>
            <a:t>Use Case Diagram</a:t>
          </a:r>
          <a:endParaRPr lang="en-US" sz="2000">
            <a:latin typeface="Cambria" pitchFamily="18" charset="0"/>
          </a:endParaRPr>
        </a:p>
      </dgm:t>
    </dgm:pt>
    <dgm:pt modelId="{E3C808F5-46F3-40FF-A84F-18DA7D192774}" type="parTrans" cxnId="{BC6D1D70-B28A-4BF9-BB8A-4B4586D2B9C6}">
      <dgm:prSet/>
      <dgm:spPr/>
      <dgm:t>
        <a:bodyPr/>
        <a:lstStyle/>
        <a:p>
          <a:endParaRPr lang="en-US" sz="2000">
            <a:latin typeface="Cambria" pitchFamily="18" charset="0"/>
          </a:endParaRPr>
        </a:p>
      </dgm:t>
    </dgm:pt>
    <dgm:pt modelId="{A41D9F5A-79E0-4CBB-B071-9C3BB31E185C}" type="sibTrans" cxnId="{BC6D1D70-B28A-4BF9-BB8A-4B4586D2B9C6}">
      <dgm:prSet/>
      <dgm:spPr/>
      <dgm:t>
        <a:bodyPr/>
        <a:lstStyle/>
        <a:p>
          <a:endParaRPr lang="en-US" sz="2000">
            <a:latin typeface="Cambria" pitchFamily="18" charset="0"/>
          </a:endParaRPr>
        </a:p>
      </dgm:t>
    </dgm:pt>
    <dgm:pt modelId="{BB33CB15-4D77-466D-8419-502F75130A43}">
      <dgm:prSet custT="1"/>
      <dgm:spPr/>
      <dgm:t>
        <a:bodyPr/>
        <a:lstStyle/>
        <a:p>
          <a:r>
            <a:rPr lang="id-ID" sz="2000" i="1">
              <a:latin typeface="Cambria" pitchFamily="18" charset="0"/>
            </a:rPr>
            <a:t>Class Diagram</a:t>
          </a:r>
          <a:endParaRPr lang="en-US" sz="2000" dirty="0">
            <a:latin typeface="Cambria" pitchFamily="18" charset="0"/>
          </a:endParaRPr>
        </a:p>
      </dgm:t>
    </dgm:pt>
    <dgm:pt modelId="{6D3774B4-7431-4701-8018-59199D3E15D8}" type="parTrans" cxnId="{86FEEAD8-EAE9-4CA8-9899-196AEF42F3E5}">
      <dgm:prSet/>
      <dgm:spPr/>
      <dgm:t>
        <a:bodyPr/>
        <a:lstStyle/>
        <a:p>
          <a:endParaRPr lang="en-US" sz="2000">
            <a:latin typeface="Cambria" pitchFamily="18" charset="0"/>
          </a:endParaRPr>
        </a:p>
      </dgm:t>
    </dgm:pt>
    <dgm:pt modelId="{F40DCF8B-8F05-483E-AB91-DAB82805FBB3}" type="sibTrans" cxnId="{86FEEAD8-EAE9-4CA8-9899-196AEF42F3E5}">
      <dgm:prSet/>
      <dgm:spPr/>
      <dgm:t>
        <a:bodyPr/>
        <a:lstStyle/>
        <a:p>
          <a:endParaRPr lang="en-US" sz="2000">
            <a:latin typeface="Cambria" pitchFamily="18" charset="0"/>
          </a:endParaRPr>
        </a:p>
      </dgm:t>
    </dgm:pt>
    <dgm:pt modelId="{90B8C020-45E4-40F9-99F5-BDCFDE4A18F2}">
      <dgm:prSet custT="1"/>
      <dgm:spPr/>
      <dgm:t>
        <a:bodyPr/>
        <a:lstStyle/>
        <a:p>
          <a:r>
            <a:rPr lang="id-ID" sz="2000" i="1">
              <a:latin typeface="Cambria" pitchFamily="18" charset="0"/>
            </a:rPr>
            <a:t>Statechart Diagram</a:t>
          </a:r>
          <a:endParaRPr lang="en-US" sz="2000" dirty="0">
            <a:latin typeface="Cambria" pitchFamily="18" charset="0"/>
          </a:endParaRPr>
        </a:p>
      </dgm:t>
    </dgm:pt>
    <dgm:pt modelId="{46A89E36-E1F9-4AED-955C-D2C0A79E884E}" type="parTrans" cxnId="{0EB86E90-EE36-4842-9126-00A89B3EE480}">
      <dgm:prSet/>
      <dgm:spPr/>
      <dgm:t>
        <a:bodyPr/>
        <a:lstStyle/>
        <a:p>
          <a:endParaRPr lang="en-US" sz="2000">
            <a:latin typeface="Cambria" pitchFamily="18" charset="0"/>
          </a:endParaRPr>
        </a:p>
      </dgm:t>
    </dgm:pt>
    <dgm:pt modelId="{3C32E984-9CB5-44CC-BF7A-3AFD6BE74219}" type="sibTrans" cxnId="{0EB86E90-EE36-4842-9126-00A89B3EE480}">
      <dgm:prSet/>
      <dgm:spPr/>
      <dgm:t>
        <a:bodyPr/>
        <a:lstStyle/>
        <a:p>
          <a:endParaRPr lang="en-US" sz="2000">
            <a:latin typeface="Cambria" pitchFamily="18" charset="0"/>
          </a:endParaRPr>
        </a:p>
      </dgm:t>
    </dgm:pt>
    <dgm:pt modelId="{C2DA1478-5446-4CCE-AB9E-A01DC3EE2BDB}">
      <dgm:prSet custT="1"/>
      <dgm:spPr/>
      <dgm:t>
        <a:bodyPr/>
        <a:lstStyle/>
        <a:p>
          <a:r>
            <a:rPr lang="id-ID" sz="2000" i="1">
              <a:latin typeface="Cambria" pitchFamily="18" charset="0"/>
            </a:rPr>
            <a:t>Activity Diagram</a:t>
          </a:r>
          <a:endParaRPr lang="en-US" sz="2000" dirty="0">
            <a:latin typeface="Cambria" pitchFamily="18" charset="0"/>
          </a:endParaRPr>
        </a:p>
      </dgm:t>
    </dgm:pt>
    <dgm:pt modelId="{A711A242-9EAF-4519-8DFA-6C6A661194EF}" type="parTrans" cxnId="{1AA101D2-727D-4CD8-889B-F43E7858BAE5}">
      <dgm:prSet/>
      <dgm:spPr/>
      <dgm:t>
        <a:bodyPr/>
        <a:lstStyle/>
        <a:p>
          <a:endParaRPr lang="en-US" sz="2000">
            <a:latin typeface="Cambria" pitchFamily="18" charset="0"/>
          </a:endParaRPr>
        </a:p>
      </dgm:t>
    </dgm:pt>
    <dgm:pt modelId="{2E8EA730-CEF8-41A7-B727-0770AE3C9622}" type="sibTrans" cxnId="{1AA101D2-727D-4CD8-889B-F43E7858BAE5}">
      <dgm:prSet/>
      <dgm:spPr/>
      <dgm:t>
        <a:bodyPr/>
        <a:lstStyle/>
        <a:p>
          <a:endParaRPr lang="en-US" sz="2000">
            <a:latin typeface="Cambria" pitchFamily="18" charset="0"/>
          </a:endParaRPr>
        </a:p>
      </dgm:t>
    </dgm:pt>
    <dgm:pt modelId="{B57BB950-54C9-479B-B277-664B78D6072F}">
      <dgm:prSet custT="1"/>
      <dgm:spPr/>
      <dgm:t>
        <a:bodyPr/>
        <a:lstStyle/>
        <a:p>
          <a:r>
            <a:rPr lang="id-ID" sz="2000" i="1">
              <a:latin typeface="Cambria" pitchFamily="18" charset="0"/>
            </a:rPr>
            <a:t>Sequence Diagram</a:t>
          </a:r>
          <a:endParaRPr lang="en-US" sz="2000" dirty="0">
            <a:latin typeface="Cambria" pitchFamily="18" charset="0"/>
          </a:endParaRPr>
        </a:p>
      </dgm:t>
    </dgm:pt>
    <dgm:pt modelId="{C8D3D4BB-7D61-49F4-937E-1CB06AB3AB42}" type="parTrans" cxnId="{1991C3FB-D94E-4F47-A332-D0CF4E8B4243}">
      <dgm:prSet/>
      <dgm:spPr/>
      <dgm:t>
        <a:bodyPr/>
        <a:lstStyle/>
        <a:p>
          <a:endParaRPr lang="en-US" sz="2000">
            <a:latin typeface="Cambria" pitchFamily="18" charset="0"/>
          </a:endParaRPr>
        </a:p>
      </dgm:t>
    </dgm:pt>
    <dgm:pt modelId="{D86D5EDD-EBF2-4302-8830-1CA4E55F2DA3}" type="sibTrans" cxnId="{1991C3FB-D94E-4F47-A332-D0CF4E8B4243}">
      <dgm:prSet/>
      <dgm:spPr/>
      <dgm:t>
        <a:bodyPr/>
        <a:lstStyle/>
        <a:p>
          <a:endParaRPr lang="en-US" sz="2000">
            <a:latin typeface="Cambria" pitchFamily="18" charset="0"/>
          </a:endParaRPr>
        </a:p>
      </dgm:t>
    </dgm:pt>
    <dgm:pt modelId="{50CC577E-37C1-411C-AF76-52939493121E}">
      <dgm:prSet custT="1"/>
      <dgm:spPr/>
      <dgm:t>
        <a:bodyPr/>
        <a:lstStyle/>
        <a:p>
          <a:r>
            <a:rPr lang="id-ID" sz="2000" i="1">
              <a:latin typeface="Cambria" pitchFamily="18" charset="0"/>
            </a:rPr>
            <a:t>Collaboration Diagram</a:t>
          </a:r>
          <a:endParaRPr lang="en-US" sz="2000" dirty="0">
            <a:latin typeface="Cambria" pitchFamily="18" charset="0"/>
          </a:endParaRPr>
        </a:p>
      </dgm:t>
    </dgm:pt>
    <dgm:pt modelId="{D4FD0D73-BC3A-4438-8414-2351C417D90E}" type="parTrans" cxnId="{C6B220F6-0085-4D75-BDD5-4A5D7C5CBB92}">
      <dgm:prSet/>
      <dgm:spPr/>
      <dgm:t>
        <a:bodyPr/>
        <a:lstStyle/>
        <a:p>
          <a:endParaRPr lang="en-US" sz="2000">
            <a:latin typeface="Cambria" pitchFamily="18" charset="0"/>
          </a:endParaRPr>
        </a:p>
      </dgm:t>
    </dgm:pt>
    <dgm:pt modelId="{0CEA3C0D-2CAB-4648-8FF4-D6FE91D15629}" type="sibTrans" cxnId="{C6B220F6-0085-4D75-BDD5-4A5D7C5CBB92}">
      <dgm:prSet/>
      <dgm:spPr/>
      <dgm:t>
        <a:bodyPr/>
        <a:lstStyle/>
        <a:p>
          <a:endParaRPr lang="en-US" sz="2000">
            <a:latin typeface="Cambria" pitchFamily="18" charset="0"/>
          </a:endParaRPr>
        </a:p>
      </dgm:t>
    </dgm:pt>
    <dgm:pt modelId="{222F305E-5C71-4849-8184-952FE9D6F2E6}">
      <dgm:prSet custT="1"/>
      <dgm:spPr/>
      <dgm:t>
        <a:bodyPr/>
        <a:lstStyle/>
        <a:p>
          <a:r>
            <a:rPr lang="id-ID" sz="2000" i="1">
              <a:latin typeface="Cambria" pitchFamily="18" charset="0"/>
            </a:rPr>
            <a:t>Component Diagram</a:t>
          </a:r>
          <a:endParaRPr lang="en-US" sz="2000" dirty="0">
            <a:latin typeface="Cambria" pitchFamily="18" charset="0"/>
          </a:endParaRPr>
        </a:p>
      </dgm:t>
    </dgm:pt>
    <dgm:pt modelId="{F1FCABE0-739E-4859-B273-AC4DC3657D36}" type="parTrans" cxnId="{297DFA3E-796D-4252-AB0F-2B6914440637}">
      <dgm:prSet/>
      <dgm:spPr/>
      <dgm:t>
        <a:bodyPr/>
        <a:lstStyle/>
        <a:p>
          <a:endParaRPr lang="en-US" sz="2000">
            <a:latin typeface="Cambria" pitchFamily="18" charset="0"/>
          </a:endParaRPr>
        </a:p>
      </dgm:t>
    </dgm:pt>
    <dgm:pt modelId="{AD3BEEBB-EEA9-4CF4-8B91-79122015A307}" type="sibTrans" cxnId="{297DFA3E-796D-4252-AB0F-2B6914440637}">
      <dgm:prSet/>
      <dgm:spPr/>
      <dgm:t>
        <a:bodyPr/>
        <a:lstStyle/>
        <a:p>
          <a:endParaRPr lang="en-US" sz="2000">
            <a:latin typeface="Cambria" pitchFamily="18" charset="0"/>
          </a:endParaRPr>
        </a:p>
      </dgm:t>
    </dgm:pt>
    <dgm:pt modelId="{AEFDB0A4-6198-4A6B-B736-1B29C2E6C348}">
      <dgm:prSet custT="1"/>
      <dgm:spPr/>
      <dgm:t>
        <a:bodyPr/>
        <a:lstStyle/>
        <a:p>
          <a:r>
            <a:rPr lang="id-ID" sz="2000" i="1">
              <a:latin typeface="Cambria" pitchFamily="18" charset="0"/>
            </a:rPr>
            <a:t>Deployment Diagram</a:t>
          </a:r>
          <a:endParaRPr lang="en-US" sz="2000" dirty="0">
            <a:latin typeface="Cambria" pitchFamily="18" charset="0"/>
          </a:endParaRPr>
        </a:p>
      </dgm:t>
    </dgm:pt>
    <dgm:pt modelId="{56622C8C-C0E2-4CC9-8D75-03304D60407B}" type="parTrans" cxnId="{2EE30C04-B7B2-4901-9804-58BEEE1CDEB3}">
      <dgm:prSet/>
      <dgm:spPr/>
      <dgm:t>
        <a:bodyPr/>
        <a:lstStyle/>
        <a:p>
          <a:endParaRPr lang="en-US" sz="2000">
            <a:latin typeface="Cambria" pitchFamily="18" charset="0"/>
          </a:endParaRPr>
        </a:p>
      </dgm:t>
    </dgm:pt>
    <dgm:pt modelId="{D1F6E95D-9F70-4493-AB5B-48DABF6C09B6}" type="sibTrans" cxnId="{2EE30C04-B7B2-4901-9804-58BEEE1CDEB3}">
      <dgm:prSet/>
      <dgm:spPr/>
      <dgm:t>
        <a:bodyPr/>
        <a:lstStyle/>
        <a:p>
          <a:endParaRPr lang="en-US" sz="2000">
            <a:latin typeface="Cambria" pitchFamily="18" charset="0"/>
          </a:endParaRPr>
        </a:p>
      </dgm:t>
    </dgm:pt>
    <dgm:pt modelId="{E7E77C6C-4A84-4CFB-90E5-1CA9B6EF05EB}" type="pres">
      <dgm:prSet presAssocID="{465FD934-4CBF-4E32-9981-7AF31C4421A5}" presName="diagram" presStyleCnt="0">
        <dgm:presLayoutVars>
          <dgm:dir/>
          <dgm:resizeHandles val="exact"/>
        </dgm:presLayoutVars>
      </dgm:prSet>
      <dgm:spPr/>
    </dgm:pt>
    <dgm:pt modelId="{B0B06719-2868-4ACD-A4DC-DC0654B7F189}" type="pres">
      <dgm:prSet presAssocID="{DA1F030E-4962-47DC-B573-EF8BF6D6D17E}" presName="node" presStyleLbl="node1" presStyleIdx="0" presStyleCnt="8">
        <dgm:presLayoutVars>
          <dgm:bulletEnabled val="1"/>
        </dgm:presLayoutVars>
      </dgm:prSet>
      <dgm:spPr/>
    </dgm:pt>
    <dgm:pt modelId="{3AADDB82-7EEB-436C-8E9E-6846B8A45642}" type="pres">
      <dgm:prSet presAssocID="{A41D9F5A-79E0-4CBB-B071-9C3BB31E185C}" presName="sibTrans" presStyleCnt="0"/>
      <dgm:spPr/>
    </dgm:pt>
    <dgm:pt modelId="{1BAE5189-EC5F-47DB-8971-82338F09DB9E}" type="pres">
      <dgm:prSet presAssocID="{BB33CB15-4D77-466D-8419-502F75130A43}" presName="node" presStyleLbl="node1" presStyleIdx="1" presStyleCnt="8">
        <dgm:presLayoutVars>
          <dgm:bulletEnabled val="1"/>
        </dgm:presLayoutVars>
      </dgm:prSet>
      <dgm:spPr/>
    </dgm:pt>
    <dgm:pt modelId="{98953DD4-5E5B-485A-8103-FA3C2266E08D}" type="pres">
      <dgm:prSet presAssocID="{F40DCF8B-8F05-483E-AB91-DAB82805FBB3}" presName="sibTrans" presStyleCnt="0"/>
      <dgm:spPr/>
    </dgm:pt>
    <dgm:pt modelId="{61712087-0606-44DF-BE1B-906DE8FDB2F8}" type="pres">
      <dgm:prSet presAssocID="{90B8C020-45E4-40F9-99F5-BDCFDE4A18F2}" presName="node" presStyleLbl="node1" presStyleIdx="2" presStyleCnt="8">
        <dgm:presLayoutVars>
          <dgm:bulletEnabled val="1"/>
        </dgm:presLayoutVars>
      </dgm:prSet>
      <dgm:spPr/>
    </dgm:pt>
    <dgm:pt modelId="{D71BF0D2-AD50-4C96-903C-88D3D1D4FC1A}" type="pres">
      <dgm:prSet presAssocID="{3C32E984-9CB5-44CC-BF7A-3AFD6BE74219}" presName="sibTrans" presStyleCnt="0"/>
      <dgm:spPr/>
    </dgm:pt>
    <dgm:pt modelId="{49302934-6F0C-4D2B-BE7B-838D88DC3E58}" type="pres">
      <dgm:prSet presAssocID="{C2DA1478-5446-4CCE-AB9E-A01DC3EE2BDB}" presName="node" presStyleLbl="node1" presStyleIdx="3" presStyleCnt="8">
        <dgm:presLayoutVars>
          <dgm:bulletEnabled val="1"/>
        </dgm:presLayoutVars>
      </dgm:prSet>
      <dgm:spPr/>
    </dgm:pt>
    <dgm:pt modelId="{722C78E9-9736-49C0-A2AB-8495BBE5A797}" type="pres">
      <dgm:prSet presAssocID="{2E8EA730-CEF8-41A7-B727-0770AE3C9622}" presName="sibTrans" presStyleCnt="0"/>
      <dgm:spPr/>
    </dgm:pt>
    <dgm:pt modelId="{ED037E52-25B5-4C38-93D6-1861264C296F}" type="pres">
      <dgm:prSet presAssocID="{B57BB950-54C9-479B-B277-664B78D6072F}" presName="node" presStyleLbl="node1" presStyleIdx="4" presStyleCnt="8">
        <dgm:presLayoutVars>
          <dgm:bulletEnabled val="1"/>
        </dgm:presLayoutVars>
      </dgm:prSet>
      <dgm:spPr/>
    </dgm:pt>
    <dgm:pt modelId="{DCEF6303-BB0F-4645-9E14-005F1410D348}" type="pres">
      <dgm:prSet presAssocID="{D86D5EDD-EBF2-4302-8830-1CA4E55F2DA3}" presName="sibTrans" presStyleCnt="0"/>
      <dgm:spPr/>
    </dgm:pt>
    <dgm:pt modelId="{8B3F2118-FF39-4D6E-A1F4-EABB5B0C0D7C}" type="pres">
      <dgm:prSet presAssocID="{50CC577E-37C1-411C-AF76-52939493121E}" presName="node" presStyleLbl="node1" presStyleIdx="5" presStyleCnt="8">
        <dgm:presLayoutVars>
          <dgm:bulletEnabled val="1"/>
        </dgm:presLayoutVars>
      </dgm:prSet>
      <dgm:spPr/>
    </dgm:pt>
    <dgm:pt modelId="{10052598-DB9D-4D3C-B0D4-1C0341F93940}" type="pres">
      <dgm:prSet presAssocID="{0CEA3C0D-2CAB-4648-8FF4-D6FE91D15629}" presName="sibTrans" presStyleCnt="0"/>
      <dgm:spPr/>
    </dgm:pt>
    <dgm:pt modelId="{CF884683-A54B-46E6-9608-578C7E930BA6}" type="pres">
      <dgm:prSet presAssocID="{222F305E-5C71-4849-8184-952FE9D6F2E6}" presName="node" presStyleLbl="node1" presStyleIdx="6" presStyleCnt="8">
        <dgm:presLayoutVars>
          <dgm:bulletEnabled val="1"/>
        </dgm:presLayoutVars>
      </dgm:prSet>
      <dgm:spPr/>
    </dgm:pt>
    <dgm:pt modelId="{74CC40FB-A7CD-4B4A-B786-FB626EC5739E}" type="pres">
      <dgm:prSet presAssocID="{AD3BEEBB-EEA9-4CF4-8B91-79122015A307}" presName="sibTrans" presStyleCnt="0"/>
      <dgm:spPr/>
    </dgm:pt>
    <dgm:pt modelId="{F92ECF86-108D-4636-9B7F-0C203AC7D200}" type="pres">
      <dgm:prSet presAssocID="{AEFDB0A4-6198-4A6B-B736-1B29C2E6C348}" presName="node" presStyleLbl="node1" presStyleIdx="7" presStyleCnt="8">
        <dgm:presLayoutVars>
          <dgm:bulletEnabled val="1"/>
        </dgm:presLayoutVars>
      </dgm:prSet>
      <dgm:spPr/>
    </dgm:pt>
  </dgm:ptLst>
  <dgm:cxnLst>
    <dgm:cxn modelId="{2EE30C04-B7B2-4901-9804-58BEEE1CDEB3}" srcId="{465FD934-4CBF-4E32-9981-7AF31C4421A5}" destId="{AEFDB0A4-6198-4A6B-B736-1B29C2E6C348}" srcOrd="7" destOrd="0" parTransId="{56622C8C-C0E2-4CC9-8D75-03304D60407B}" sibTransId="{D1F6E95D-9F70-4493-AB5B-48DABF6C09B6}"/>
    <dgm:cxn modelId="{297DFA3E-796D-4252-AB0F-2B6914440637}" srcId="{465FD934-4CBF-4E32-9981-7AF31C4421A5}" destId="{222F305E-5C71-4849-8184-952FE9D6F2E6}" srcOrd="6" destOrd="0" parTransId="{F1FCABE0-739E-4859-B273-AC4DC3657D36}" sibTransId="{AD3BEEBB-EEA9-4CF4-8B91-79122015A307}"/>
    <dgm:cxn modelId="{1A151C46-BF73-4107-A2D2-5E366C7397A3}" type="presOf" srcId="{90B8C020-45E4-40F9-99F5-BDCFDE4A18F2}" destId="{61712087-0606-44DF-BE1B-906DE8FDB2F8}" srcOrd="0" destOrd="0" presId="urn:microsoft.com/office/officeart/2005/8/layout/default"/>
    <dgm:cxn modelId="{29446369-2179-458C-ACD9-2701331158B4}" type="presOf" srcId="{DA1F030E-4962-47DC-B573-EF8BF6D6D17E}" destId="{B0B06719-2868-4ACD-A4DC-DC0654B7F189}" srcOrd="0" destOrd="0" presId="urn:microsoft.com/office/officeart/2005/8/layout/default"/>
    <dgm:cxn modelId="{BC6D1D70-B28A-4BF9-BB8A-4B4586D2B9C6}" srcId="{465FD934-4CBF-4E32-9981-7AF31C4421A5}" destId="{DA1F030E-4962-47DC-B573-EF8BF6D6D17E}" srcOrd="0" destOrd="0" parTransId="{E3C808F5-46F3-40FF-A84F-18DA7D192774}" sibTransId="{A41D9F5A-79E0-4CBB-B071-9C3BB31E185C}"/>
    <dgm:cxn modelId="{D5A2CA76-677E-4E41-9D5E-263CF3F4F4E6}" type="presOf" srcId="{222F305E-5C71-4849-8184-952FE9D6F2E6}" destId="{CF884683-A54B-46E6-9608-578C7E930BA6}" srcOrd="0" destOrd="0" presId="urn:microsoft.com/office/officeart/2005/8/layout/default"/>
    <dgm:cxn modelId="{E2771557-39F2-4EAD-9DFA-1C307D2E1323}" type="presOf" srcId="{C2DA1478-5446-4CCE-AB9E-A01DC3EE2BDB}" destId="{49302934-6F0C-4D2B-BE7B-838D88DC3E58}" srcOrd="0" destOrd="0" presId="urn:microsoft.com/office/officeart/2005/8/layout/default"/>
    <dgm:cxn modelId="{0EB86E90-EE36-4842-9126-00A89B3EE480}" srcId="{465FD934-4CBF-4E32-9981-7AF31C4421A5}" destId="{90B8C020-45E4-40F9-99F5-BDCFDE4A18F2}" srcOrd="2" destOrd="0" parTransId="{46A89E36-E1F9-4AED-955C-D2C0A79E884E}" sibTransId="{3C32E984-9CB5-44CC-BF7A-3AFD6BE74219}"/>
    <dgm:cxn modelId="{3865D79D-D341-4056-A49F-E06FE2BFD036}" type="presOf" srcId="{B57BB950-54C9-479B-B277-664B78D6072F}" destId="{ED037E52-25B5-4C38-93D6-1861264C296F}" srcOrd="0" destOrd="0" presId="urn:microsoft.com/office/officeart/2005/8/layout/default"/>
    <dgm:cxn modelId="{C03056A3-84FB-467A-99A8-1289E045FE1A}" type="presOf" srcId="{465FD934-4CBF-4E32-9981-7AF31C4421A5}" destId="{E7E77C6C-4A84-4CFB-90E5-1CA9B6EF05EB}" srcOrd="0" destOrd="0" presId="urn:microsoft.com/office/officeart/2005/8/layout/default"/>
    <dgm:cxn modelId="{3E4E0CB8-8FA0-415C-969A-66687CEE058F}" type="presOf" srcId="{50CC577E-37C1-411C-AF76-52939493121E}" destId="{8B3F2118-FF39-4D6E-A1F4-EABB5B0C0D7C}" srcOrd="0" destOrd="0" presId="urn:microsoft.com/office/officeart/2005/8/layout/default"/>
    <dgm:cxn modelId="{1AA101D2-727D-4CD8-889B-F43E7858BAE5}" srcId="{465FD934-4CBF-4E32-9981-7AF31C4421A5}" destId="{C2DA1478-5446-4CCE-AB9E-A01DC3EE2BDB}" srcOrd="3" destOrd="0" parTransId="{A711A242-9EAF-4519-8DFA-6C6A661194EF}" sibTransId="{2E8EA730-CEF8-41A7-B727-0770AE3C9622}"/>
    <dgm:cxn modelId="{038EC8D6-B463-467D-98FC-CC42006A020E}" type="presOf" srcId="{AEFDB0A4-6198-4A6B-B736-1B29C2E6C348}" destId="{F92ECF86-108D-4636-9B7F-0C203AC7D200}" srcOrd="0" destOrd="0" presId="urn:microsoft.com/office/officeart/2005/8/layout/default"/>
    <dgm:cxn modelId="{86FEEAD8-EAE9-4CA8-9899-196AEF42F3E5}" srcId="{465FD934-4CBF-4E32-9981-7AF31C4421A5}" destId="{BB33CB15-4D77-466D-8419-502F75130A43}" srcOrd="1" destOrd="0" parTransId="{6D3774B4-7431-4701-8018-59199D3E15D8}" sibTransId="{F40DCF8B-8F05-483E-AB91-DAB82805FBB3}"/>
    <dgm:cxn modelId="{56860ADC-880B-4A79-AD08-D67FEE407D16}" type="presOf" srcId="{BB33CB15-4D77-466D-8419-502F75130A43}" destId="{1BAE5189-EC5F-47DB-8971-82338F09DB9E}" srcOrd="0" destOrd="0" presId="urn:microsoft.com/office/officeart/2005/8/layout/default"/>
    <dgm:cxn modelId="{C6B220F6-0085-4D75-BDD5-4A5D7C5CBB92}" srcId="{465FD934-4CBF-4E32-9981-7AF31C4421A5}" destId="{50CC577E-37C1-411C-AF76-52939493121E}" srcOrd="5" destOrd="0" parTransId="{D4FD0D73-BC3A-4438-8414-2351C417D90E}" sibTransId="{0CEA3C0D-2CAB-4648-8FF4-D6FE91D15629}"/>
    <dgm:cxn modelId="{1991C3FB-D94E-4F47-A332-D0CF4E8B4243}" srcId="{465FD934-4CBF-4E32-9981-7AF31C4421A5}" destId="{B57BB950-54C9-479B-B277-664B78D6072F}" srcOrd="4" destOrd="0" parTransId="{C8D3D4BB-7D61-49F4-937E-1CB06AB3AB42}" sibTransId="{D86D5EDD-EBF2-4302-8830-1CA4E55F2DA3}"/>
    <dgm:cxn modelId="{564DE6FF-B131-4FA1-B92C-029CB60B6833}" type="presParOf" srcId="{E7E77C6C-4A84-4CFB-90E5-1CA9B6EF05EB}" destId="{B0B06719-2868-4ACD-A4DC-DC0654B7F189}" srcOrd="0" destOrd="0" presId="urn:microsoft.com/office/officeart/2005/8/layout/default"/>
    <dgm:cxn modelId="{268D4A16-33E8-4629-A022-8EC10A140784}" type="presParOf" srcId="{E7E77C6C-4A84-4CFB-90E5-1CA9B6EF05EB}" destId="{3AADDB82-7EEB-436C-8E9E-6846B8A45642}" srcOrd="1" destOrd="0" presId="urn:microsoft.com/office/officeart/2005/8/layout/default"/>
    <dgm:cxn modelId="{79A7216A-05BD-408E-AB3D-EF65CC3CFACF}" type="presParOf" srcId="{E7E77C6C-4A84-4CFB-90E5-1CA9B6EF05EB}" destId="{1BAE5189-EC5F-47DB-8971-82338F09DB9E}" srcOrd="2" destOrd="0" presId="urn:microsoft.com/office/officeart/2005/8/layout/default"/>
    <dgm:cxn modelId="{7B370B9C-3EDA-4A2E-A1B3-EC0DF73C1565}" type="presParOf" srcId="{E7E77C6C-4A84-4CFB-90E5-1CA9B6EF05EB}" destId="{98953DD4-5E5B-485A-8103-FA3C2266E08D}" srcOrd="3" destOrd="0" presId="urn:microsoft.com/office/officeart/2005/8/layout/default"/>
    <dgm:cxn modelId="{067F1D99-7079-48A9-AC71-4BA5D1053939}" type="presParOf" srcId="{E7E77C6C-4A84-4CFB-90E5-1CA9B6EF05EB}" destId="{61712087-0606-44DF-BE1B-906DE8FDB2F8}" srcOrd="4" destOrd="0" presId="urn:microsoft.com/office/officeart/2005/8/layout/default"/>
    <dgm:cxn modelId="{9653F833-843D-4F5E-A657-9DC776400E91}" type="presParOf" srcId="{E7E77C6C-4A84-4CFB-90E5-1CA9B6EF05EB}" destId="{D71BF0D2-AD50-4C96-903C-88D3D1D4FC1A}" srcOrd="5" destOrd="0" presId="urn:microsoft.com/office/officeart/2005/8/layout/default"/>
    <dgm:cxn modelId="{B6361E24-520D-4F50-B6B8-6286752325C0}" type="presParOf" srcId="{E7E77C6C-4A84-4CFB-90E5-1CA9B6EF05EB}" destId="{49302934-6F0C-4D2B-BE7B-838D88DC3E58}" srcOrd="6" destOrd="0" presId="urn:microsoft.com/office/officeart/2005/8/layout/default"/>
    <dgm:cxn modelId="{466C15F3-B85F-477F-A802-9BFCD2F25840}" type="presParOf" srcId="{E7E77C6C-4A84-4CFB-90E5-1CA9B6EF05EB}" destId="{722C78E9-9736-49C0-A2AB-8495BBE5A797}" srcOrd="7" destOrd="0" presId="urn:microsoft.com/office/officeart/2005/8/layout/default"/>
    <dgm:cxn modelId="{D277422A-A30D-46EB-8FF4-B4B60F684FAF}" type="presParOf" srcId="{E7E77C6C-4A84-4CFB-90E5-1CA9B6EF05EB}" destId="{ED037E52-25B5-4C38-93D6-1861264C296F}" srcOrd="8" destOrd="0" presId="urn:microsoft.com/office/officeart/2005/8/layout/default"/>
    <dgm:cxn modelId="{DCBA9515-3D51-4EAE-803A-A870D2AB8C16}" type="presParOf" srcId="{E7E77C6C-4A84-4CFB-90E5-1CA9B6EF05EB}" destId="{DCEF6303-BB0F-4645-9E14-005F1410D348}" srcOrd="9" destOrd="0" presId="urn:microsoft.com/office/officeart/2005/8/layout/default"/>
    <dgm:cxn modelId="{5CFFC243-74F3-4167-8EDE-547F0CD5DF80}" type="presParOf" srcId="{E7E77C6C-4A84-4CFB-90E5-1CA9B6EF05EB}" destId="{8B3F2118-FF39-4D6E-A1F4-EABB5B0C0D7C}" srcOrd="10" destOrd="0" presId="urn:microsoft.com/office/officeart/2005/8/layout/default"/>
    <dgm:cxn modelId="{50DC3FFB-4466-43BD-8DE0-6327E39E2F72}" type="presParOf" srcId="{E7E77C6C-4A84-4CFB-90E5-1CA9B6EF05EB}" destId="{10052598-DB9D-4D3C-B0D4-1C0341F93940}" srcOrd="11" destOrd="0" presId="urn:microsoft.com/office/officeart/2005/8/layout/default"/>
    <dgm:cxn modelId="{305E83C7-E6ED-47F2-8C2A-3863428ACE31}" type="presParOf" srcId="{E7E77C6C-4A84-4CFB-90E5-1CA9B6EF05EB}" destId="{CF884683-A54B-46E6-9608-578C7E930BA6}" srcOrd="12" destOrd="0" presId="urn:microsoft.com/office/officeart/2005/8/layout/default"/>
    <dgm:cxn modelId="{CD825A10-A8D5-4A64-87CA-87E945856C5A}" type="presParOf" srcId="{E7E77C6C-4A84-4CFB-90E5-1CA9B6EF05EB}" destId="{74CC40FB-A7CD-4B4A-B786-FB626EC5739E}" srcOrd="13" destOrd="0" presId="urn:microsoft.com/office/officeart/2005/8/layout/default"/>
    <dgm:cxn modelId="{33E39CA7-EE4E-47E8-BD3D-F08802656973}" type="presParOf" srcId="{E7E77C6C-4A84-4CFB-90E5-1CA9B6EF05EB}" destId="{F92ECF86-108D-4636-9B7F-0C203AC7D200}"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06719-2868-4ACD-A4DC-DC0654B7F189}">
      <dsp:nvSpPr>
        <dsp:cNvPr id="0" name=""/>
        <dsp:cNvSpPr/>
      </dsp:nvSpPr>
      <dsp:spPr>
        <a:xfrm>
          <a:off x="357187" y="2182"/>
          <a:ext cx="2158007" cy="129480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i="1" kern="1200">
              <a:latin typeface="Cambria" pitchFamily="18" charset="0"/>
            </a:rPr>
            <a:t>Use Case Diagram</a:t>
          </a:r>
          <a:endParaRPr lang="en-US" sz="2000" kern="1200">
            <a:latin typeface="Cambria" pitchFamily="18" charset="0"/>
          </a:endParaRPr>
        </a:p>
      </dsp:txBody>
      <dsp:txXfrm>
        <a:off x="357187" y="2182"/>
        <a:ext cx="2158007" cy="1294804"/>
      </dsp:txXfrm>
    </dsp:sp>
    <dsp:sp modelId="{1BAE5189-EC5F-47DB-8971-82338F09DB9E}">
      <dsp:nvSpPr>
        <dsp:cNvPr id="0" name=""/>
        <dsp:cNvSpPr/>
      </dsp:nvSpPr>
      <dsp:spPr>
        <a:xfrm>
          <a:off x="2730996" y="2182"/>
          <a:ext cx="2158007" cy="1294804"/>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i="1" kern="1200">
              <a:latin typeface="Cambria" pitchFamily="18" charset="0"/>
            </a:rPr>
            <a:t>Class Diagram</a:t>
          </a:r>
          <a:endParaRPr lang="en-US" sz="2000" kern="1200" dirty="0">
            <a:latin typeface="Cambria" pitchFamily="18" charset="0"/>
          </a:endParaRPr>
        </a:p>
      </dsp:txBody>
      <dsp:txXfrm>
        <a:off x="2730996" y="2182"/>
        <a:ext cx="2158007" cy="1294804"/>
      </dsp:txXfrm>
    </dsp:sp>
    <dsp:sp modelId="{61712087-0606-44DF-BE1B-906DE8FDB2F8}">
      <dsp:nvSpPr>
        <dsp:cNvPr id="0" name=""/>
        <dsp:cNvSpPr/>
      </dsp:nvSpPr>
      <dsp:spPr>
        <a:xfrm>
          <a:off x="5104804" y="2182"/>
          <a:ext cx="2158007" cy="1294804"/>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i="1" kern="1200">
              <a:latin typeface="Cambria" pitchFamily="18" charset="0"/>
            </a:rPr>
            <a:t>Statechart Diagram</a:t>
          </a:r>
          <a:endParaRPr lang="en-US" sz="2000" kern="1200" dirty="0">
            <a:latin typeface="Cambria" pitchFamily="18" charset="0"/>
          </a:endParaRPr>
        </a:p>
      </dsp:txBody>
      <dsp:txXfrm>
        <a:off x="5104804" y="2182"/>
        <a:ext cx="2158007" cy="1294804"/>
      </dsp:txXfrm>
    </dsp:sp>
    <dsp:sp modelId="{49302934-6F0C-4D2B-BE7B-838D88DC3E58}">
      <dsp:nvSpPr>
        <dsp:cNvPr id="0" name=""/>
        <dsp:cNvSpPr/>
      </dsp:nvSpPr>
      <dsp:spPr>
        <a:xfrm>
          <a:off x="357187" y="1512788"/>
          <a:ext cx="2158007" cy="129480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i="1" kern="1200">
              <a:latin typeface="Cambria" pitchFamily="18" charset="0"/>
            </a:rPr>
            <a:t>Activity Diagram</a:t>
          </a:r>
          <a:endParaRPr lang="en-US" sz="2000" kern="1200" dirty="0">
            <a:latin typeface="Cambria" pitchFamily="18" charset="0"/>
          </a:endParaRPr>
        </a:p>
      </dsp:txBody>
      <dsp:txXfrm>
        <a:off x="357187" y="1512788"/>
        <a:ext cx="2158007" cy="1294804"/>
      </dsp:txXfrm>
    </dsp:sp>
    <dsp:sp modelId="{ED037E52-25B5-4C38-93D6-1861264C296F}">
      <dsp:nvSpPr>
        <dsp:cNvPr id="0" name=""/>
        <dsp:cNvSpPr/>
      </dsp:nvSpPr>
      <dsp:spPr>
        <a:xfrm>
          <a:off x="2730996" y="1512788"/>
          <a:ext cx="2158007" cy="1294804"/>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i="1" kern="1200">
              <a:latin typeface="Cambria" pitchFamily="18" charset="0"/>
            </a:rPr>
            <a:t>Sequence Diagram</a:t>
          </a:r>
          <a:endParaRPr lang="en-US" sz="2000" kern="1200" dirty="0">
            <a:latin typeface="Cambria" pitchFamily="18" charset="0"/>
          </a:endParaRPr>
        </a:p>
      </dsp:txBody>
      <dsp:txXfrm>
        <a:off x="2730996" y="1512788"/>
        <a:ext cx="2158007" cy="1294804"/>
      </dsp:txXfrm>
    </dsp:sp>
    <dsp:sp modelId="{8B3F2118-FF39-4D6E-A1F4-EABB5B0C0D7C}">
      <dsp:nvSpPr>
        <dsp:cNvPr id="0" name=""/>
        <dsp:cNvSpPr/>
      </dsp:nvSpPr>
      <dsp:spPr>
        <a:xfrm>
          <a:off x="5104804" y="1512788"/>
          <a:ext cx="2158007" cy="129480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i="1" kern="1200">
              <a:latin typeface="Cambria" pitchFamily="18" charset="0"/>
            </a:rPr>
            <a:t>Collaboration Diagram</a:t>
          </a:r>
          <a:endParaRPr lang="en-US" sz="2000" kern="1200" dirty="0">
            <a:latin typeface="Cambria" pitchFamily="18" charset="0"/>
          </a:endParaRPr>
        </a:p>
      </dsp:txBody>
      <dsp:txXfrm>
        <a:off x="5104804" y="1512788"/>
        <a:ext cx="2158007" cy="1294804"/>
      </dsp:txXfrm>
    </dsp:sp>
    <dsp:sp modelId="{CF884683-A54B-46E6-9608-578C7E930BA6}">
      <dsp:nvSpPr>
        <dsp:cNvPr id="0" name=""/>
        <dsp:cNvSpPr/>
      </dsp:nvSpPr>
      <dsp:spPr>
        <a:xfrm>
          <a:off x="1544091" y="3023393"/>
          <a:ext cx="2158007" cy="1294804"/>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i="1" kern="1200">
              <a:latin typeface="Cambria" pitchFamily="18" charset="0"/>
            </a:rPr>
            <a:t>Component Diagram</a:t>
          </a:r>
          <a:endParaRPr lang="en-US" sz="2000" kern="1200" dirty="0">
            <a:latin typeface="Cambria" pitchFamily="18" charset="0"/>
          </a:endParaRPr>
        </a:p>
      </dsp:txBody>
      <dsp:txXfrm>
        <a:off x="1544091" y="3023393"/>
        <a:ext cx="2158007" cy="1294804"/>
      </dsp:txXfrm>
    </dsp:sp>
    <dsp:sp modelId="{F92ECF86-108D-4636-9B7F-0C203AC7D200}">
      <dsp:nvSpPr>
        <dsp:cNvPr id="0" name=""/>
        <dsp:cNvSpPr/>
      </dsp:nvSpPr>
      <dsp:spPr>
        <a:xfrm>
          <a:off x="3917900" y="3023393"/>
          <a:ext cx="2158007" cy="1294804"/>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d-ID" sz="2000" i="1" kern="1200">
              <a:latin typeface="Cambria" pitchFamily="18" charset="0"/>
            </a:rPr>
            <a:t>Deployment Diagram</a:t>
          </a:r>
          <a:endParaRPr lang="en-US" sz="2000" kern="1200" dirty="0">
            <a:latin typeface="Cambria" pitchFamily="18" charset="0"/>
          </a:endParaRPr>
        </a:p>
      </dsp:txBody>
      <dsp:txXfrm>
        <a:off x="3917900" y="3023393"/>
        <a:ext cx="2158007" cy="129480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14A0-9318-41CD-BA49-663EBD2312DF}" type="datetimeFigureOut">
              <a:rPr lang="en-US" smtClean="0"/>
              <a:t>11/10/2021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8126D-5D57-4206-8752-4A2AD8BADBC9}" type="slidenum">
              <a:rPr lang="en-US" smtClean="0"/>
              <a:t>‹#›</a:t>
            </a:fld>
            <a:endParaRPr lang="en-US"/>
          </a:p>
        </p:txBody>
      </p:sp>
    </p:spTree>
    <p:extLst>
      <p:ext uri="{BB962C8B-B14F-4D97-AF65-F5344CB8AC3E}">
        <p14:creationId xmlns:p14="http://schemas.microsoft.com/office/powerpoint/2010/main" val="3267718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indent="-173038">
              <a:buFontTx/>
              <a:buChar char="•"/>
            </a:pPr>
            <a:r>
              <a:rPr lang="en-US" dirty="0" err="1">
                <a:latin typeface="Arial" pitchFamily="34" charset="0"/>
              </a:rPr>
              <a:t>Entitas</a:t>
            </a:r>
            <a:r>
              <a:rPr lang="en-US" dirty="0">
                <a:latin typeface="Arial" pitchFamily="34" charset="0"/>
              </a:rPr>
              <a:t> </a:t>
            </a:r>
            <a:r>
              <a:rPr lang="en-US" dirty="0" err="1">
                <a:latin typeface="Arial" pitchFamily="34" charset="0"/>
              </a:rPr>
              <a:t>fisik</a:t>
            </a:r>
            <a:r>
              <a:rPr lang="en-US" dirty="0">
                <a:latin typeface="Arial" pitchFamily="34" charset="0"/>
              </a:rPr>
              <a:t> </a:t>
            </a:r>
            <a:r>
              <a:rPr lang="en-US" dirty="0" err="1">
                <a:latin typeface="Arial" pitchFamily="34" charset="0"/>
              </a:rPr>
              <a:t>misalnya</a:t>
            </a:r>
            <a:r>
              <a:rPr lang="en-US" dirty="0">
                <a:latin typeface="Arial" pitchFamily="34" charset="0"/>
              </a:rPr>
              <a:t> : orang, </a:t>
            </a:r>
            <a:r>
              <a:rPr lang="en-US" dirty="0" err="1">
                <a:latin typeface="Arial" pitchFamily="34" charset="0"/>
              </a:rPr>
              <a:t>mobil</a:t>
            </a:r>
            <a:r>
              <a:rPr lang="en-US" dirty="0">
                <a:latin typeface="Arial" pitchFamily="34" charset="0"/>
              </a:rPr>
              <a:t> </a:t>
            </a:r>
            <a:r>
              <a:rPr lang="en-US" dirty="0" err="1">
                <a:latin typeface="Arial" pitchFamily="34" charset="0"/>
              </a:rPr>
              <a:t>dan</a:t>
            </a:r>
            <a:r>
              <a:rPr lang="en-US" dirty="0">
                <a:latin typeface="Arial" pitchFamily="34" charset="0"/>
              </a:rPr>
              <a:t> lain-lain</a:t>
            </a:r>
          </a:p>
          <a:p>
            <a:pPr lvl="2" indent="-173038">
              <a:buFontTx/>
              <a:buChar char="•"/>
            </a:pPr>
            <a:r>
              <a:rPr lang="en-US" dirty="0" err="1">
                <a:latin typeface="Arial" pitchFamily="34" charset="0"/>
              </a:rPr>
              <a:t>Entitas</a:t>
            </a:r>
            <a:r>
              <a:rPr lang="en-US" dirty="0">
                <a:latin typeface="Arial" pitchFamily="34" charset="0"/>
              </a:rPr>
              <a:t> </a:t>
            </a:r>
            <a:r>
              <a:rPr lang="en-US" dirty="0" err="1">
                <a:latin typeface="Arial" pitchFamily="34" charset="0"/>
              </a:rPr>
              <a:t>konseptual</a:t>
            </a:r>
            <a:r>
              <a:rPr lang="en-US" dirty="0">
                <a:latin typeface="Arial" pitchFamily="34" charset="0"/>
              </a:rPr>
              <a:t> </a:t>
            </a:r>
            <a:r>
              <a:rPr lang="en-US" dirty="0" err="1">
                <a:latin typeface="Arial" pitchFamily="34" charset="0"/>
              </a:rPr>
              <a:t>misalnya</a:t>
            </a:r>
            <a:r>
              <a:rPr lang="en-US" dirty="0">
                <a:latin typeface="Arial" pitchFamily="34" charset="0"/>
              </a:rPr>
              <a:t> : proses </a:t>
            </a:r>
            <a:r>
              <a:rPr lang="en-US" dirty="0" err="1">
                <a:latin typeface="Arial" pitchFamily="34" charset="0"/>
              </a:rPr>
              <a:t>kimia</a:t>
            </a:r>
            <a:r>
              <a:rPr lang="en-US" dirty="0">
                <a:latin typeface="Arial" pitchFamily="34" charset="0"/>
              </a:rPr>
              <a:t> </a:t>
            </a:r>
            <a:r>
              <a:rPr lang="en-US" dirty="0" err="1">
                <a:latin typeface="Arial" pitchFamily="34" charset="0"/>
              </a:rPr>
              <a:t>atau</a:t>
            </a:r>
            <a:r>
              <a:rPr lang="en-US" dirty="0">
                <a:latin typeface="Arial" pitchFamily="34" charset="0"/>
              </a:rPr>
              <a:t> </a:t>
            </a:r>
            <a:r>
              <a:rPr lang="en-US" dirty="0" err="1">
                <a:latin typeface="Arial" pitchFamily="34" charset="0"/>
              </a:rPr>
              <a:t>algoritma</a:t>
            </a:r>
            <a:endParaRPr lang="en-US" dirty="0">
              <a:latin typeface="Arial" pitchFamily="34" charset="0"/>
            </a:endParaRPr>
          </a:p>
          <a:p>
            <a:pPr lvl="2" indent="-173038">
              <a:buFontTx/>
              <a:buChar char="•"/>
            </a:pPr>
            <a:r>
              <a:rPr lang="en-US" dirty="0" err="1">
                <a:latin typeface="Arial" pitchFamily="34" charset="0"/>
              </a:rPr>
              <a:t>Entitas</a:t>
            </a:r>
            <a:r>
              <a:rPr lang="en-US" dirty="0">
                <a:latin typeface="Arial" pitchFamily="34" charset="0"/>
              </a:rPr>
              <a:t> software </a:t>
            </a:r>
            <a:r>
              <a:rPr lang="en-US" dirty="0" err="1">
                <a:latin typeface="Arial" pitchFamily="34" charset="0"/>
              </a:rPr>
              <a:t>misalnya</a:t>
            </a:r>
            <a:r>
              <a:rPr lang="en-US" dirty="0">
                <a:latin typeface="Arial" pitchFamily="34" charset="0"/>
              </a:rPr>
              <a:t> : linked list</a:t>
            </a:r>
            <a:endParaRPr lang="id-ID" dirty="0">
              <a:latin typeface="Arial" pitchFamily="34" charset="0"/>
            </a:endParaRPr>
          </a:p>
        </p:txBody>
      </p:sp>
      <p:sp>
        <p:nvSpPr>
          <p:cNvPr id="4" name="Slide Number Placeholder 3"/>
          <p:cNvSpPr>
            <a:spLocks noGrp="1"/>
          </p:cNvSpPr>
          <p:nvPr>
            <p:ph type="sldNum" sz="quarter" idx="10"/>
          </p:nvPr>
        </p:nvSpPr>
        <p:spPr/>
        <p:txBody>
          <a:bodyPr/>
          <a:lstStyle/>
          <a:p>
            <a:fld id="{F7E8126D-5D57-4206-8752-4A2AD8BADBC9}" type="slidenum">
              <a:rPr lang="en-US" smtClean="0"/>
              <a:t>11</a:t>
            </a:fld>
            <a:endParaRPr lang="en-US"/>
          </a:p>
        </p:txBody>
      </p:sp>
    </p:spTree>
    <p:extLst>
      <p:ext uri="{BB962C8B-B14F-4D97-AF65-F5344CB8AC3E}">
        <p14:creationId xmlns:p14="http://schemas.microsoft.com/office/powerpoint/2010/main" val="316138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5220B4-8EBC-454A-B813-0F35D33C67B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4695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5220B4-8EBC-454A-B813-0F35D33C67B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56966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5220B4-8EBC-454A-B813-0F35D33C67B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395259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5220B4-8EBC-454A-B813-0F35D33C67B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160582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220B4-8EBC-454A-B813-0F35D33C67BF}"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379251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5220B4-8EBC-454A-B813-0F35D33C67BF}"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10951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5220B4-8EBC-454A-B813-0F35D33C67BF}"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224357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5220B4-8EBC-454A-B813-0F35D33C67BF}"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366576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220B4-8EBC-454A-B813-0F35D33C67BF}"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235516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220B4-8EBC-454A-B813-0F35D33C67BF}"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281408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220B4-8EBC-454A-B813-0F35D33C67BF}"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B65A86-EDE1-4FD8-8622-20BFF21127C8}" type="slidenum">
              <a:rPr lang="en-US" smtClean="0"/>
              <a:t>‹#›</a:t>
            </a:fld>
            <a:endParaRPr lang="en-US"/>
          </a:p>
        </p:txBody>
      </p:sp>
    </p:spTree>
    <p:extLst>
      <p:ext uri="{BB962C8B-B14F-4D97-AF65-F5344CB8AC3E}">
        <p14:creationId xmlns:p14="http://schemas.microsoft.com/office/powerpoint/2010/main" val="326421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220B4-8EBC-454A-B813-0F35D33C67BF}" type="datetimeFigureOut">
              <a:rPr lang="en-US" smtClean="0"/>
              <a:t>11/10/2021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65A86-EDE1-4FD8-8622-20BFF21127C8}" type="slidenum">
              <a:rPr lang="en-US" smtClean="0"/>
              <a:t>‹#›</a:t>
            </a:fld>
            <a:endParaRPr lang="en-US"/>
          </a:p>
        </p:txBody>
      </p:sp>
    </p:spTree>
    <p:extLst>
      <p:ext uri="{BB962C8B-B14F-4D97-AF65-F5344CB8AC3E}">
        <p14:creationId xmlns:p14="http://schemas.microsoft.com/office/powerpoint/2010/main" val="25614611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Cambria" pitchFamily="18" charset="0"/>
              </a:rPr>
              <a:t>Pengantar</a:t>
            </a:r>
            <a:r>
              <a:rPr lang="en-US" dirty="0">
                <a:latin typeface="Cambria" pitchFamily="18" charset="0"/>
              </a:rPr>
              <a:t> Object Oriented Analysis and Design</a:t>
            </a:r>
          </a:p>
        </p:txBody>
      </p:sp>
      <p:sp>
        <p:nvSpPr>
          <p:cNvPr id="3" name="Subtitle 2"/>
          <p:cNvSpPr>
            <a:spLocks noGrp="1"/>
          </p:cNvSpPr>
          <p:nvPr>
            <p:ph type="subTitle" idx="1"/>
          </p:nvPr>
        </p:nvSpPr>
        <p:spPr>
          <a:xfrm>
            <a:off x="1371600" y="3886200"/>
            <a:ext cx="6400800" cy="381000"/>
          </a:xfrm>
        </p:spPr>
        <p:txBody>
          <a:bodyPr>
            <a:normAutofit/>
          </a:bodyPr>
          <a:lstStyle/>
          <a:p>
            <a:r>
              <a:rPr lang="en-US" sz="1800" dirty="0" err="1">
                <a:latin typeface="Cambria" pitchFamily="18" charset="0"/>
              </a:rPr>
              <a:t>Ika</a:t>
            </a:r>
            <a:r>
              <a:rPr lang="en-US" sz="1800" dirty="0">
                <a:latin typeface="Cambria" pitchFamily="18" charset="0"/>
              </a:rPr>
              <a:t> </a:t>
            </a:r>
            <a:r>
              <a:rPr lang="en-US" sz="1800" dirty="0" err="1">
                <a:latin typeface="Cambria" pitchFamily="18" charset="0"/>
              </a:rPr>
              <a:t>Novita</a:t>
            </a:r>
            <a:r>
              <a:rPr lang="en-US" sz="1800" dirty="0">
                <a:latin typeface="Cambria" pitchFamily="18" charset="0"/>
              </a:rPr>
              <a:t> Dewi|UDINUS|2013|ikadewi@research.dinus.ac.id</a:t>
            </a:r>
          </a:p>
        </p:txBody>
      </p:sp>
      <p:sp>
        <p:nvSpPr>
          <p:cNvPr id="4" name="Chevron 3"/>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9587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Cambria" pitchFamily="18" charset="0"/>
              </a:rPr>
              <a:t>Istilah</a:t>
            </a:r>
            <a:r>
              <a:rPr lang="en-US" sz="4000" dirty="0">
                <a:latin typeface="Cambria" pitchFamily="18" charset="0"/>
              </a:rPr>
              <a:t> </a:t>
            </a:r>
            <a:r>
              <a:rPr lang="en-US" sz="4000" dirty="0" err="1">
                <a:latin typeface="Cambria" pitchFamily="18" charset="0"/>
              </a:rPr>
              <a:t>dalam</a:t>
            </a:r>
            <a:r>
              <a:rPr lang="en-US" sz="4000" dirty="0">
                <a:latin typeface="Cambria" pitchFamily="18" charset="0"/>
              </a:rPr>
              <a:t> Object Oriented</a:t>
            </a:r>
          </a:p>
        </p:txBody>
      </p:sp>
      <p:sp>
        <p:nvSpPr>
          <p:cNvPr id="3" name="Content Placeholder 2"/>
          <p:cNvSpPr>
            <a:spLocks noGrp="1"/>
          </p:cNvSpPr>
          <p:nvPr>
            <p:ph idx="1"/>
          </p:nvPr>
        </p:nvSpPr>
        <p:spPr/>
        <p:txBody>
          <a:bodyPr>
            <a:normAutofit/>
          </a:bodyPr>
          <a:lstStyle/>
          <a:p>
            <a:r>
              <a:rPr lang="en-US" sz="2200" b="1" dirty="0">
                <a:latin typeface="Cambria" pitchFamily="18" charset="0"/>
              </a:rPr>
              <a:t>Object</a:t>
            </a:r>
            <a:r>
              <a:rPr lang="en-US" sz="2200" dirty="0">
                <a:latin typeface="Cambria" pitchFamily="18" charset="0"/>
              </a:rPr>
              <a:t>: </a:t>
            </a:r>
            <a:r>
              <a:rPr lang="en-US" sz="2200" u="sng" dirty="0" err="1">
                <a:solidFill>
                  <a:srgbClr val="FF0000"/>
                </a:solidFill>
                <a:latin typeface="Cambria" pitchFamily="18" charset="0"/>
              </a:rPr>
              <a:t>komponen</a:t>
            </a:r>
            <a:r>
              <a:rPr lang="en-US" sz="2200" dirty="0">
                <a:latin typeface="Cambria" pitchFamily="18" charset="0"/>
              </a:rPr>
              <a:t> di </a:t>
            </a:r>
            <a:r>
              <a:rPr lang="en-US" sz="2200" dirty="0" err="1">
                <a:latin typeface="Cambria" pitchFamily="18" charset="0"/>
              </a:rPr>
              <a:t>dalam</a:t>
            </a:r>
            <a:r>
              <a:rPr lang="en-US" sz="2200" dirty="0">
                <a:latin typeface="Cambria" pitchFamily="18" charset="0"/>
              </a:rPr>
              <a:t> </a:t>
            </a:r>
            <a:r>
              <a:rPr lang="en-US" sz="2200" dirty="0" err="1">
                <a:latin typeface="Cambria" pitchFamily="18" charset="0"/>
              </a:rPr>
              <a:t>sebuah</a:t>
            </a:r>
            <a:r>
              <a:rPr lang="en-US" sz="2200" dirty="0">
                <a:latin typeface="Cambria" pitchFamily="18" charset="0"/>
              </a:rPr>
              <a:t> program</a:t>
            </a:r>
          </a:p>
          <a:p>
            <a:endParaRPr lang="en-US" sz="2200" dirty="0">
              <a:latin typeface="Cambria" pitchFamily="18" charset="0"/>
            </a:endParaRPr>
          </a:p>
          <a:p>
            <a:r>
              <a:rPr lang="en-US" sz="2200" b="1" dirty="0">
                <a:latin typeface="Cambria" pitchFamily="18" charset="0"/>
              </a:rPr>
              <a:t>Property</a:t>
            </a:r>
            <a:r>
              <a:rPr lang="en-US" sz="2200" dirty="0">
                <a:latin typeface="Cambria" pitchFamily="18" charset="0"/>
              </a:rPr>
              <a:t>: </a:t>
            </a:r>
            <a:r>
              <a:rPr lang="en-US" sz="2200" u="sng" dirty="0" err="1">
                <a:solidFill>
                  <a:srgbClr val="FF0000"/>
                </a:solidFill>
                <a:latin typeface="Cambria" pitchFamily="18" charset="0"/>
              </a:rPr>
              <a:t>karakteristik</a:t>
            </a:r>
            <a:r>
              <a:rPr lang="en-US" sz="2200" dirty="0">
                <a:latin typeface="Cambria" pitchFamily="18" charset="0"/>
              </a:rPr>
              <a:t> yang </a:t>
            </a:r>
            <a:r>
              <a:rPr lang="en-US" sz="2200" dirty="0" err="1">
                <a:latin typeface="Cambria" pitchFamily="18" charset="0"/>
              </a:rPr>
              <a:t>dimiliki</a:t>
            </a:r>
            <a:r>
              <a:rPr lang="en-US" sz="2200" dirty="0">
                <a:latin typeface="Cambria" pitchFamily="18" charset="0"/>
              </a:rPr>
              <a:t> object</a:t>
            </a:r>
          </a:p>
          <a:p>
            <a:endParaRPr lang="en-US" sz="2200" dirty="0">
              <a:latin typeface="Cambria" pitchFamily="18" charset="0"/>
            </a:endParaRPr>
          </a:p>
          <a:p>
            <a:r>
              <a:rPr lang="en-US" sz="2200" b="1" dirty="0">
                <a:latin typeface="Cambria" pitchFamily="18" charset="0"/>
              </a:rPr>
              <a:t>Method</a:t>
            </a:r>
            <a:r>
              <a:rPr lang="en-US" sz="2200" dirty="0">
                <a:latin typeface="Cambria" pitchFamily="18" charset="0"/>
              </a:rPr>
              <a:t>: </a:t>
            </a:r>
            <a:r>
              <a:rPr lang="en-US" sz="2200" u="sng" dirty="0" err="1">
                <a:solidFill>
                  <a:srgbClr val="FF0000"/>
                </a:solidFill>
                <a:latin typeface="Cambria" pitchFamily="18" charset="0"/>
              </a:rPr>
              <a:t>aksi</a:t>
            </a:r>
            <a:r>
              <a:rPr lang="en-US" sz="2200" dirty="0">
                <a:latin typeface="Cambria" pitchFamily="18" charset="0"/>
              </a:rPr>
              <a:t> yang </a:t>
            </a:r>
            <a:r>
              <a:rPr lang="en-US" sz="2200" dirty="0" err="1">
                <a:latin typeface="Cambria" pitchFamily="18" charset="0"/>
              </a:rPr>
              <a:t>dapat</a:t>
            </a:r>
            <a:r>
              <a:rPr lang="en-US" sz="2200" dirty="0">
                <a:latin typeface="Cambria" pitchFamily="18" charset="0"/>
              </a:rPr>
              <a:t> </a:t>
            </a:r>
            <a:r>
              <a:rPr lang="en-US" sz="2200" dirty="0" err="1">
                <a:latin typeface="Cambria" pitchFamily="18" charset="0"/>
              </a:rPr>
              <a:t>dilakukan</a:t>
            </a:r>
            <a:r>
              <a:rPr lang="en-US" sz="2200" dirty="0">
                <a:latin typeface="Cambria" pitchFamily="18" charset="0"/>
              </a:rPr>
              <a:t> </a:t>
            </a:r>
            <a:r>
              <a:rPr lang="en-US" sz="2200" dirty="0" err="1">
                <a:latin typeface="Cambria" pitchFamily="18" charset="0"/>
              </a:rPr>
              <a:t>oleh</a:t>
            </a:r>
            <a:r>
              <a:rPr lang="en-US" sz="2200" dirty="0">
                <a:latin typeface="Cambria" pitchFamily="18" charset="0"/>
              </a:rPr>
              <a:t> object</a:t>
            </a:r>
          </a:p>
          <a:p>
            <a:endParaRPr lang="en-US" sz="2200" dirty="0">
              <a:latin typeface="Cambria" pitchFamily="18" charset="0"/>
            </a:endParaRPr>
          </a:p>
          <a:p>
            <a:r>
              <a:rPr lang="en-US" sz="2200" b="1" dirty="0">
                <a:latin typeface="Cambria" pitchFamily="18" charset="0"/>
              </a:rPr>
              <a:t>Event</a:t>
            </a:r>
            <a:r>
              <a:rPr lang="en-US" sz="2200" dirty="0">
                <a:latin typeface="Cambria" pitchFamily="18" charset="0"/>
              </a:rPr>
              <a:t>: </a:t>
            </a:r>
            <a:r>
              <a:rPr lang="en-US" sz="2200" u="sng" dirty="0" err="1">
                <a:solidFill>
                  <a:srgbClr val="FF0000"/>
                </a:solidFill>
                <a:latin typeface="Cambria" pitchFamily="18" charset="0"/>
              </a:rPr>
              <a:t>kejadian</a:t>
            </a:r>
            <a:r>
              <a:rPr lang="en-US" sz="2200" dirty="0">
                <a:latin typeface="Cambria" pitchFamily="18" charset="0"/>
              </a:rPr>
              <a:t> yang </a:t>
            </a:r>
            <a:r>
              <a:rPr lang="en-US" sz="2200" dirty="0" err="1">
                <a:latin typeface="Cambria" pitchFamily="18" charset="0"/>
              </a:rPr>
              <a:t>dapat</a:t>
            </a:r>
            <a:r>
              <a:rPr lang="en-US" sz="2200" dirty="0">
                <a:latin typeface="Cambria" pitchFamily="18" charset="0"/>
              </a:rPr>
              <a:t> di </a:t>
            </a:r>
            <a:r>
              <a:rPr lang="en-US" sz="2200" dirty="0" err="1">
                <a:latin typeface="Cambria" pitchFamily="18" charset="0"/>
              </a:rPr>
              <a:t>alami</a:t>
            </a:r>
            <a:r>
              <a:rPr lang="en-US" sz="2200" dirty="0">
                <a:latin typeface="Cambria" pitchFamily="18" charset="0"/>
              </a:rPr>
              <a:t> </a:t>
            </a:r>
            <a:r>
              <a:rPr lang="en-US" sz="2200" dirty="0" err="1">
                <a:latin typeface="Cambria" pitchFamily="18" charset="0"/>
              </a:rPr>
              <a:t>oleh</a:t>
            </a:r>
            <a:r>
              <a:rPr lang="en-US" sz="2200" dirty="0">
                <a:latin typeface="Cambria" pitchFamily="18" charset="0"/>
              </a:rPr>
              <a:t> object</a:t>
            </a:r>
          </a:p>
          <a:p>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053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Object</a:t>
            </a:r>
          </a:p>
        </p:txBody>
      </p:sp>
      <p:sp>
        <p:nvSpPr>
          <p:cNvPr id="4" name="Rectangle 145"/>
          <p:cNvSpPr>
            <a:spLocks noGrp="1" noChangeArrowheads="1"/>
          </p:cNvSpPr>
          <p:nvPr>
            <p:ph idx="1"/>
          </p:nvPr>
        </p:nvSpPr>
        <p:spPr>
          <a:xfrm>
            <a:off x="914400" y="1447800"/>
            <a:ext cx="7772400" cy="4572000"/>
          </a:xfrm>
        </p:spPr>
        <p:txBody>
          <a:bodyPr/>
          <a:lstStyle/>
          <a:p>
            <a:r>
              <a:rPr lang="en-US" sz="2000" dirty="0">
                <a:latin typeface="Cambria" pitchFamily="18" charset="0"/>
              </a:rPr>
              <a:t>Object </a:t>
            </a:r>
            <a:r>
              <a:rPr lang="en-US" sz="2000" dirty="0" err="1">
                <a:latin typeface="Cambria" pitchFamily="18" charset="0"/>
              </a:rPr>
              <a:t>adalah</a:t>
            </a:r>
            <a:r>
              <a:rPr lang="en-US" sz="2000" dirty="0">
                <a:latin typeface="Cambria" pitchFamily="18" charset="0"/>
              </a:rPr>
              <a:t> </a:t>
            </a:r>
            <a:r>
              <a:rPr lang="en-US" sz="2000" dirty="0" err="1">
                <a:latin typeface="Cambria" pitchFamily="18" charset="0"/>
              </a:rPr>
              <a:t>representasi</a:t>
            </a:r>
            <a:r>
              <a:rPr lang="en-US" sz="2000" dirty="0">
                <a:latin typeface="Cambria" pitchFamily="18" charset="0"/>
              </a:rPr>
              <a:t> </a:t>
            </a:r>
            <a:r>
              <a:rPr lang="en-US" sz="2000" dirty="0" err="1">
                <a:latin typeface="Cambria" pitchFamily="18" charset="0"/>
              </a:rPr>
              <a:t>dari</a:t>
            </a:r>
            <a:r>
              <a:rPr lang="en-US" sz="2000" dirty="0">
                <a:latin typeface="Cambria" pitchFamily="18" charset="0"/>
              </a:rPr>
              <a:t> </a:t>
            </a:r>
            <a:r>
              <a:rPr lang="en-US" sz="2000" dirty="0" err="1">
                <a:latin typeface="Cambria" pitchFamily="18" charset="0"/>
              </a:rPr>
              <a:t>sebuah</a:t>
            </a:r>
            <a:r>
              <a:rPr lang="en-US" sz="2000" dirty="0">
                <a:latin typeface="Cambria" pitchFamily="18" charset="0"/>
              </a:rPr>
              <a:t> </a:t>
            </a:r>
            <a:r>
              <a:rPr lang="en-US" sz="2000" dirty="0" err="1">
                <a:latin typeface="Cambria" pitchFamily="18" charset="0"/>
              </a:rPr>
              <a:t>entitas</a:t>
            </a:r>
            <a:r>
              <a:rPr lang="en-US" sz="2000" dirty="0">
                <a:latin typeface="Cambria" pitchFamily="18" charset="0"/>
              </a:rPr>
              <a:t>, </a:t>
            </a:r>
            <a:r>
              <a:rPr lang="en-US" sz="2000" dirty="0" err="1">
                <a:latin typeface="Cambria" pitchFamily="18" charset="0"/>
              </a:rPr>
              <a:t>baik</a:t>
            </a:r>
            <a:r>
              <a:rPr lang="en-US" sz="2000" dirty="0">
                <a:latin typeface="Cambria" pitchFamily="18" charset="0"/>
              </a:rPr>
              <a:t> </a:t>
            </a:r>
            <a:r>
              <a:rPr lang="en-US" sz="2000" dirty="0" err="1">
                <a:latin typeface="Cambria" pitchFamily="18" charset="0"/>
              </a:rPr>
              <a:t>fisik</a:t>
            </a:r>
            <a:r>
              <a:rPr lang="en-US" sz="2000" dirty="0">
                <a:latin typeface="Cambria" pitchFamily="18" charset="0"/>
              </a:rPr>
              <a:t>, </a:t>
            </a:r>
            <a:r>
              <a:rPr lang="en-US" sz="2000" dirty="0" err="1">
                <a:latin typeface="Cambria" pitchFamily="18" charset="0"/>
              </a:rPr>
              <a:t>konseptual</a:t>
            </a:r>
            <a:r>
              <a:rPr lang="en-US" sz="2000" dirty="0">
                <a:latin typeface="Cambria" pitchFamily="18" charset="0"/>
              </a:rPr>
              <a:t> </a:t>
            </a:r>
            <a:r>
              <a:rPr lang="en-US" sz="2000" dirty="0" err="1">
                <a:latin typeface="Cambria" pitchFamily="18" charset="0"/>
              </a:rPr>
              <a:t>maupun</a:t>
            </a:r>
            <a:r>
              <a:rPr lang="en-US" sz="2000" dirty="0">
                <a:latin typeface="Cambria" pitchFamily="18" charset="0"/>
              </a:rPr>
              <a:t> software</a:t>
            </a:r>
          </a:p>
          <a:p>
            <a:pPr lvl="1"/>
            <a:r>
              <a:rPr lang="en-US" sz="2000" dirty="0">
                <a:latin typeface="Cambria" pitchFamily="18" charset="0"/>
              </a:rPr>
              <a:t>Physical entity</a:t>
            </a:r>
            <a:br>
              <a:rPr lang="en-US" sz="2000" dirty="0">
                <a:latin typeface="Cambria" pitchFamily="18" charset="0"/>
              </a:rPr>
            </a:br>
            <a:br>
              <a:rPr lang="en-US" sz="2000" dirty="0">
                <a:latin typeface="Cambria" pitchFamily="18" charset="0"/>
              </a:rPr>
            </a:br>
            <a:br>
              <a:rPr lang="en-US" sz="2000" dirty="0">
                <a:latin typeface="Cambria" pitchFamily="18" charset="0"/>
              </a:rPr>
            </a:br>
            <a:endParaRPr lang="en-US" sz="2000" dirty="0">
              <a:latin typeface="Cambria" pitchFamily="18" charset="0"/>
            </a:endParaRPr>
          </a:p>
          <a:p>
            <a:pPr lvl="1"/>
            <a:r>
              <a:rPr lang="en-US" sz="2000" dirty="0">
                <a:latin typeface="Cambria" pitchFamily="18" charset="0"/>
              </a:rPr>
              <a:t>Conceptual entity</a:t>
            </a:r>
            <a:br>
              <a:rPr lang="en-US" sz="2000" dirty="0">
                <a:latin typeface="Cambria" pitchFamily="18" charset="0"/>
              </a:rPr>
            </a:br>
            <a:br>
              <a:rPr lang="en-US" sz="2000" dirty="0">
                <a:latin typeface="Cambria" pitchFamily="18" charset="0"/>
              </a:rPr>
            </a:br>
            <a:br>
              <a:rPr lang="en-US" sz="2000" dirty="0">
                <a:latin typeface="Cambria" pitchFamily="18" charset="0"/>
              </a:rPr>
            </a:br>
            <a:endParaRPr lang="en-US" sz="2000" dirty="0">
              <a:latin typeface="Cambria" pitchFamily="18" charset="0"/>
            </a:endParaRPr>
          </a:p>
          <a:p>
            <a:pPr lvl="1"/>
            <a:r>
              <a:rPr lang="en-US" sz="2000" dirty="0">
                <a:latin typeface="Cambria" pitchFamily="18" charset="0"/>
              </a:rPr>
              <a:t>Software entity</a:t>
            </a:r>
          </a:p>
        </p:txBody>
      </p:sp>
      <p:pic>
        <p:nvPicPr>
          <p:cNvPr id="5" name="Picture 2" descr="https://encrypted-tbn0.google.com/images?q=tbn:ANd9GcRXamI5nyeIwO4m-9DJ3StYqVg_zkmGeAXcG38PL8C0l46FnJZK4Q"/>
          <p:cNvPicPr>
            <a:picLocks noChangeAspect="1" noChangeArrowheads="1"/>
          </p:cNvPicPr>
          <p:nvPr/>
        </p:nvPicPr>
        <p:blipFill rotWithShape="1">
          <a:blip r:embed="rId3">
            <a:extLst>
              <a:ext uri="{28A0092B-C50C-407E-A947-70E740481C1C}">
                <a14:useLocalDpi xmlns:a14="http://schemas.microsoft.com/office/drawing/2010/main" val="0"/>
              </a:ext>
            </a:extLst>
          </a:blip>
          <a:srcRect l="6277" t="17479" r="7236" b="8294"/>
          <a:stretch/>
        </p:blipFill>
        <p:spPr bwMode="auto">
          <a:xfrm>
            <a:off x="3810001" y="2057400"/>
            <a:ext cx="2133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descr="https://encrypted-tbn0.google.com/images?q=tbn:ANd9GcQMAAvD-eWA8NVQdu7kP2XsnYDjmaoI8wuzQD8UusA93WoOJHux"/>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5340927" y="3631696"/>
            <a:ext cx="841520" cy="1228725"/>
          </a:xfrm>
          <a:prstGeom prst="rect">
            <a:avLst/>
          </a:prstGeom>
          <a:noFill/>
          <a:ln>
            <a:noFill/>
          </a:ln>
        </p:spPr>
      </p:pic>
      <p:pic>
        <p:nvPicPr>
          <p:cNvPr id="7" name="Picture 2" descr="Description: http://www.synertech-process.com/FLASK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5946" y="3583126"/>
            <a:ext cx="1008422" cy="1228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encrypted-tbn1.google.com/images?q=tbn:ANd9GcSLzJHyJhf4LPSvOo1-Wl69uODAxlfODbtNbk3xr5ue6Qbioc2k"/>
          <p:cNvPicPr>
            <a:picLocks noChangeAspect="1" noChangeArrowheads="1"/>
          </p:cNvPicPr>
          <p:nvPr/>
        </p:nvPicPr>
        <p:blipFill rotWithShape="1">
          <a:blip r:embed="rId6">
            <a:extLst>
              <a:ext uri="{28A0092B-C50C-407E-A947-70E740481C1C}">
                <a14:useLocalDpi xmlns:a14="http://schemas.microsoft.com/office/drawing/2010/main" val="0"/>
              </a:ext>
            </a:extLst>
          </a:blip>
          <a:srcRect l="5680" t="14420" r="4926" b="15987"/>
          <a:stretch/>
        </p:blipFill>
        <p:spPr bwMode="auto">
          <a:xfrm>
            <a:off x="1662544" y="5105400"/>
            <a:ext cx="3678383" cy="768928"/>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4761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23771"/>
            <a:ext cx="8229600" cy="2300430"/>
          </a:xfrm>
        </p:spPr>
        <p:txBody>
          <a:bodyPr>
            <a:normAutofit/>
          </a:bodyPr>
          <a:lstStyle/>
          <a:p>
            <a:r>
              <a:rPr lang="id-ID" sz="2200" dirty="0">
                <a:latin typeface="Cambria" pitchFamily="18" charset="0"/>
              </a:rPr>
              <a:t>Semua hal yang ada dalam dunia nyata, baik konkrit maupun abstrak </a:t>
            </a:r>
            <a:endParaRPr lang="en-US" sz="2200" dirty="0">
              <a:latin typeface="Cambria" pitchFamily="18" charset="0"/>
            </a:endParaRPr>
          </a:p>
          <a:p>
            <a:r>
              <a:rPr lang="id-ID" sz="2200" dirty="0">
                <a:latin typeface="Cambria" pitchFamily="18" charset="0"/>
              </a:rPr>
              <a:t>Contoh </a:t>
            </a:r>
            <a:r>
              <a:rPr lang="id-ID" sz="2200" b="1" dirty="0">
                <a:latin typeface="Cambria" pitchFamily="18" charset="0"/>
              </a:rPr>
              <a:t>ob</a:t>
            </a:r>
            <a:r>
              <a:rPr lang="en-US" sz="2200" b="1" dirty="0" err="1">
                <a:latin typeface="Cambria" pitchFamily="18" charset="0"/>
              </a:rPr>
              <a:t>ject</a:t>
            </a:r>
            <a:r>
              <a:rPr lang="id-ID" sz="2200" b="1" dirty="0">
                <a:latin typeface="Cambria" pitchFamily="18" charset="0"/>
              </a:rPr>
              <a:t> konkrit</a:t>
            </a:r>
            <a:r>
              <a:rPr lang="id-ID" sz="2200" dirty="0">
                <a:latin typeface="Cambria" pitchFamily="18" charset="0"/>
              </a:rPr>
              <a:t>: rumah, sekolah, dosen, mahasiswa</a:t>
            </a:r>
          </a:p>
          <a:p>
            <a:r>
              <a:rPr lang="id-ID" sz="2200" dirty="0">
                <a:latin typeface="Cambria" pitchFamily="18" charset="0"/>
              </a:rPr>
              <a:t>Contoh </a:t>
            </a:r>
            <a:r>
              <a:rPr lang="id-ID" sz="2200" b="1" dirty="0">
                <a:latin typeface="Cambria" pitchFamily="18" charset="0"/>
              </a:rPr>
              <a:t>ob</a:t>
            </a:r>
            <a:r>
              <a:rPr lang="en-US" sz="2200" b="1" dirty="0" err="1">
                <a:latin typeface="Cambria" pitchFamily="18" charset="0"/>
              </a:rPr>
              <a:t>ject</a:t>
            </a:r>
            <a:r>
              <a:rPr lang="id-ID" sz="2200" b="1" dirty="0">
                <a:latin typeface="Cambria" pitchFamily="18" charset="0"/>
              </a:rPr>
              <a:t> abstrak</a:t>
            </a:r>
            <a:r>
              <a:rPr lang="id-ID" sz="2200" dirty="0">
                <a:latin typeface="Cambria" pitchFamily="18" charset="0"/>
              </a:rPr>
              <a:t>: mata kuliah, penjadwalan</a:t>
            </a:r>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Content Placeholder 2"/>
          <p:cNvSpPr txBox="1">
            <a:spLocks/>
          </p:cNvSpPr>
          <p:nvPr/>
        </p:nvSpPr>
        <p:spPr>
          <a:xfrm>
            <a:off x="283469" y="3048000"/>
            <a:ext cx="8229600" cy="3352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9862" indent="0">
              <a:buNone/>
              <a:defRPr/>
            </a:pPr>
            <a:r>
              <a:rPr lang="id-ID" sz="2200" dirty="0">
                <a:latin typeface="Cambria" pitchFamily="18" charset="0"/>
              </a:rPr>
              <a:t>Ciri-ciri atau karakteristik </a:t>
            </a:r>
            <a:r>
              <a:rPr lang="en-US" sz="2200" dirty="0">
                <a:latin typeface="Cambria" pitchFamily="18" charset="0"/>
              </a:rPr>
              <a:t>object:</a:t>
            </a:r>
          </a:p>
          <a:p>
            <a:pPr lvl="1" indent="-173038">
              <a:defRPr/>
            </a:pPr>
            <a:r>
              <a:rPr lang="en-US" sz="2200" dirty="0">
                <a:latin typeface="Cambria" pitchFamily="18" charset="0"/>
              </a:rPr>
              <a:t> object</a:t>
            </a:r>
            <a:r>
              <a:rPr lang="id-ID" sz="2200" dirty="0">
                <a:latin typeface="Cambria" pitchFamily="18" charset="0"/>
              </a:rPr>
              <a:t> memiliki status (</a:t>
            </a:r>
            <a:r>
              <a:rPr lang="id-ID" sz="2200" b="1" dirty="0">
                <a:latin typeface="Cambria" pitchFamily="18" charset="0"/>
              </a:rPr>
              <a:t>state</a:t>
            </a:r>
            <a:r>
              <a:rPr lang="id-ID" sz="2200" dirty="0">
                <a:latin typeface="Cambria" pitchFamily="18" charset="0"/>
              </a:rPr>
              <a:t>) dan tingkah laku (</a:t>
            </a:r>
            <a:r>
              <a:rPr lang="id-ID" sz="2200" b="1" dirty="0">
                <a:latin typeface="Cambria" pitchFamily="18" charset="0"/>
              </a:rPr>
              <a:t>behavior</a:t>
            </a:r>
            <a:r>
              <a:rPr lang="id-ID" sz="2200" dirty="0">
                <a:latin typeface="Cambria" pitchFamily="18" charset="0"/>
              </a:rPr>
              <a:t>) </a:t>
            </a:r>
            <a:endParaRPr lang="en-US" sz="2200" dirty="0">
              <a:latin typeface="Cambria" pitchFamily="18" charset="0"/>
            </a:endParaRPr>
          </a:p>
          <a:p>
            <a:pPr lvl="1" indent="-173038">
              <a:defRPr/>
            </a:pPr>
            <a:r>
              <a:rPr lang="en-US" sz="2200" dirty="0">
                <a:latin typeface="Cambria" pitchFamily="18" charset="0"/>
              </a:rPr>
              <a:t> s</a:t>
            </a:r>
            <a:r>
              <a:rPr lang="id-ID" sz="2200" dirty="0">
                <a:latin typeface="Cambria" pitchFamily="18" charset="0"/>
              </a:rPr>
              <a:t>tatus (</a:t>
            </a:r>
            <a:r>
              <a:rPr lang="id-ID" sz="2200" b="1" dirty="0">
                <a:latin typeface="Cambria" pitchFamily="18" charset="0"/>
              </a:rPr>
              <a:t>state</a:t>
            </a:r>
            <a:r>
              <a:rPr lang="id-ID" sz="2200" dirty="0">
                <a:latin typeface="Cambria" pitchFamily="18" charset="0"/>
              </a:rPr>
              <a:t>) disebut juga dengan </a:t>
            </a:r>
            <a:r>
              <a:rPr lang="id-ID" sz="2200" b="1" dirty="0">
                <a:latin typeface="Cambria" pitchFamily="18" charset="0"/>
              </a:rPr>
              <a:t>atribut</a:t>
            </a:r>
            <a:r>
              <a:rPr lang="id-ID" sz="2200" dirty="0">
                <a:latin typeface="Cambria" pitchFamily="18" charset="0"/>
              </a:rPr>
              <a:t> </a:t>
            </a:r>
            <a:endParaRPr lang="en-US" sz="2200" dirty="0">
              <a:latin typeface="Cambria" pitchFamily="18" charset="0"/>
            </a:endParaRPr>
          </a:p>
          <a:p>
            <a:pPr marL="169863" lvl="1" indent="0">
              <a:buNone/>
              <a:defRPr/>
            </a:pPr>
            <a:r>
              <a:rPr lang="id-ID" sz="2200" dirty="0">
                <a:latin typeface="Cambria" pitchFamily="18" charset="0"/>
              </a:rPr>
              <a:t>Contoh </a:t>
            </a:r>
            <a:r>
              <a:rPr lang="en-US" sz="2200" dirty="0">
                <a:latin typeface="Cambria" pitchFamily="18" charset="0"/>
              </a:rPr>
              <a:t>object </a:t>
            </a:r>
            <a:r>
              <a:rPr lang="id-ID" sz="2200" dirty="0">
                <a:latin typeface="Cambria" pitchFamily="18" charset="0"/>
              </a:rPr>
              <a:t>: </a:t>
            </a:r>
            <a:r>
              <a:rPr lang="id-ID" sz="2200" dirty="0">
                <a:solidFill>
                  <a:srgbClr val="0070C0"/>
                </a:solidFill>
                <a:latin typeface="Cambria" pitchFamily="18" charset="0"/>
              </a:rPr>
              <a:t>mobil</a:t>
            </a:r>
            <a:endParaRPr lang="en-US" sz="2200" dirty="0">
              <a:solidFill>
                <a:srgbClr val="0070C0"/>
              </a:solidFill>
              <a:latin typeface="Cambria" pitchFamily="18" charset="0"/>
            </a:endParaRPr>
          </a:p>
          <a:p>
            <a:pPr lvl="1" indent="-173038">
              <a:defRPr/>
            </a:pPr>
            <a:r>
              <a:rPr lang="id-ID" sz="2200" dirty="0">
                <a:latin typeface="Cambria" pitchFamily="18" charset="0"/>
              </a:rPr>
              <a:t>Atribut : merk, warna, bahan bakar </a:t>
            </a:r>
          </a:p>
          <a:p>
            <a:pPr lvl="1" indent="-173038">
              <a:defRPr/>
            </a:pPr>
            <a:r>
              <a:rPr lang="id-ID" sz="2200" dirty="0">
                <a:latin typeface="Cambria" pitchFamily="18" charset="0"/>
              </a:rPr>
              <a:t>Method : pindah persnelling,</a:t>
            </a:r>
            <a:r>
              <a:rPr lang="en-US" sz="2200" dirty="0">
                <a:latin typeface="Cambria" pitchFamily="18" charset="0"/>
              </a:rPr>
              <a:t> </a:t>
            </a:r>
            <a:r>
              <a:rPr lang="id-ID" sz="2200" dirty="0">
                <a:latin typeface="Cambria" pitchFamily="18" charset="0"/>
              </a:rPr>
              <a:t>kecepatan bertambah, dll </a:t>
            </a:r>
          </a:p>
          <a:p>
            <a:pPr marL="0" indent="0">
              <a:buNone/>
              <a:defRPr/>
            </a:pPr>
            <a:endParaRPr lang="en-US" sz="2200" dirty="0">
              <a:latin typeface="Cambria" pitchFamily="18" charset="0"/>
            </a:endParaRPr>
          </a:p>
          <a:p>
            <a:pPr marL="0" indent="0">
              <a:buNone/>
              <a:defRPr/>
            </a:pPr>
            <a:r>
              <a:rPr lang="id-ID" sz="2200" dirty="0">
                <a:latin typeface="Cambria" pitchFamily="18" charset="0"/>
              </a:rPr>
              <a:t>Pada OOP: </a:t>
            </a:r>
            <a:r>
              <a:rPr lang="en-US" sz="2200" dirty="0">
                <a:latin typeface="Cambria" pitchFamily="18" charset="0"/>
              </a:rPr>
              <a:t>state</a:t>
            </a:r>
            <a:r>
              <a:rPr lang="id-ID" sz="2200" dirty="0">
                <a:latin typeface="Cambria" pitchFamily="18" charset="0"/>
              </a:rPr>
              <a:t> disimpan dalam </a:t>
            </a:r>
            <a:r>
              <a:rPr lang="id-ID" sz="2200" b="1" dirty="0">
                <a:latin typeface="Cambria" pitchFamily="18" charset="0"/>
              </a:rPr>
              <a:t>variabel</a:t>
            </a:r>
            <a:r>
              <a:rPr lang="id-ID" sz="2200" dirty="0">
                <a:latin typeface="Cambria" pitchFamily="18" charset="0"/>
              </a:rPr>
              <a:t>, dan </a:t>
            </a:r>
            <a:r>
              <a:rPr lang="en-US" sz="2200" dirty="0">
                <a:latin typeface="Cambria" pitchFamily="18" charset="0"/>
              </a:rPr>
              <a:t>behavior </a:t>
            </a:r>
            <a:r>
              <a:rPr lang="id-ID" sz="2200" dirty="0">
                <a:latin typeface="Cambria" pitchFamily="18" charset="0"/>
              </a:rPr>
              <a:t>disimpan dalam </a:t>
            </a:r>
            <a:r>
              <a:rPr lang="id-ID" sz="2200" b="1" dirty="0">
                <a:latin typeface="Cambria" pitchFamily="18" charset="0"/>
              </a:rPr>
              <a:t>method</a:t>
            </a:r>
            <a:r>
              <a:rPr lang="id-ID" sz="2200" dirty="0">
                <a:latin typeface="Cambria" pitchFamily="18" charset="0"/>
              </a:rPr>
              <a:t> </a:t>
            </a:r>
          </a:p>
        </p:txBody>
      </p:sp>
    </p:spTree>
    <p:extLst>
      <p:ext uri="{BB962C8B-B14F-4D97-AF65-F5344CB8AC3E}">
        <p14:creationId xmlns:p14="http://schemas.microsoft.com/office/powerpoint/2010/main" val="214695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5906"/>
            <a:ext cx="8077200" cy="632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hevron 2"/>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8254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6667" r="30000"/>
          <a:stretch>
            <a:fillRect/>
          </a:stretch>
        </p:blipFill>
        <p:spPr bwMode="auto">
          <a:xfrm>
            <a:off x="1566069" y="1343024"/>
            <a:ext cx="171450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2066131" y="5402263"/>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t>Mahasiswa</a:t>
            </a:r>
          </a:p>
        </p:txBody>
      </p:sp>
      <p:sp>
        <p:nvSpPr>
          <p:cNvPr id="7" name="TextBox 5"/>
          <p:cNvSpPr txBox="1">
            <a:spLocks noChangeArrowheads="1"/>
          </p:cNvSpPr>
          <p:nvPr/>
        </p:nvSpPr>
        <p:spPr bwMode="auto">
          <a:xfrm>
            <a:off x="5566569" y="973138"/>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b="1"/>
              <a:t>Properti</a:t>
            </a:r>
          </a:p>
        </p:txBody>
      </p:sp>
      <p:sp>
        <p:nvSpPr>
          <p:cNvPr id="8" name="TextBox 6"/>
          <p:cNvSpPr txBox="1">
            <a:spLocks noChangeArrowheads="1"/>
          </p:cNvSpPr>
          <p:nvPr/>
        </p:nvSpPr>
        <p:spPr bwMode="auto">
          <a:xfrm>
            <a:off x="5638006" y="2901950"/>
            <a:ext cx="100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b="1"/>
              <a:t>Method</a:t>
            </a:r>
          </a:p>
        </p:txBody>
      </p:sp>
      <p:sp>
        <p:nvSpPr>
          <p:cNvPr id="9" name="TextBox 7"/>
          <p:cNvSpPr txBox="1">
            <a:spLocks noChangeArrowheads="1"/>
          </p:cNvSpPr>
          <p:nvPr/>
        </p:nvSpPr>
        <p:spPr bwMode="auto">
          <a:xfrm>
            <a:off x="5709444" y="4687888"/>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b="1"/>
              <a:t>Event</a:t>
            </a:r>
          </a:p>
        </p:txBody>
      </p:sp>
      <p:sp>
        <p:nvSpPr>
          <p:cNvPr id="10" name="TextBox 8"/>
          <p:cNvSpPr txBox="1">
            <a:spLocks noChangeArrowheads="1"/>
          </p:cNvSpPr>
          <p:nvPr/>
        </p:nvSpPr>
        <p:spPr bwMode="auto">
          <a:xfrm>
            <a:off x="5995194" y="1330325"/>
            <a:ext cx="15827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t>NPM</a:t>
            </a:r>
          </a:p>
          <a:p>
            <a:pPr eaLnBrk="1" hangingPunct="1"/>
            <a:r>
              <a:rPr lang="en-US"/>
              <a:t>Nama</a:t>
            </a:r>
          </a:p>
          <a:p>
            <a:pPr eaLnBrk="1" hangingPunct="1"/>
            <a:r>
              <a:rPr lang="en-US"/>
              <a:t>Jenis kelamin</a:t>
            </a:r>
          </a:p>
          <a:p>
            <a:pPr eaLnBrk="1" hangingPunct="1"/>
            <a:r>
              <a:rPr lang="en-US"/>
              <a:t>Alamat</a:t>
            </a:r>
          </a:p>
          <a:p>
            <a:pPr eaLnBrk="1" hangingPunct="1"/>
            <a:r>
              <a:rPr lang="en-US"/>
              <a:t>No_tlp</a:t>
            </a:r>
          </a:p>
        </p:txBody>
      </p:sp>
      <p:sp>
        <p:nvSpPr>
          <p:cNvPr id="11" name="TextBox 9"/>
          <p:cNvSpPr txBox="1">
            <a:spLocks noChangeArrowheads="1"/>
          </p:cNvSpPr>
          <p:nvPr/>
        </p:nvSpPr>
        <p:spPr bwMode="auto">
          <a:xfrm>
            <a:off x="6041231" y="3259138"/>
            <a:ext cx="1312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t>Kuliah aktif</a:t>
            </a:r>
          </a:p>
          <a:p>
            <a:pPr eaLnBrk="1" hangingPunct="1"/>
            <a:r>
              <a:rPr lang="en-US"/>
              <a:t>Cuti</a:t>
            </a:r>
          </a:p>
        </p:txBody>
      </p:sp>
      <p:sp>
        <p:nvSpPr>
          <p:cNvPr id="12" name="TextBox 10"/>
          <p:cNvSpPr txBox="1">
            <a:spLocks noChangeArrowheads="1"/>
          </p:cNvSpPr>
          <p:nvPr/>
        </p:nvSpPr>
        <p:spPr bwMode="auto">
          <a:xfrm>
            <a:off x="5995194" y="5032375"/>
            <a:ext cx="90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t>Ujian</a:t>
            </a:r>
          </a:p>
          <a:p>
            <a:pPr eaLnBrk="1" hangingPunct="1"/>
            <a:r>
              <a:rPr lang="en-US"/>
              <a:t>DO</a:t>
            </a:r>
          </a:p>
          <a:p>
            <a:pPr eaLnBrk="1" hangingPunct="1"/>
            <a:r>
              <a:rPr lang="en-US"/>
              <a:t>wisuda</a:t>
            </a:r>
          </a:p>
        </p:txBody>
      </p:sp>
      <p:cxnSp>
        <p:nvCxnSpPr>
          <p:cNvPr id="13" name="Straight Connector 12"/>
          <p:cNvCxnSpPr>
            <a:endCxn id="7" idx="1"/>
          </p:cNvCxnSpPr>
          <p:nvPr/>
        </p:nvCxnSpPr>
        <p:spPr>
          <a:xfrm flipV="1">
            <a:off x="3280569" y="1157288"/>
            <a:ext cx="228600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1"/>
          </p:cNvCxnSpPr>
          <p:nvPr/>
        </p:nvCxnSpPr>
        <p:spPr>
          <a:xfrm>
            <a:off x="3280569" y="3367088"/>
            <a:ext cx="2428875" cy="1504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flipV="1">
            <a:off x="3280569" y="3086100"/>
            <a:ext cx="2357437" cy="2809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Chevron 15"/>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872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Cambria" pitchFamily="18" charset="0"/>
              </a:rPr>
              <a:t>Karakteristik</a:t>
            </a:r>
            <a:r>
              <a:rPr lang="en-US" sz="4000" dirty="0">
                <a:latin typeface="Cambria" pitchFamily="18" charset="0"/>
              </a:rPr>
              <a:t> </a:t>
            </a:r>
            <a:r>
              <a:rPr lang="en-US" sz="4000" dirty="0" err="1">
                <a:latin typeface="Cambria" pitchFamily="18" charset="0"/>
              </a:rPr>
              <a:t>Objek</a:t>
            </a:r>
            <a:r>
              <a:rPr lang="en-US" sz="4000" dirty="0">
                <a:latin typeface="Cambria" pitchFamily="18" charset="0"/>
              </a:rPr>
              <a:t> Oriented</a:t>
            </a:r>
          </a:p>
        </p:txBody>
      </p:sp>
      <p:sp>
        <p:nvSpPr>
          <p:cNvPr id="5" name="Chevron 4"/>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27" name="Group 26"/>
          <p:cNvGrpSpPr/>
          <p:nvPr/>
        </p:nvGrpSpPr>
        <p:grpSpPr>
          <a:xfrm>
            <a:off x="2133600" y="1720080"/>
            <a:ext cx="4785360" cy="413280"/>
            <a:chOff x="411480" y="78141"/>
            <a:chExt cx="5760720" cy="413280"/>
          </a:xfrm>
        </p:grpSpPr>
        <p:sp>
          <p:nvSpPr>
            <p:cNvPr id="28" name="Rounded Rectangle 27"/>
            <p:cNvSpPr/>
            <p:nvPr/>
          </p:nvSpPr>
          <p:spPr>
            <a:xfrm>
              <a:off x="411480" y="78141"/>
              <a:ext cx="5760720" cy="413280"/>
            </a:xfrm>
            <a:prstGeom prst="roundRect">
              <a:avLst/>
            </a:prstGeom>
          </p:spPr>
          <p:style>
            <a:lnRef idx="2">
              <a:schemeClr val="accent1"/>
            </a:lnRef>
            <a:fillRef idx="1">
              <a:schemeClr val="lt1"/>
            </a:fillRef>
            <a:effectRef idx="0">
              <a:schemeClr val="accent1"/>
            </a:effectRef>
            <a:fontRef idx="minor">
              <a:schemeClr val="dk1"/>
            </a:fontRef>
          </p:style>
        </p:sp>
        <p:sp>
          <p:nvSpPr>
            <p:cNvPr id="29" name="Rounded Rectangle 4"/>
            <p:cNvSpPr/>
            <p:nvPr/>
          </p:nvSpPr>
          <p:spPr>
            <a:xfrm>
              <a:off x="431655" y="98316"/>
              <a:ext cx="5720370" cy="37293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17742" tIns="0" rIns="217742" bIns="0" numCol="1" spcCol="1270" anchor="ctr" anchorCtr="0">
              <a:noAutofit/>
            </a:bodyPr>
            <a:lstStyle/>
            <a:p>
              <a:pPr lvl="0" algn="ctr" defTabSz="622300">
                <a:lnSpc>
                  <a:spcPct val="90000"/>
                </a:lnSpc>
                <a:spcBef>
                  <a:spcPct val="0"/>
                </a:spcBef>
                <a:spcAft>
                  <a:spcPct val="35000"/>
                </a:spcAft>
              </a:pPr>
              <a:r>
                <a:rPr lang="en-US" sz="2200" b="1" kern="1200" dirty="0" err="1">
                  <a:latin typeface="Cambria" pitchFamily="18" charset="0"/>
                </a:rPr>
                <a:t>Abstraksi</a:t>
              </a:r>
              <a:endParaRPr lang="en-US" sz="2200" kern="1200" dirty="0">
                <a:latin typeface="Cambria" pitchFamily="18" charset="0"/>
              </a:endParaRPr>
            </a:p>
          </p:txBody>
        </p:sp>
      </p:grpSp>
      <p:grpSp>
        <p:nvGrpSpPr>
          <p:cNvPr id="30" name="Group 29"/>
          <p:cNvGrpSpPr/>
          <p:nvPr/>
        </p:nvGrpSpPr>
        <p:grpSpPr>
          <a:xfrm>
            <a:off x="2133600" y="2355120"/>
            <a:ext cx="4785360" cy="413280"/>
            <a:chOff x="411480" y="713181"/>
            <a:chExt cx="5760720" cy="413280"/>
          </a:xfrm>
        </p:grpSpPr>
        <p:sp>
          <p:nvSpPr>
            <p:cNvPr id="31" name="Rounded Rectangle 30"/>
            <p:cNvSpPr/>
            <p:nvPr/>
          </p:nvSpPr>
          <p:spPr>
            <a:xfrm>
              <a:off x="411480" y="713181"/>
              <a:ext cx="5760720" cy="413280"/>
            </a:xfrm>
            <a:prstGeom prst="roundRect">
              <a:avLst/>
            </a:prstGeom>
          </p:spPr>
          <p:style>
            <a:lnRef idx="2">
              <a:schemeClr val="accent1"/>
            </a:lnRef>
            <a:fillRef idx="1">
              <a:schemeClr val="lt1"/>
            </a:fillRef>
            <a:effectRef idx="0">
              <a:schemeClr val="accent1"/>
            </a:effectRef>
            <a:fontRef idx="minor">
              <a:schemeClr val="dk1"/>
            </a:fontRef>
          </p:style>
        </p:sp>
        <p:sp>
          <p:nvSpPr>
            <p:cNvPr id="32" name="Rounded Rectangle 6"/>
            <p:cNvSpPr/>
            <p:nvPr/>
          </p:nvSpPr>
          <p:spPr>
            <a:xfrm>
              <a:off x="431655" y="733356"/>
              <a:ext cx="5720370" cy="37293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17742" tIns="0" rIns="217742" bIns="0" numCol="1" spcCol="1270" anchor="ctr" anchorCtr="0">
              <a:noAutofit/>
            </a:bodyPr>
            <a:lstStyle/>
            <a:p>
              <a:pPr lvl="0" algn="ctr" defTabSz="622300">
                <a:lnSpc>
                  <a:spcPct val="90000"/>
                </a:lnSpc>
                <a:spcBef>
                  <a:spcPct val="0"/>
                </a:spcBef>
                <a:spcAft>
                  <a:spcPct val="35000"/>
                </a:spcAft>
              </a:pPr>
              <a:r>
                <a:rPr lang="en-US" sz="2200" b="1" kern="1200" dirty="0" err="1">
                  <a:latin typeface="Cambria" pitchFamily="18" charset="0"/>
                </a:rPr>
                <a:t>Enkapsulasi</a:t>
              </a:r>
              <a:endParaRPr lang="en-US" sz="2200" kern="1200" dirty="0">
                <a:latin typeface="Cambria" pitchFamily="18" charset="0"/>
              </a:endParaRPr>
            </a:p>
          </p:txBody>
        </p:sp>
      </p:grpSp>
      <p:grpSp>
        <p:nvGrpSpPr>
          <p:cNvPr id="33" name="Group 32"/>
          <p:cNvGrpSpPr/>
          <p:nvPr/>
        </p:nvGrpSpPr>
        <p:grpSpPr>
          <a:xfrm>
            <a:off x="2133600" y="2990160"/>
            <a:ext cx="4785360" cy="413280"/>
            <a:chOff x="411480" y="1348221"/>
            <a:chExt cx="5760720" cy="413280"/>
          </a:xfrm>
        </p:grpSpPr>
        <p:sp>
          <p:nvSpPr>
            <p:cNvPr id="34" name="Rounded Rectangle 33"/>
            <p:cNvSpPr/>
            <p:nvPr/>
          </p:nvSpPr>
          <p:spPr>
            <a:xfrm>
              <a:off x="411480" y="1348221"/>
              <a:ext cx="5760720" cy="413280"/>
            </a:xfrm>
            <a:prstGeom prst="roundRect">
              <a:avLst/>
            </a:prstGeom>
          </p:spPr>
          <p:style>
            <a:lnRef idx="2">
              <a:schemeClr val="accent1"/>
            </a:lnRef>
            <a:fillRef idx="1">
              <a:schemeClr val="lt1"/>
            </a:fillRef>
            <a:effectRef idx="0">
              <a:schemeClr val="accent1"/>
            </a:effectRef>
            <a:fontRef idx="minor">
              <a:schemeClr val="dk1"/>
            </a:fontRef>
          </p:style>
        </p:sp>
        <p:sp>
          <p:nvSpPr>
            <p:cNvPr id="35" name="Rounded Rectangle 8"/>
            <p:cNvSpPr/>
            <p:nvPr/>
          </p:nvSpPr>
          <p:spPr>
            <a:xfrm>
              <a:off x="431655" y="1368396"/>
              <a:ext cx="5720370" cy="37293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17742" tIns="0" rIns="217742" bIns="0" numCol="1" spcCol="1270" anchor="ctr" anchorCtr="0">
              <a:noAutofit/>
            </a:bodyPr>
            <a:lstStyle/>
            <a:p>
              <a:pPr lvl="0" algn="ctr" defTabSz="622300">
                <a:lnSpc>
                  <a:spcPct val="90000"/>
                </a:lnSpc>
                <a:spcBef>
                  <a:spcPct val="0"/>
                </a:spcBef>
                <a:spcAft>
                  <a:spcPct val="35000"/>
                </a:spcAft>
              </a:pPr>
              <a:r>
                <a:rPr lang="en-US" sz="2200" b="1" kern="1200" dirty="0" err="1">
                  <a:latin typeface="Cambria" pitchFamily="18" charset="0"/>
                </a:rPr>
                <a:t>Pewarisan</a:t>
              </a:r>
              <a:r>
                <a:rPr lang="en-US" sz="2200" b="1" kern="1200" dirty="0">
                  <a:latin typeface="Cambria" pitchFamily="18" charset="0"/>
                </a:rPr>
                <a:t> (Inheritance)</a:t>
              </a:r>
              <a:r>
                <a:rPr lang="en-US" sz="2200" kern="1200" dirty="0">
                  <a:latin typeface="Cambria" pitchFamily="18" charset="0"/>
                </a:rPr>
                <a:t> </a:t>
              </a:r>
            </a:p>
          </p:txBody>
        </p:sp>
      </p:grpSp>
      <p:grpSp>
        <p:nvGrpSpPr>
          <p:cNvPr id="36" name="Group 35"/>
          <p:cNvGrpSpPr/>
          <p:nvPr/>
        </p:nvGrpSpPr>
        <p:grpSpPr>
          <a:xfrm>
            <a:off x="2133600" y="3625200"/>
            <a:ext cx="4785360" cy="413280"/>
            <a:chOff x="411480" y="1983261"/>
            <a:chExt cx="5760720" cy="413280"/>
          </a:xfrm>
        </p:grpSpPr>
        <p:sp>
          <p:nvSpPr>
            <p:cNvPr id="37" name="Rounded Rectangle 36"/>
            <p:cNvSpPr/>
            <p:nvPr/>
          </p:nvSpPr>
          <p:spPr>
            <a:xfrm>
              <a:off x="411480" y="1983261"/>
              <a:ext cx="5760720" cy="413280"/>
            </a:xfrm>
            <a:prstGeom prst="roundRect">
              <a:avLst/>
            </a:prstGeom>
          </p:spPr>
          <p:style>
            <a:lnRef idx="2">
              <a:schemeClr val="accent1"/>
            </a:lnRef>
            <a:fillRef idx="1">
              <a:schemeClr val="lt1"/>
            </a:fillRef>
            <a:effectRef idx="0">
              <a:schemeClr val="accent1"/>
            </a:effectRef>
            <a:fontRef idx="minor">
              <a:schemeClr val="dk1"/>
            </a:fontRef>
          </p:style>
        </p:sp>
        <p:sp>
          <p:nvSpPr>
            <p:cNvPr id="38" name="Rounded Rectangle 10"/>
            <p:cNvSpPr/>
            <p:nvPr/>
          </p:nvSpPr>
          <p:spPr>
            <a:xfrm>
              <a:off x="431655" y="2003436"/>
              <a:ext cx="5720370" cy="37293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17742" tIns="0" rIns="217742" bIns="0" numCol="1" spcCol="1270" anchor="ctr" anchorCtr="0">
              <a:noAutofit/>
            </a:bodyPr>
            <a:lstStyle/>
            <a:p>
              <a:pPr lvl="0" algn="ctr" defTabSz="622300">
                <a:lnSpc>
                  <a:spcPct val="90000"/>
                </a:lnSpc>
                <a:spcBef>
                  <a:spcPct val="0"/>
                </a:spcBef>
                <a:spcAft>
                  <a:spcPct val="35000"/>
                </a:spcAft>
              </a:pPr>
              <a:r>
                <a:rPr lang="en-US" sz="2200" b="1" kern="1200" dirty="0">
                  <a:latin typeface="Cambria" pitchFamily="18" charset="0"/>
                </a:rPr>
                <a:t>Reusability</a:t>
              </a:r>
              <a:endParaRPr lang="en-US" sz="2200" kern="1200" dirty="0">
                <a:latin typeface="Cambria" pitchFamily="18" charset="0"/>
              </a:endParaRPr>
            </a:p>
          </p:txBody>
        </p:sp>
      </p:grpSp>
      <p:grpSp>
        <p:nvGrpSpPr>
          <p:cNvPr id="39" name="Group 38"/>
          <p:cNvGrpSpPr/>
          <p:nvPr/>
        </p:nvGrpSpPr>
        <p:grpSpPr>
          <a:xfrm>
            <a:off x="2133600" y="4260240"/>
            <a:ext cx="4785360" cy="413280"/>
            <a:chOff x="411480" y="2618301"/>
            <a:chExt cx="5760720" cy="413280"/>
          </a:xfrm>
        </p:grpSpPr>
        <p:sp>
          <p:nvSpPr>
            <p:cNvPr id="40" name="Rounded Rectangle 39"/>
            <p:cNvSpPr/>
            <p:nvPr/>
          </p:nvSpPr>
          <p:spPr>
            <a:xfrm>
              <a:off x="411480" y="2618301"/>
              <a:ext cx="5760720" cy="413280"/>
            </a:xfrm>
            <a:prstGeom prst="roundRect">
              <a:avLst/>
            </a:prstGeom>
          </p:spPr>
          <p:style>
            <a:lnRef idx="2">
              <a:schemeClr val="accent1"/>
            </a:lnRef>
            <a:fillRef idx="1">
              <a:schemeClr val="lt1"/>
            </a:fillRef>
            <a:effectRef idx="0">
              <a:schemeClr val="accent1"/>
            </a:effectRef>
            <a:fontRef idx="minor">
              <a:schemeClr val="dk1"/>
            </a:fontRef>
          </p:style>
        </p:sp>
        <p:sp>
          <p:nvSpPr>
            <p:cNvPr id="41" name="Rounded Rectangle 12"/>
            <p:cNvSpPr/>
            <p:nvPr/>
          </p:nvSpPr>
          <p:spPr>
            <a:xfrm>
              <a:off x="431655" y="2638476"/>
              <a:ext cx="5720370" cy="37293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17742" tIns="0" rIns="217742" bIns="0" numCol="1" spcCol="1270" anchor="ctr" anchorCtr="0">
              <a:noAutofit/>
            </a:bodyPr>
            <a:lstStyle/>
            <a:p>
              <a:pPr lvl="0" algn="ctr" defTabSz="622300">
                <a:lnSpc>
                  <a:spcPct val="90000"/>
                </a:lnSpc>
                <a:spcBef>
                  <a:spcPct val="0"/>
                </a:spcBef>
                <a:spcAft>
                  <a:spcPct val="35000"/>
                </a:spcAft>
              </a:pPr>
              <a:r>
                <a:rPr lang="en-US" sz="2200" b="1" kern="1200" dirty="0" err="1">
                  <a:latin typeface="Cambria" pitchFamily="18" charset="0"/>
                </a:rPr>
                <a:t>Generalisasi</a:t>
              </a:r>
              <a:r>
                <a:rPr lang="en-US" sz="2200" b="1" kern="1200" dirty="0">
                  <a:latin typeface="Cambria" pitchFamily="18" charset="0"/>
                </a:rPr>
                <a:t> </a:t>
              </a:r>
              <a:r>
                <a:rPr lang="en-US" sz="2200" b="1" kern="1200" dirty="0" err="1">
                  <a:latin typeface="Cambria" pitchFamily="18" charset="0"/>
                </a:rPr>
                <a:t>dan</a:t>
              </a:r>
              <a:r>
                <a:rPr lang="en-US" sz="2200" b="1" kern="1200" dirty="0">
                  <a:latin typeface="Cambria" pitchFamily="18" charset="0"/>
                </a:rPr>
                <a:t> </a:t>
              </a:r>
              <a:r>
                <a:rPr lang="en-US" sz="2200" b="1" kern="1200" dirty="0" err="1">
                  <a:latin typeface="Cambria" pitchFamily="18" charset="0"/>
                </a:rPr>
                <a:t>Spesialisasi</a:t>
              </a:r>
              <a:endParaRPr lang="en-US" sz="2200" kern="1200" dirty="0">
                <a:latin typeface="Cambria" pitchFamily="18" charset="0"/>
              </a:endParaRPr>
            </a:p>
          </p:txBody>
        </p:sp>
      </p:grpSp>
      <p:grpSp>
        <p:nvGrpSpPr>
          <p:cNvPr id="42" name="Group 41"/>
          <p:cNvGrpSpPr/>
          <p:nvPr/>
        </p:nvGrpSpPr>
        <p:grpSpPr>
          <a:xfrm>
            <a:off x="2133600" y="4895280"/>
            <a:ext cx="4785360" cy="413280"/>
            <a:chOff x="411480" y="3253341"/>
            <a:chExt cx="5760720" cy="413280"/>
          </a:xfrm>
        </p:grpSpPr>
        <p:sp>
          <p:nvSpPr>
            <p:cNvPr id="43" name="Rounded Rectangle 42"/>
            <p:cNvSpPr/>
            <p:nvPr/>
          </p:nvSpPr>
          <p:spPr>
            <a:xfrm>
              <a:off x="411480" y="3253341"/>
              <a:ext cx="5760720" cy="413280"/>
            </a:xfrm>
            <a:prstGeom prst="roundRect">
              <a:avLst/>
            </a:prstGeom>
          </p:spPr>
          <p:style>
            <a:lnRef idx="2">
              <a:schemeClr val="accent1"/>
            </a:lnRef>
            <a:fillRef idx="1">
              <a:schemeClr val="lt1"/>
            </a:fillRef>
            <a:effectRef idx="0">
              <a:schemeClr val="accent1"/>
            </a:effectRef>
            <a:fontRef idx="minor">
              <a:schemeClr val="dk1"/>
            </a:fontRef>
          </p:style>
        </p:sp>
        <p:sp>
          <p:nvSpPr>
            <p:cNvPr id="44" name="Rounded Rectangle 14"/>
            <p:cNvSpPr/>
            <p:nvPr/>
          </p:nvSpPr>
          <p:spPr>
            <a:xfrm>
              <a:off x="431655" y="3273516"/>
              <a:ext cx="5720370" cy="37293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17742" tIns="0" rIns="217742" bIns="0" numCol="1" spcCol="1270" anchor="ctr" anchorCtr="0">
              <a:noAutofit/>
            </a:bodyPr>
            <a:lstStyle/>
            <a:p>
              <a:pPr lvl="0" algn="ctr" defTabSz="622300">
                <a:lnSpc>
                  <a:spcPct val="90000"/>
                </a:lnSpc>
                <a:spcBef>
                  <a:spcPct val="0"/>
                </a:spcBef>
                <a:spcAft>
                  <a:spcPct val="35000"/>
                </a:spcAft>
              </a:pPr>
              <a:r>
                <a:rPr lang="en-US" sz="2200" b="1" kern="1200" dirty="0" err="1">
                  <a:latin typeface="Cambria" pitchFamily="18" charset="0"/>
                </a:rPr>
                <a:t>Komunikasi</a:t>
              </a:r>
              <a:r>
                <a:rPr lang="en-US" sz="2200" b="1" kern="1200" dirty="0">
                  <a:latin typeface="Cambria" pitchFamily="18" charset="0"/>
                </a:rPr>
                <a:t> </a:t>
              </a:r>
              <a:r>
                <a:rPr lang="en-US" sz="2200" b="1" kern="1200" dirty="0" err="1">
                  <a:latin typeface="Cambria" pitchFamily="18" charset="0"/>
                </a:rPr>
                <a:t>Antar</a:t>
              </a:r>
              <a:r>
                <a:rPr lang="en-US" sz="2200" b="1" kern="1200" dirty="0">
                  <a:latin typeface="Cambria" pitchFamily="18" charset="0"/>
                </a:rPr>
                <a:t> </a:t>
              </a:r>
              <a:r>
                <a:rPr lang="en-US" sz="2200" b="1" kern="1200" dirty="0" err="1">
                  <a:latin typeface="Cambria" pitchFamily="18" charset="0"/>
                </a:rPr>
                <a:t>Objek</a:t>
              </a:r>
              <a:endParaRPr lang="en-US" sz="2200" kern="1200" dirty="0">
                <a:latin typeface="Cambria" pitchFamily="18" charset="0"/>
              </a:endParaRPr>
            </a:p>
          </p:txBody>
        </p:sp>
      </p:grpSp>
      <p:grpSp>
        <p:nvGrpSpPr>
          <p:cNvPr id="45" name="Group 44"/>
          <p:cNvGrpSpPr/>
          <p:nvPr/>
        </p:nvGrpSpPr>
        <p:grpSpPr>
          <a:xfrm>
            <a:off x="2133600" y="5530320"/>
            <a:ext cx="4785360" cy="413280"/>
            <a:chOff x="411480" y="3888381"/>
            <a:chExt cx="5760720" cy="413280"/>
          </a:xfrm>
        </p:grpSpPr>
        <p:sp>
          <p:nvSpPr>
            <p:cNvPr id="46" name="Rounded Rectangle 45"/>
            <p:cNvSpPr/>
            <p:nvPr/>
          </p:nvSpPr>
          <p:spPr>
            <a:xfrm>
              <a:off x="411480" y="3888381"/>
              <a:ext cx="5760720" cy="413280"/>
            </a:xfrm>
            <a:prstGeom prst="roundRect">
              <a:avLst/>
            </a:prstGeom>
          </p:spPr>
          <p:style>
            <a:lnRef idx="2">
              <a:schemeClr val="accent1"/>
            </a:lnRef>
            <a:fillRef idx="1">
              <a:schemeClr val="lt1"/>
            </a:fillRef>
            <a:effectRef idx="0">
              <a:schemeClr val="accent1"/>
            </a:effectRef>
            <a:fontRef idx="minor">
              <a:schemeClr val="dk1"/>
            </a:fontRef>
          </p:style>
        </p:sp>
        <p:sp>
          <p:nvSpPr>
            <p:cNvPr id="47" name="Rounded Rectangle 16"/>
            <p:cNvSpPr/>
            <p:nvPr/>
          </p:nvSpPr>
          <p:spPr>
            <a:xfrm>
              <a:off x="431655" y="3908556"/>
              <a:ext cx="5720370" cy="372930"/>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17742" tIns="0" rIns="217742" bIns="0" numCol="1" spcCol="1270" anchor="ctr" anchorCtr="0">
              <a:noAutofit/>
            </a:bodyPr>
            <a:lstStyle/>
            <a:p>
              <a:pPr lvl="0" algn="ctr" defTabSz="622300">
                <a:lnSpc>
                  <a:spcPct val="90000"/>
                </a:lnSpc>
                <a:spcBef>
                  <a:spcPct val="0"/>
                </a:spcBef>
                <a:spcAft>
                  <a:spcPct val="35000"/>
                </a:spcAft>
              </a:pPr>
              <a:r>
                <a:rPr lang="en-US" sz="2200" b="1" kern="1200" dirty="0">
                  <a:latin typeface="Cambria" pitchFamily="18" charset="0"/>
                </a:rPr>
                <a:t>Polymorphism</a:t>
              </a:r>
              <a:endParaRPr lang="en-US" sz="2200" kern="1200" dirty="0">
                <a:latin typeface="Cambria" pitchFamily="18" charset="0"/>
              </a:endParaRPr>
            </a:p>
          </p:txBody>
        </p:sp>
      </p:grpSp>
    </p:spTree>
    <p:extLst>
      <p:ext uri="{BB962C8B-B14F-4D97-AF65-F5344CB8AC3E}">
        <p14:creationId xmlns:p14="http://schemas.microsoft.com/office/powerpoint/2010/main" val="288947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algn="just"/>
            <a:r>
              <a:rPr lang="en-US" sz="2200" b="1" dirty="0" err="1">
                <a:latin typeface="Cambria" pitchFamily="18" charset="0"/>
              </a:rPr>
              <a:t>Abstraksi</a:t>
            </a:r>
            <a:r>
              <a:rPr lang="en-US" sz="2200" dirty="0">
                <a:latin typeface="Cambria" pitchFamily="18" charset="0"/>
              </a:rPr>
              <a:t>, </a:t>
            </a:r>
            <a:r>
              <a:rPr lang="en-US" sz="2200" dirty="0" err="1">
                <a:latin typeface="Cambria" pitchFamily="18" charset="0"/>
              </a:rPr>
              <a:t>yaitu</a:t>
            </a:r>
            <a:r>
              <a:rPr lang="en-US" sz="2200" dirty="0">
                <a:latin typeface="Cambria" pitchFamily="18" charset="0"/>
              </a:rPr>
              <a:t> </a:t>
            </a:r>
            <a:r>
              <a:rPr lang="en-US" sz="2200" dirty="0" err="1">
                <a:latin typeface="Cambria" pitchFamily="18" charset="0"/>
              </a:rPr>
              <a:t>prinsip</a:t>
            </a:r>
            <a:r>
              <a:rPr lang="en-US" sz="2200" dirty="0">
                <a:latin typeface="Cambria" pitchFamily="18" charset="0"/>
              </a:rPr>
              <a:t> </a:t>
            </a:r>
            <a:r>
              <a:rPr lang="en-US" sz="2200" dirty="0" err="1">
                <a:latin typeface="Cambria" pitchFamily="18" charset="0"/>
              </a:rPr>
              <a:t>untuk</a:t>
            </a:r>
            <a:r>
              <a:rPr lang="en-US" sz="2200" dirty="0">
                <a:latin typeface="Cambria" pitchFamily="18" charset="0"/>
              </a:rPr>
              <a:t> </a:t>
            </a:r>
            <a:r>
              <a:rPr lang="en-US" sz="2200" dirty="0" err="1">
                <a:latin typeface="Cambria" pitchFamily="18" charset="0"/>
              </a:rPr>
              <a:t>merepresentasikan</a:t>
            </a:r>
            <a:r>
              <a:rPr lang="en-US" sz="2200" dirty="0">
                <a:latin typeface="Cambria" pitchFamily="18" charset="0"/>
              </a:rPr>
              <a:t> </a:t>
            </a:r>
            <a:r>
              <a:rPr lang="en-US" sz="2200" dirty="0" err="1">
                <a:latin typeface="Cambria" pitchFamily="18" charset="0"/>
              </a:rPr>
              <a:t>dunia</a:t>
            </a:r>
            <a:r>
              <a:rPr lang="en-US" sz="2200" dirty="0">
                <a:latin typeface="Cambria" pitchFamily="18" charset="0"/>
              </a:rPr>
              <a:t> </a:t>
            </a:r>
            <a:r>
              <a:rPr lang="en-US" sz="2200" dirty="0" err="1">
                <a:latin typeface="Cambria" pitchFamily="18" charset="0"/>
              </a:rPr>
              <a:t>nyata</a:t>
            </a:r>
            <a:r>
              <a:rPr lang="en-US" sz="2200" dirty="0">
                <a:latin typeface="Cambria" pitchFamily="18" charset="0"/>
              </a:rPr>
              <a:t> yang </a:t>
            </a:r>
            <a:r>
              <a:rPr lang="en-US" sz="2200" dirty="0" err="1">
                <a:latin typeface="Cambria" pitchFamily="18" charset="0"/>
              </a:rPr>
              <a:t>kompleks</a:t>
            </a:r>
            <a:r>
              <a:rPr lang="en-US" sz="2200" dirty="0">
                <a:latin typeface="Cambria" pitchFamily="18" charset="0"/>
              </a:rPr>
              <a:t> </a:t>
            </a:r>
            <a:r>
              <a:rPr lang="en-US" sz="2200" dirty="0" err="1">
                <a:latin typeface="Cambria" pitchFamily="18" charset="0"/>
              </a:rPr>
              <a:t>menjadi</a:t>
            </a:r>
            <a:r>
              <a:rPr lang="en-US" sz="2200" dirty="0">
                <a:latin typeface="Cambria" pitchFamily="18" charset="0"/>
              </a:rPr>
              <a:t> </a:t>
            </a:r>
            <a:r>
              <a:rPr lang="en-US" sz="2200" dirty="0" err="1">
                <a:latin typeface="Cambria" pitchFamily="18" charset="0"/>
              </a:rPr>
              <a:t>satu</a:t>
            </a:r>
            <a:r>
              <a:rPr lang="en-US" sz="2200" dirty="0">
                <a:latin typeface="Cambria" pitchFamily="18" charset="0"/>
              </a:rPr>
              <a:t> </a:t>
            </a:r>
            <a:r>
              <a:rPr lang="en-US" sz="2200" dirty="0" err="1">
                <a:latin typeface="Cambria" pitchFamily="18" charset="0"/>
              </a:rPr>
              <a:t>bentuk</a:t>
            </a:r>
            <a:r>
              <a:rPr lang="en-US" sz="2200" dirty="0">
                <a:latin typeface="Cambria" pitchFamily="18" charset="0"/>
              </a:rPr>
              <a:t> model yang </a:t>
            </a:r>
            <a:r>
              <a:rPr lang="en-US" sz="2200" dirty="0" err="1">
                <a:latin typeface="Cambria" pitchFamily="18" charset="0"/>
              </a:rPr>
              <a:t>sederhana</a:t>
            </a:r>
            <a:r>
              <a:rPr lang="en-US" sz="2200" dirty="0">
                <a:latin typeface="Cambria" pitchFamily="18" charset="0"/>
              </a:rPr>
              <a:t> </a:t>
            </a:r>
            <a:r>
              <a:rPr lang="en-US" sz="2200" dirty="0" err="1">
                <a:latin typeface="Cambria" pitchFamily="18" charset="0"/>
              </a:rPr>
              <a:t>dengan</a:t>
            </a:r>
            <a:r>
              <a:rPr lang="en-US" sz="2200" dirty="0">
                <a:latin typeface="Cambria" pitchFamily="18" charset="0"/>
              </a:rPr>
              <a:t> </a:t>
            </a:r>
            <a:r>
              <a:rPr lang="en-US" sz="2200" dirty="0" err="1">
                <a:latin typeface="Cambria" pitchFamily="18" charset="0"/>
              </a:rPr>
              <a:t>mengabaikan</a:t>
            </a:r>
            <a:r>
              <a:rPr lang="en-US" sz="2200" dirty="0">
                <a:latin typeface="Cambria" pitchFamily="18" charset="0"/>
              </a:rPr>
              <a:t> </a:t>
            </a:r>
            <a:r>
              <a:rPr lang="en-US" sz="2200" dirty="0" err="1">
                <a:latin typeface="Cambria" pitchFamily="18" charset="0"/>
              </a:rPr>
              <a:t>aspek-aspek</a:t>
            </a:r>
            <a:r>
              <a:rPr lang="en-US" sz="2200" dirty="0">
                <a:latin typeface="Cambria" pitchFamily="18" charset="0"/>
              </a:rPr>
              <a:t> lain yang </a:t>
            </a:r>
            <a:r>
              <a:rPr lang="en-US" sz="2200" dirty="0" err="1">
                <a:latin typeface="Cambria" pitchFamily="18" charset="0"/>
              </a:rPr>
              <a:t>tidak</a:t>
            </a:r>
            <a:r>
              <a:rPr lang="en-US" sz="2200" dirty="0">
                <a:latin typeface="Cambria" pitchFamily="18" charset="0"/>
              </a:rPr>
              <a:t> </a:t>
            </a:r>
            <a:r>
              <a:rPr lang="en-US" sz="2200" dirty="0" err="1">
                <a:latin typeface="Cambria" pitchFamily="18" charset="0"/>
              </a:rPr>
              <a:t>sesuai</a:t>
            </a:r>
            <a:r>
              <a:rPr lang="en-US" sz="2200" dirty="0">
                <a:latin typeface="Cambria" pitchFamily="18" charset="0"/>
              </a:rPr>
              <a:t> </a:t>
            </a:r>
            <a:r>
              <a:rPr lang="en-US" sz="2200" dirty="0" err="1">
                <a:latin typeface="Cambria" pitchFamily="18" charset="0"/>
              </a:rPr>
              <a:t>dengan</a:t>
            </a:r>
            <a:r>
              <a:rPr lang="en-US" sz="2200" dirty="0">
                <a:latin typeface="Cambria" pitchFamily="18" charset="0"/>
              </a:rPr>
              <a:t> </a:t>
            </a:r>
            <a:r>
              <a:rPr lang="en-US" sz="2200" dirty="0" err="1">
                <a:latin typeface="Cambria" pitchFamily="18" charset="0"/>
              </a:rPr>
              <a:t>permasalahan</a:t>
            </a:r>
            <a:endParaRPr lang="en-US" sz="2200" dirty="0">
              <a:latin typeface="Cambria" pitchFamily="18" charset="0"/>
            </a:endParaRPr>
          </a:p>
          <a:p>
            <a:pPr algn="just"/>
            <a:endParaRPr lang="en-US" sz="2200" dirty="0">
              <a:latin typeface="Cambria" pitchFamily="18" charset="0"/>
            </a:endParaRPr>
          </a:p>
          <a:p>
            <a:pPr algn="just"/>
            <a:r>
              <a:rPr lang="en-US" sz="2200" b="1" dirty="0" err="1">
                <a:latin typeface="Cambria" pitchFamily="18" charset="0"/>
              </a:rPr>
              <a:t>Enkapsulasi</a:t>
            </a:r>
            <a:r>
              <a:rPr lang="en-US" sz="2200" dirty="0">
                <a:latin typeface="Cambria" pitchFamily="18" charset="0"/>
              </a:rPr>
              <a:t>, </a:t>
            </a:r>
            <a:r>
              <a:rPr lang="en-US" sz="2200" dirty="0" err="1">
                <a:latin typeface="Cambria" pitchFamily="18" charset="0"/>
              </a:rPr>
              <a:t>yaitu</a:t>
            </a:r>
            <a:r>
              <a:rPr lang="en-US" sz="2200" dirty="0">
                <a:latin typeface="Cambria" pitchFamily="18" charset="0"/>
              </a:rPr>
              <a:t> </a:t>
            </a:r>
            <a:r>
              <a:rPr lang="en-US" sz="2200" dirty="0" err="1">
                <a:latin typeface="Cambria" pitchFamily="18" charset="0"/>
              </a:rPr>
              <a:t>pembungkusan</a:t>
            </a:r>
            <a:r>
              <a:rPr lang="en-US" sz="2200" dirty="0">
                <a:latin typeface="Cambria" pitchFamily="18" charset="0"/>
              </a:rPr>
              <a:t> </a:t>
            </a:r>
            <a:r>
              <a:rPr lang="en-US" sz="2200" dirty="0" err="1">
                <a:latin typeface="Cambria" pitchFamily="18" charset="0"/>
              </a:rPr>
              <a:t>atribut</a:t>
            </a:r>
            <a:r>
              <a:rPr lang="en-US" sz="2200" dirty="0">
                <a:latin typeface="Cambria" pitchFamily="18" charset="0"/>
              </a:rPr>
              <a:t> data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layanan</a:t>
            </a:r>
            <a:r>
              <a:rPr lang="en-US" sz="2200" dirty="0">
                <a:latin typeface="Cambria" pitchFamily="18" charset="0"/>
              </a:rPr>
              <a:t> (</a:t>
            </a:r>
            <a:r>
              <a:rPr lang="en-US" sz="2200" dirty="0" err="1">
                <a:latin typeface="Cambria" pitchFamily="18" charset="0"/>
              </a:rPr>
              <a:t>operasi-operasi</a:t>
            </a:r>
            <a:r>
              <a:rPr lang="en-US" sz="2200" dirty="0">
                <a:latin typeface="Cambria" pitchFamily="18" charset="0"/>
              </a:rPr>
              <a:t>) yang </a:t>
            </a:r>
            <a:r>
              <a:rPr lang="en-US" sz="2200" dirty="0" err="1">
                <a:latin typeface="Cambria" pitchFamily="18" charset="0"/>
              </a:rPr>
              <a:t>dipunyai</a:t>
            </a:r>
            <a:r>
              <a:rPr lang="en-US" sz="2200" dirty="0">
                <a:latin typeface="Cambria" pitchFamily="18" charset="0"/>
              </a:rPr>
              <a:t> </a:t>
            </a:r>
            <a:r>
              <a:rPr lang="en-US" sz="2200" dirty="0" err="1">
                <a:latin typeface="Cambria" pitchFamily="18" charset="0"/>
              </a:rPr>
              <a:t>objek</a:t>
            </a:r>
            <a:endParaRPr lang="en-US" sz="2200" dirty="0">
              <a:latin typeface="Cambria" pitchFamily="18" charset="0"/>
            </a:endParaRPr>
          </a:p>
          <a:p>
            <a:pPr algn="just"/>
            <a:endParaRPr lang="en-US" sz="2200" dirty="0">
              <a:latin typeface="Cambria" pitchFamily="18" charset="0"/>
            </a:endParaRPr>
          </a:p>
          <a:p>
            <a:pPr algn="just"/>
            <a:r>
              <a:rPr lang="en-US" sz="2200" b="1" dirty="0" err="1">
                <a:latin typeface="Cambria" pitchFamily="18" charset="0"/>
              </a:rPr>
              <a:t>Pewarisan</a:t>
            </a:r>
            <a:r>
              <a:rPr lang="en-US" sz="2200" b="1" dirty="0">
                <a:latin typeface="Cambria" pitchFamily="18" charset="0"/>
              </a:rPr>
              <a:t> (Inheritance)</a:t>
            </a:r>
            <a:r>
              <a:rPr lang="en-US" sz="2200" dirty="0">
                <a:latin typeface="Cambria" pitchFamily="18" charset="0"/>
              </a:rPr>
              <a:t>, </a:t>
            </a:r>
            <a:r>
              <a:rPr lang="en-US" sz="2200" dirty="0" err="1">
                <a:latin typeface="Cambria" pitchFamily="18" charset="0"/>
              </a:rPr>
              <a:t>yaitu</a:t>
            </a:r>
            <a:r>
              <a:rPr lang="en-US" sz="2200" dirty="0">
                <a:latin typeface="Cambria" pitchFamily="18" charset="0"/>
              </a:rPr>
              <a:t> </a:t>
            </a:r>
            <a:r>
              <a:rPr lang="en-US" sz="2200" dirty="0" err="1">
                <a:latin typeface="Cambria" pitchFamily="18" charset="0"/>
              </a:rPr>
              <a:t>mekanisme</a:t>
            </a:r>
            <a:r>
              <a:rPr lang="en-US" sz="2200" dirty="0">
                <a:latin typeface="Cambria" pitchFamily="18" charset="0"/>
              </a:rPr>
              <a:t> yang </a:t>
            </a:r>
            <a:r>
              <a:rPr lang="en-US" sz="2200" dirty="0" err="1">
                <a:latin typeface="Cambria" pitchFamily="18" charset="0"/>
              </a:rPr>
              <a:t>memungkinkan</a:t>
            </a:r>
            <a:r>
              <a:rPr lang="en-US" sz="2200" dirty="0">
                <a:latin typeface="Cambria" pitchFamily="18" charset="0"/>
              </a:rPr>
              <a:t> </a:t>
            </a:r>
            <a:r>
              <a:rPr lang="en-US" sz="2200" dirty="0" err="1">
                <a:latin typeface="Cambria" pitchFamily="18" charset="0"/>
              </a:rPr>
              <a:t>satu</a:t>
            </a:r>
            <a:r>
              <a:rPr lang="en-US" sz="2200" dirty="0">
                <a:latin typeface="Cambria" pitchFamily="18" charset="0"/>
              </a:rPr>
              <a:t> </a:t>
            </a:r>
            <a:r>
              <a:rPr lang="en-US" sz="2200" dirty="0" err="1">
                <a:latin typeface="Cambria" pitchFamily="18" charset="0"/>
              </a:rPr>
              <a:t>objek</a:t>
            </a:r>
            <a:r>
              <a:rPr lang="en-US" sz="2200" dirty="0">
                <a:latin typeface="Cambria" pitchFamily="18" charset="0"/>
              </a:rPr>
              <a:t> </a:t>
            </a:r>
            <a:r>
              <a:rPr lang="en-US" sz="2200" dirty="0" err="1">
                <a:latin typeface="Cambria" pitchFamily="18" charset="0"/>
              </a:rPr>
              <a:t>mewarisi</a:t>
            </a:r>
            <a:r>
              <a:rPr lang="en-US" sz="2200" dirty="0">
                <a:latin typeface="Cambria" pitchFamily="18" charset="0"/>
              </a:rPr>
              <a:t> </a:t>
            </a:r>
            <a:r>
              <a:rPr lang="en-US" sz="2200" dirty="0" err="1">
                <a:latin typeface="Cambria" pitchFamily="18" charset="0"/>
              </a:rPr>
              <a:t>sebagian</a:t>
            </a:r>
            <a:r>
              <a:rPr lang="en-US" sz="2200" dirty="0">
                <a:latin typeface="Cambria" pitchFamily="18" charset="0"/>
              </a:rPr>
              <a:t> </a:t>
            </a:r>
            <a:r>
              <a:rPr lang="en-US" sz="2200" dirty="0" err="1">
                <a:latin typeface="Cambria" pitchFamily="18" charset="0"/>
              </a:rPr>
              <a:t>atau</a:t>
            </a:r>
            <a:r>
              <a:rPr lang="en-US" sz="2200" dirty="0">
                <a:latin typeface="Cambria" pitchFamily="18" charset="0"/>
              </a:rPr>
              <a:t> </a:t>
            </a:r>
            <a:r>
              <a:rPr lang="en-US" sz="2200" dirty="0" err="1">
                <a:latin typeface="Cambria" pitchFamily="18" charset="0"/>
              </a:rPr>
              <a:t>seluruh</a:t>
            </a:r>
            <a:r>
              <a:rPr lang="en-US" sz="2200" dirty="0">
                <a:latin typeface="Cambria" pitchFamily="18" charset="0"/>
              </a:rPr>
              <a:t> </a:t>
            </a:r>
            <a:r>
              <a:rPr lang="en-US" sz="2200" dirty="0" err="1">
                <a:latin typeface="Cambria" pitchFamily="18" charset="0"/>
              </a:rPr>
              <a:t>definisi</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objek</a:t>
            </a:r>
            <a:r>
              <a:rPr lang="en-US" sz="2200" dirty="0">
                <a:latin typeface="Cambria" pitchFamily="18" charset="0"/>
              </a:rPr>
              <a:t> lain </a:t>
            </a:r>
            <a:r>
              <a:rPr lang="en-US" sz="2200" dirty="0" err="1">
                <a:latin typeface="Cambria" pitchFamily="18" charset="0"/>
              </a:rPr>
              <a:t>sebagai</a:t>
            </a:r>
            <a:r>
              <a:rPr lang="en-US" sz="2200" dirty="0">
                <a:latin typeface="Cambria" pitchFamily="18" charset="0"/>
              </a:rPr>
              <a:t> </a:t>
            </a:r>
            <a:r>
              <a:rPr lang="en-US" sz="2200" dirty="0" err="1">
                <a:latin typeface="Cambria" pitchFamily="18" charset="0"/>
              </a:rPr>
              <a:t>bagian</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dirinya</a:t>
            </a:r>
            <a:endParaRPr lang="en-US" sz="2200" dirty="0">
              <a:latin typeface="Cambria" pitchFamily="18" charset="0"/>
            </a:endParaRPr>
          </a:p>
          <a:p>
            <a:pPr algn="just"/>
            <a:endParaRPr lang="en-US" sz="2200" dirty="0">
              <a:latin typeface="Cambria" pitchFamily="18" charset="0"/>
            </a:endParaRPr>
          </a:p>
          <a:p>
            <a:pPr algn="just"/>
            <a:r>
              <a:rPr lang="en-US" sz="2200" b="1" dirty="0">
                <a:latin typeface="Cambria" pitchFamily="18" charset="0"/>
              </a:rPr>
              <a:t>Reusability</a:t>
            </a:r>
            <a:r>
              <a:rPr lang="en-US" sz="2200" dirty="0">
                <a:latin typeface="Cambria" pitchFamily="18" charset="0"/>
              </a:rPr>
              <a:t>, </a:t>
            </a:r>
            <a:r>
              <a:rPr lang="en-US" sz="2200" dirty="0" err="1">
                <a:latin typeface="Cambria" pitchFamily="18" charset="0"/>
              </a:rPr>
              <a:t>yaitu</a:t>
            </a:r>
            <a:r>
              <a:rPr lang="en-US" sz="2200" dirty="0">
                <a:latin typeface="Cambria" pitchFamily="18" charset="0"/>
              </a:rPr>
              <a:t> </a:t>
            </a:r>
            <a:r>
              <a:rPr lang="en-US" sz="2200" dirty="0" err="1">
                <a:latin typeface="Cambria" pitchFamily="18" charset="0"/>
              </a:rPr>
              <a:t>pemanfaatan</a:t>
            </a:r>
            <a:r>
              <a:rPr lang="en-US" sz="2200" dirty="0">
                <a:latin typeface="Cambria" pitchFamily="18" charset="0"/>
              </a:rPr>
              <a:t> </a:t>
            </a:r>
            <a:r>
              <a:rPr lang="en-US" sz="2200" dirty="0" err="1">
                <a:latin typeface="Cambria" pitchFamily="18" charset="0"/>
              </a:rPr>
              <a:t>kembali</a:t>
            </a:r>
            <a:r>
              <a:rPr lang="en-US" sz="2200" dirty="0">
                <a:latin typeface="Cambria" pitchFamily="18" charset="0"/>
              </a:rPr>
              <a:t> object yang </a:t>
            </a:r>
            <a:r>
              <a:rPr lang="en-US" sz="2200" dirty="0" err="1">
                <a:latin typeface="Cambria" pitchFamily="18" charset="0"/>
              </a:rPr>
              <a:t>sudah</a:t>
            </a:r>
            <a:r>
              <a:rPr lang="en-US" sz="2200" dirty="0">
                <a:latin typeface="Cambria" pitchFamily="18" charset="0"/>
              </a:rPr>
              <a:t> </a:t>
            </a:r>
            <a:r>
              <a:rPr lang="en-US" sz="2200" dirty="0" err="1">
                <a:latin typeface="Cambria" pitchFamily="18" charset="0"/>
              </a:rPr>
              <a:t>didefinisikan</a:t>
            </a:r>
            <a:r>
              <a:rPr lang="en-US" sz="2200" dirty="0">
                <a:latin typeface="Cambria" pitchFamily="18" charset="0"/>
              </a:rPr>
              <a:t> </a:t>
            </a:r>
            <a:r>
              <a:rPr lang="en-US" sz="2200" dirty="0" err="1">
                <a:latin typeface="Cambria" pitchFamily="18" charset="0"/>
              </a:rPr>
              <a:t>untuk</a:t>
            </a:r>
            <a:r>
              <a:rPr lang="en-US" sz="2200" dirty="0">
                <a:latin typeface="Cambria" pitchFamily="18" charset="0"/>
              </a:rPr>
              <a:t> </a:t>
            </a:r>
            <a:r>
              <a:rPr lang="en-US" sz="2200" dirty="0" err="1">
                <a:latin typeface="Cambria" pitchFamily="18" charset="0"/>
              </a:rPr>
              <a:t>suatu</a:t>
            </a:r>
            <a:r>
              <a:rPr lang="en-US" sz="2200" dirty="0">
                <a:latin typeface="Cambria" pitchFamily="18" charset="0"/>
              </a:rPr>
              <a:t> </a:t>
            </a:r>
            <a:r>
              <a:rPr lang="en-US" sz="2200" dirty="0" err="1">
                <a:latin typeface="Cambria" pitchFamily="18" charset="0"/>
              </a:rPr>
              <a:t>permasalahan</a:t>
            </a:r>
            <a:r>
              <a:rPr lang="en-US" sz="2200" dirty="0">
                <a:latin typeface="Cambria" pitchFamily="18" charset="0"/>
              </a:rPr>
              <a:t> </a:t>
            </a:r>
            <a:r>
              <a:rPr lang="en-US" sz="2200" dirty="0" err="1">
                <a:latin typeface="Cambria" pitchFamily="18" charset="0"/>
              </a:rPr>
              <a:t>pada</a:t>
            </a:r>
            <a:r>
              <a:rPr lang="en-US" sz="2200" dirty="0">
                <a:latin typeface="Cambria" pitchFamily="18" charset="0"/>
              </a:rPr>
              <a:t> </a:t>
            </a:r>
            <a:r>
              <a:rPr lang="en-US" sz="2200" dirty="0" err="1">
                <a:latin typeface="Cambria" pitchFamily="18" charset="0"/>
              </a:rPr>
              <a:t>permasalahan</a:t>
            </a:r>
            <a:r>
              <a:rPr lang="en-US" sz="2200" dirty="0">
                <a:latin typeface="Cambria" pitchFamily="18" charset="0"/>
              </a:rPr>
              <a:t> </a:t>
            </a:r>
            <a:r>
              <a:rPr lang="en-US" sz="2200" dirty="0" err="1">
                <a:latin typeface="Cambria" pitchFamily="18" charset="0"/>
              </a:rPr>
              <a:t>lainnya</a:t>
            </a:r>
            <a:r>
              <a:rPr lang="en-US" sz="2200" dirty="0">
                <a:latin typeface="Cambria" pitchFamily="18" charset="0"/>
              </a:rPr>
              <a:t> yang </a:t>
            </a:r>
            <a:r>
              <a:rPr lang="en-US" sz="2200" dirty="0" err="1">
                <a:latin typeface="Cambria" pitchFamily="18" charset="0"/>
              </a:rPr>
              <a:t>melibatkan</a:t>
            </a:r>
            <a:r>
              <a:rPr lang="en-US" sz="2200" dirty="0">
                <a:latin typeface="Cambria" pitchFamily="18" charset="0"/>
              </a:rPr>
              <a:t> </a:t>
            </a:r>
            <a:r>
              <a:rPr lang="en-US" sz="2200" dirty="0" err="1">
                <a:latin typeface="Cambria" pitchFamily="18" charset="0"/>
              </a:rPr>
              <a:t>objek</a:t>
            </a:r>
            <a:r>
              <a:rPr lang="en-US" sz="2200" dirty="0">
                <a:latin typeface="Cambria" pitchFamily="18" charset="0"/>
              </a:rPr>
              <a:t> </a:t>
            </a:r>
            <a:r>
              <a:rPr lang="en-US" sz="2200" dirty="0" err="1">
                <a:latin typeface="Cambria" pitchFamily="18" charset="0"/>
              </a:rPr>
              <a:t>tersebut</a:t>
            </a:r>
            <a:endParaRPr lang="en-US" sz="2200" dirty="0">
              <a:latin typeface="Cambria" pitchFamily="18" charset="0"/>
            </a:endParaRPr>
          </a:p>
          <a:p>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90024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lgn="just"/>
            <a:r>
              <a:rPr lang="en-US" sz="2200" b="1" dirty="0" err="1">
                <a:latin typeface="Cambria" pitchFamily="18" charset="0"/>
              </a:rPr>
              <a:t>Generalisasi</a:t>
            </a:r>
            <a:r>
              <a:rPr lang="en-US" sz="2200" b="1" dirty="0">
                <a:latin typeface="Cambria" pitchFamily="18" charset="0"/>
              </a:rPr>
              <a:t> </a:t>
            </a:r>
            <a:r>
              <a:rPr lang="en-US" sz="2200" b="1" dirty="0" err="1">
                <a:latin typeface="Cambria" pitchFamily="18" charset="0"/>
              </a:rPr>
              <a:t>dan</a:t>
            </a:r>
            <a:r>
              <a:rPr lang="en-US" sz="2200" b="1" dirty="0">
                <a:latin typeface="Cambria" pitchFamily="18" charset="0"/>
              </a:rPr>
              <a:t> </a:t>
            </a:r>
            <a:r>
              <a:rPr lang="en-US" sz="2200" b="1" dirty="0" err="1">
                <a:latin typeface="Cambria" pitchFamily="18" charset="0"/>
              </a:rPr>
              <a:t>Spesialisasi</a:t>
            </a:r>
            <a:r>
              <a:rPr lang="en-US" sz="2200" dirty="0">
                <a:latin typeface="Cambria" pitchFamily="18" charset="0"/>
              </a:rPr>
              <a:t>, </a:t>
            </a:r>
            <a:r>
              <a:rPr lang="en-US" sz="2200" dirty="0" err="1">
                <a:latin typeface="Cambria" pitchFamily="18" charset="0"/>
              </a:rPr>
              <a:t>yaitu</a:t>
            </a:r>
            <a:r>
              <a:rPr lang="en-US" sz="2200" dirty="0">
                <a:latin typeface="Cambria" pitchFamily="18" charset="0"/>
              </a:rPr>
              <a:t> </a:t>
            </a:r>
            <a:r>
              <a:rPr lang="en-US" sz="2200" dirty="0" err="1">
                <a:latin typeface="Cambria" pitchFamily="18" charset="0"/>
              </a:rPr>
              <a:t>menunjukkan</a:t>
            </a:r>
            <a:r>
              <a:rPr lang="en-US" sz="2200" dirty="0">
                <a:latin typeface="Cambria" pitchFamily="18" charset="0"/>
              </a:rPr>
              <a:t> </a:t>
            </a:r>
            <a:r>
              <a:rPr lang="en-US" sz="2200" dirty="0" err="1">
                <a:latin typeface="Cambria" pitchFamily="18" charset="0"/>
              </a:rPr>
              <a:t>hubungan</a:t>
            </a:r>
            <a:r>
              <a:rPr lang="en-US" sz="2200" dirty="0">
                <a:latin typeface="Cambria" pitchFamily="18" charset="0"/>
              </a:rPr>
              <a:t> </a:t>
            </a:r>
            <a:r>
              <a:rPr lang="en-US" sz="2200" dirty="0" err="1">
                <a:latin typeface="Cambria" pitchFamily="18" charset="0"/>
              </a:rPr>
              <a:t>antara</a:t>
            </a:r>
            <a:r>
              <a:rPr lang="en-US" sz="2200" dirty="0">
                <a:latin typeface="Cambria" pitchFamily="18" charset="0"/>
              </a:rPr>
              <a:t> </a:t>
            </a:r>
            <a:r>
              <a:rPr lang="en-US" sz="2200" dirty="0" err="1">
                <a:latin typeface="Cambria" pitchFamily="18" charset="0"/>
              </a:rPr>
              <a:t>kelas</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object yang </a:t>
            </a:r>
            <a:r>
              <a:rPr lang="en-US" sz="2200" dirty="0" err="1">
                <a:latin typeface="Cambria" pitchFamily="18" charset="0"/>
              </a:rPr>
              <a:t>umum</a:t>
            </a:r>
            <a:r>
              <a:rPr lang="en-US" sz="2200" dirty="0">
                <a:latin typeface="Cambria" pitchFamily="18" charset="0"/>
              </a:rPr>
              <a:t> </a:t>
            </a:r>
            <a:r>
              <a:rPr lang="en-US" sz="2200" dirty="0" err="1">
                <a:latin typeface="Cambria" pitchFamily="18" charset="0"/>
              </a:rPr>
              <a:t>dengan</a:t>
            </a:r>
            <a:r>
              <a:rPr lang="en-US" sz="2200" dirty="0">
                <a:latin typeface="Cambria" pitchFamily="18" charset="0"/>
              </a:rPr>
              <a:t> </a:t>
            </a:r>
            <a:r>
              <a:rPr lang="en-US" sz="2200" dirty="0" err="1">
                <a:latin typeface="Cambria" pitchFamily="18" charset="0"/>
              </a:rPr>
              <a:t>kelas</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object yang </a:t>
            </a:r>
            <a:r>
              <a:rPr lang="en-US" sz="2200" dirty="0" err="1">
                <a:latin typeface="Cambria" pitchFamily="18" charset="0"/>
              </a:rPr>
              <a:t>khusus</a:t>
            </a:r>
            <a:endParaRPr lang="en-US" sz="2200" dirty="0">
              <a:latin typeface="Cambria" pitchFamily="18" charset="0"/>
            </a:endParaRPr>
          </a:p>
          <a:p>
            <a:pPr algn="just"/>
            <a:endParaRPr lang="en-US" sz="2200" dirty="0">
              <a:latin typeface="Cambria" pitchFamily="18" charset="0"/>
            </a:endParaRPr>
          </a:p>
          <a:p>
            <a:pPr algn="just"/>
            <a:r>
              <a:rPr lang="en-US" sz="2200" b="1" dirty="0" err="1">
                <a:latin typeface="Cambria" pitchFamily="18" charset="0"/>
              </a:rPr>
              <a:t>Komunikasi</a:t>
            </a:r>
            <a:r>
              <a:rPr lang="en-US" sz="2200" b="1" dirty="0">
                <a:latin typeface="Cambria" pitchFamily="18" charset="0"/>
              </a:rPr>
              <a:t> </a:t>
            </a:r>
            <a:r>
              <a:rPr lang="en-US" sz="2200" b="1" dirty="0" err="1">
                <a:latin typeface="Cambria" pitchFamily="18" charset="0"/>
              </a:rPr>
              <a:t>Antar</a:t>
            </a:r>
            <a:r>
              <a:rPr lang="en-US" sz="2200" b="1" dirty="0">
                <a:latin typeface="Cambria" pitchFamily="18" charset="0"/>
              </a:rPr>
              <a:t> </a:t>
            </a:r>
            <a:r>
              <a:rPr lang="en-US" sz="2200" b="1" dirty="0" err="1">
                <a:latin typeface="Cambria" pitchFamily="18" charset="0"/>
              </a:rPr>
              <a:t>Objek</a:t>
            </a:r>
            <a:r>
              <a:rPr lang="en-US" sz="2200" dirty="0">
                <a:latin typeface="Cambria" pitchFamily="18" charset="0"/>
              </a:rPr>
              <a:t>, </a:t>
            </a:r>
            <a:r>
              <a:rPr lang="en-US" sz="2200" dirty="0" err="1">
                <a:latin typeface="Cambria" pitchFamily="18" charset="0"/>
              </a:rPr>
              <a:t>yaitu</a:t>
            </a:r>
            <a:r>
              <a:rPr lang="en-US" sz="2200" dirty="0">
                <a:latin typeface="Cambria" pitchFamily="18" charset="0"/>
              </a:rPr>
              <a:t> </a:t>
            </a:r>
            <a:r>
              <a:rPr lang="en-US" sz="2200" dirty="0" err="1">
                <a:latin typeface="Cambria" pitchFamily="18" charset="0"/>
              </a:rPr>
              <a:t>dilakukan</a:t>
            </a:r>
            <a:r>
              <a:rPr lang="en-US" sz="2200" dirty="0">
                <a:latin typeface="Cambria" pitchFamily="18" charset="0"/>
              </a:rPr>
              <a:t> </a:t>
            </a:r>
            <a:r>
              <a:rPr lang="en-US" sz="2200" dirty="0" err="1">
                <a:latin typeface="Cambria" pitchFamily="18" charset="0"/>
              </a:rPr>
              <a:t>lewat</a:t>
            </a:r>
            <a:r>
              <a:rPr lang="en-US" sz="2200" dirty="0">
                <a:latin typeface="Cambria" pitchFamily="18" charset="0"/>
              </a:rPr>
              <a:t> </a:t>
            </a:r>
            <a:r>
              <a:rPr lang="en-US" sz="2200" dirty="0" err="1">
                <a:latin typeface="Cambria" pitchFamily="18" charset="0"/>
              </a:rPr>
              <a:t>pesan</a:t>
            </a:r>
            <a:r>
              <a:rPr lang="en-US" sz="2200" dirty="0">
                <a:latin typeface="Cambria" pitchFamily="18" charset="0"/>
              </a:rPr>
              <a:t> yang </a:t>
            </a:r>
            <a:r>
              <a:rPr lang="en-US" sz="2200" dirty="0" err="1">
                <a:latin typeface="Cambria" pitchFamily="18" charset="0"/>
              </a:rPr>
              <a:t>dikirim</a:t>
            </a:r>
            <a:r>
              <a:rPr lang="en-US" sz="2200" dirty="0">
                <a:latin typeface="Cambria" pitchFamily="18" charset="0"/>
              </a:rPr>
              <a:t> </a:t>
            </a:r>
            <a:r>
              <a:rPr lang="en-US" sz="2200" dirty="0" err="1">
                <a:latin typeface="Cambria" pitchFamily="18" charset="0"/>
              </a:rPr>
              <a:t>dari</a:t>
            </a:r>
            <a:r>
              <a:rPr lang="en-US" sz="2200" dirty="0">
                <a:latin typeface="Cambria" pitchFamily="18" charset="0"/>
              </a:rPr>
              <a:t> </a:t>
            </a:r>
            <a:r>
              <a:rPr lang="en-US" sz="2200" dirty="0" err="1">
                <a:latin typeface="Cambria" pitchFamily="18" charset="0"/>
              </a:rPr>
              <a:t>satu</a:t>
            </a:r>
            <a:r>
              <a:rPr lang="en-US" sz="2200" dirty="0">
                <a:latin typeface="Cambria" pitchFamily="18" charset="0"/>
              </a:rPr>
              <a:t> object </a:t>
            </a:r>
            <a:r>
              <a:rPr lang="en-US" sz="2200" dirty="0" err="1">
                <a:latin typeface="Cambria" pitchFamily="18" charset="0"/>
              </a:rPr>
              <a:t>ke</a:t>
            </a:r>
            <a:r>
              <a:rPr lang="en-US" sz="2200" dirty="0">
                <a:latin typeface="Cambria" pitchFamily="18" charset="0"/>
              </a:rPr>
              <a:t> object </a:t>
            </a:r>
            <a:r>
              <a:rPr lang="en-US" sz="2200" dirty="0" err="1">
                <a:latin typeface="Cambria" pitchFamily="18" charset="0"/>
              </a:rPr>
              <a:t>lainnya</a:t>
            </a:r>
            <a:endParaRPr lang="en-US" sz="2200" dirty="0">
              <a:latin typeface="Cambria" pitchFamily="18" charset="0"/>
            </a:endParaRPr>
          </a:p>
          <a:p>
            <a:pPr algn="just"/>
            <a:endParaRPr lang="en-US" sz="2200" dirty="0">
              <a:latin typeface="Cambria" pitchFamily="18" charset="0"/>
            </a:endParaRPr>
          </a:p>
          <a:p>
            <a:pPr algn="just"/>
            <a:r>
              <a:rPr lang="en-US" sz="2200" b="1" dirty="0">
                <a:latin typeface="Cambria" pitchFamily="18" charset="0"/>
              </a:rPr>
              <a:t>Polymorphism</a:t>
            </a:r>
            <a:r>
              <a:rPr lang="en-US" sz="2200" dirty="0">
                <a:latin typeface="Cambria" pitchFamily="18" charset="0"/>
              </a:rPr>
              <a:t>, </a:t>
            </a:r>
            <a:r>
              <a:rPr lang="en-US" sz="2200" dirty="0" err="1">
                <a:latin typeface="Cambria" pitchFamily="18" charset="0"/>
              </a:rPr>
              <a:t>yaitu</a:t>
            </a:r>
            <a:r>
              <a:rPr lang="en-US" sz="2200" dirty="0">
                <a:latin typeface="Cambria" pitchFamily="18" charset="0"/>
              </a:rPr>
              <a:t> </a:t>
            </a:r>
            <a:r>
              <a:rPr lang="en-US" sz="2200" dirty="0" err="1">
                <a:latin typeface="Cambria" pitchFamily="18" charset="0"/>
              </a:rPr>
              <a:t>kemampuan</a:t>
            </a:r>
            <a:r>
              <a:rPr lang="en-US" sz="2200" dirty="0">
                <a:latin typeface="Cambria" pitchFamily="18" charset="0"/>
              </a:rPr>
              <a:t> </a:t>
            </a:r>
            <a:r>
              <a:rPr lang="en-US" sz="2200" dirty="0" err="1">
                <a:latin typeface="Cambria" pitchFamily="18" charset="0"/>
              </a:rPr>
              <a:t>suatu</a:t>
            </a:r>
            <a:r>
              <a:rPr lang="en-US" sz="2200" dirty="0">
                <a:latin typeface="Cambria" pitchFamily="18" charset="0"/>
              </a:rPr>
              <a:t> object </a:t>
            </a:r>
            <a:r>
              <a:rPr lang="en-US" sz="2200" dirty="0" err="1">
                <a:latin typeface="Cambria" pitchFamily="18" charset="0"/>
              </a:rPr>
              <a:t>untuk</a:t>
            </a:r>
            <a:r>
              <a:rPr lang="en-US" sz="2200" dirty="0">
                <a:latin typeface="Cambria" pitchFamily="18" charset="0"/>
              </a:rPr>
              <a:t> </a:t>
            </a:r>
            <a:r>
              <a:rPr lang="en-US" sz="2200" dirty="0" err="1">
                <a:latin typeface="Cambria" pitchFamily="18" charset="0"/>
              </a:rPr>
              <a:t>digunakan</a:t>
            </a:r>
            <a:r>
              <a:rPr lang="en-US" sz="2200" dirty="0">
                <a:latin typeface="Cambria" pitchFamily="18" charset="0"/>
              </a:rPr>
              <a:t> </a:t>
            </a:r>
            <a:r>
              <a:rPr lang="en-US" sz="2200" dirty="0" err="1">
                <a:latin typeface="Cambria" pitchFamily="18" charset="0"/>
              </a:rPr>
              <a:t>dibanyak</a:t>
            </a:r>
            <a:r>
              <a:rPr lang="en-US" sz="2200" dirty="0">
                <a:latin typeface="Cambria" pitchFamily="18" charset="0"/>
              </a:rPr>
              <a:t> </a:t>
            </a:r>
            <a:r>
              <a:rPr lang="en-US" sz="2200" dirty="0" err="1">
                <a:latin typeface="Cambria" pitchFamily="18" charset="0"/>
              </a:rPr>
              <a:t>tujuan</a:t>
            </a:r>
            <a:r>
              <a:rPr lang="en-US" sz="2200" dirty="0">
                <a:latin typeface="Cambria" pitchFamily="18" charset="0"/>
              </a:rPr>
              <a:t> yang </a:t>
            </a:r>
            <a:r>
              <a:rPr lang="en-US" sz="2200" dirty="0" err="1">
                <a:latin typeface="Cambria" pitchFamily="18" charset="0"/>
              </a:rPr>
              <a:t>berbeda</a:t>
            </a:r>
            <a:r>
              <a:rPr lang="en-US" sz="2200" dirty="0">
                <a:latin typeface="Cambria" pitchFamily="18" charset="0"/>
              </a:rPr>
              <a:t> </a:t>
            </a:r>
            <a:r>
              <a:rPr lang="en-US" sz="2200" dirty="0" err="1">
                <a:latin typeface="Cambria" pitchFamily="18" charset="0"/>
              </a:rPr>
              <a:t>dengan</a:t>
            </a:r>
            <a:r>
              <a:rPr lang="en-US" sz="2200" dirty="0">
                <a:latin typeface="Cambria" pitchFamily="18" charset="0"/>
              </a:rPr>
              <a:t> </a:t>
            </a:r>
            <a:r>
              <a:rPr lang="en-US" sz="2200" dirty="0" err="1">
                <a:latin typeface="Cambria" pitchFamily="18" charset="0"/>
              </a:rPr>
              <a:t>nama</a:t>
            </a:r>
            <a:r>
              <a:rPr lang="en-US" sz="2200" dirty="0">
                <a:latin typeface="Cambria" pitchFamily="18" charset="0"/>
              </a:rPr>
              <a:t> yang </a:t>
            </a:r>
            <a:r>
              <a:rPr lang="en-US" sz="2200" dirty="0" err="1">
                <a:latin typeface="Cambria" pitchFamily="18" charset="0"/>
              </a:rPr>
              <a:t>sama</a:t>
            </a:r>
            <a:r>
              <a:rPr lang="en-US" sz="2200" dirty="0">
                <a:latin typeface="Cambria" pitchFamily="18" charset="0"/>
              </a:rPr>
              <a:t>, </a:t>
            </a:r>
            <a:r>
              <a:rPr lang="en-US" sz="2200" dirty="0" err="1">
                <a:latin typeface="Cambria" pitchFamily="18" charset="0"/>
              </a:rPr>
              <a:t>sehingga</a:t>
            </a:r>
            <a:r>
              <a:rPr lang="en-US" sz="2200" dirty="0">
                <a:latin typeface="Cambria" pitchFamily="18" charset="0"/>
              </a:rPr>
              <a:t> </a:t>
            </a:r>
            <a:r>
              <a:rPr lang="en-US" sz="2200" dirty="0" err="1">
                <a:latin typeface="Cambria" pitchFamily="18" charset="0"/>
              </a:rPr>
              <a:t>menghemat</a:t>
            </a:r>
            <a:r>
              <a:rPr lang="en-US" sz="2200" dirty="0">
                <a:latin typeface="Cambria" pitchFamily="18" charset="0"/>
              </a:rPr>
              <a:t> </a:t>
            </a:r>
            <a:r>
              <a:rPr lang="en-US" sz="2200" dirty="0" err="1">
                <a:latin typeface="Cambria" pitchFamily="18" charset="0"/>
              </a:rPr>
              <a:t>baris</a:t>
            </a:r>
            <a:r>
              <a:rPr lang="en-US" sz="2200" dirty="0">
                <a:latin typeface="Cambria" pitchFamily="18" charset="0"/>
              </a:rPr>
              <a:t> program</a:t>
            </a:r>
          </a:p>
          <a:p>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625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Unified Modeling Language</a:t>
            </a:r>
            <a:br>
              <a:rPr lang="en-US" dirty="0"/>
            </a:br>
            <a:r>
              <a:rPr lang="en-US" dirty="0"/>
              <a:t>(UML)</a:t>
            </a:r>
          </a:p>
        </p:txBody>
      </p:sp>
      <p:sp>
        <p:nvSpPr>
          <p:cNvPr id="4" name="Chevron 3"/>
          <p:cNvSpPr/>
          <p:nvPr/>
        </p:nvSpPr>
        <p:spPr>
          <a:xfrm rot="13367290">
            <a:off x="-96008" y="-63751"/>
            <a:ext cx="754039" cy="685800"/>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38696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normAutofit fontScale="92500" lnSpcReduction="10000"/>
          </a:bodyPr>
          <a:lstStyle/>
          <a:p>
            <a:r>
              <a:rPr lang="en-US" sz="2200" dirty="0">
                <a:latin typeface="Cambria" pitchFamily="18" charset="0"/>
              </a:rPr>
              <a:t>UML stands for Unified Modeling Language</a:t>
            </a:r>
          </a:p>
          <a:p>
            <a:pPr lvl="1"/>
            <a:r>
              <a:rPr lang="en-US" sz="2200" dirty="0">
                <a:latin typeface="Cambria" pitchFamily="18" charset="0"/>
              </a:rPr>
              <a:t>A</a:t>
            </a:r>
            <a:r>
              <a:rPr lang="id-ID" sz="2200" dirty="0">
                <a:latin typeface="Cambria" pitchFamily="18" charset="0"/>
              </a:rPr>
              <a:t>dalah sebuah "bahasa" yg telah menjadi standar dalam industri untuk visualisasi, merancang dan</a:t>
            </a:r>
            <a:r>
              <a:rPr lang="en-US" sz="2200" dirty="0">
                <a:latin typeface="Cambria" pitchFamily="18" charset="0"/>
              </a:rPr>
              <a:t> </a:t>
            </a:r>
            <a:r>
              <a:rPr lang="id-ID" sz="2200" dirty="0">
                <a:latin typeface="Cambria" pitchFamily="18" charset="0"/>
              </a:rPr>
              <a:t>mendokumentasikan sistem piranti lunak. UML menawarkan sebuah standar untuk merancang model sebuah sistem</a:t>
            </a:r>
            <a:endParaRPr lang="en-US" sz="2200" dirty="0">
              <a:latin typeface="Cambria" pitchFamily="18" charset="0"/>
            </a:endParaRPr>
          </a:p>
          <a:p>
            <a:pPr lvl="1"/>
            <a:endParaRPr lang="en-US" sz="2200" dirty="0">
              <a:latin typeface="Cambria" pitchFamily="18" charset="0"/>
            </a:endParaRPr>
          </a:p>
          <a:p>
            <a:r>
              <a:rPr lang="en-US" sz="2200" dirty="0" err="1">
                <a:latin typeface="Cambria" pitchFamily="18" charset="0"/>
              </a:rPr>
              <a:t>Merupakan</a:t>
            </a:r>
            <a:r>
              <a:rPr lang="en-US" sz="2200" dirty="0">
                <a:latin typeface="Cambria" pitchFamily="18" charset="0"/>
              </a:rPr>
              <a:t> </a:t>
            </a:r>
            <a:r>
              <a:rPr lang="en-US" sz="2200" dirty="0" err="1">
                <a:latin typeface="Cambria" pitchFamily="18" charset="0"/>
              </a:rPr>
              <a:t>kombinasi</a:t>
            </a:r>
            <a:r>
              <a:rPr lang="en-US" sz="2200" dirty="0">
                <a:latin typeface="Cambria" pitchFamily="18" charset="0"/>
              </a:rPr>
              <a:t> </a:t>
            </a:r>
            <a:r>
              <a:rPr lang="en-US" sz="2200" dirty="0" err="1">
                <a:latin typeface="Cambria" pitchFamily="18" charset="0"/>
              </a:rPr>
              <a:t>dari</a:t>
            </a:r>
            <a:r>
              <a:rPr lang="en-US" sz="2200" dirty="0">
                <a:latin typeface="Cambria" pitchFamily="18" charset="0"/>
              </a:rPr>
              <a:t>:</a:t>
            </a:r>
          </a:p>
          <a:p>
            <a:pPr lvl="1"/>
            <a:r>
              <a:rPr lang="en-US" sz="2200" dirty="0">
                <a:latin typeface="Cambria" pitchFamily="18" charset="0"/>
              </a:rPr>
              <a:t>Data Modeling concepts (Entity Relationship Diagrams)</a:t>
            </a:r>
          </a:p>
          <a:p>
            <a:pPr lvl="1"/>
            <a:r>
              <a:rPr lang="en-US" sz="2200" dirty="0">
                <a:latin typeface="Cambria" pitchFamily="18" charset="0"/>
              </a:rPr>
              <a:t>Business Modeling (Work Flow)</a:t>
            </a:r>
          </a:p>
          <a:p>
            <a:pPr lvl="1"/>
            <a:r>
              <a:rPr lang="en-US" sz="2200" dirty="0">
                <a:latin typeface="Cambria" pitchFamily="18" charset="0"/>
              </a:rPr>
              <a:t>Object Modeling</a:t>
            </a:r>
          </a:p>
          <a:p>
            <a:pPr lvl="1"/>
            <a:r>
              <a:rPr lang="en-US" sz="2200" dirty="0">
                <a:latin typeface="Cambria" pitchFamily="18" charset="0"/>
              </a:rPr>
              <a:t>Component Modeling</a:t>
            </a:r>
          </a:p>
          <a:p>
            <a:pPr marL="457200" lvl="1" indent="0">
              <a:buNone/>
            </a:pPr>
            <a:endParaRPr lang="en-US" sz="2200" dirty="0">
              <a:latin typeface="Cambria" pitchFamily="18" charset="0"/>
            </a:endParaRPr>
          </a:p>
          <a:p>
            <a:r>
              <a:rPr lang="en-US" sz="2200" dirty="0">
                <a:latin typeface="Cambria" pitchFamily="18" charset="0"/>
              </a:rPr>
              <a:t>Supports </a:t>
            </a:r>
            <a:r>
              <a:rPr lang="en-US" sz="2200" b="1" dirty="0">
                <a:latin typeface="Cambria" pitchFamily="18" charset="0"/>
              </a:rPr>
              <a:t>modeling</a:t>
            </a:r>
            <a:r>
              <a:rPr lang="en-US" sz="2200" dirty="0">
                <a:latin typeface="Cambria" pitchFamily="18" charset="0"/>
              </a:rPr>
              <a:t>, </a:t>
            </a:r>
            <a:r>
              <a:rPr lang="en-US" sz="2200" b="1" dirty="0">
                <a:latin typeface="Cambria" pitchFamily="18" charset="0"/>
              </a:rPr>
              <a:t>analysis</a:t>
            </a:r>
            <a:r>
              <a:rPr lang="en-US" sz="2200" dirty="0">
                <a:latin typeface="Cambria" pitchFamily="18" charset="0"/>
              </a:rPr>
              <a:t> and </a:t>
            </a:r>
            <a:r>
              <a:rPr lang="en-US" sz="2200" b="1" dirty="0">
                <a:latin typeface="Cambria" pitchFamily="18" charset="0"/>
              </a:rPr>
              <a:t>design</a:t>
            </a:r>
            <a:r>
              <a:rPr lang="en-US" sz="2200" dirty="0">
                <a:latin typeface="Cambria" pitchFamily="18" charset="0"/>
              </a:rPr>
              <a:t> of object-oriented development systems</a:t>
            </a:r>
          </a:p>
        </p:txBody>
      </p:sp>
      <p:sp>
        <p:nvSpPr>
          <p:cNvPr id="4" name="Chevron 3"/>
          <p:cNvSpPr/>
          <p:nvPr/>
        </p:nvSpPr>
        <p:spPr>
          <a:xfrm rot="13367290">
            <a:off x="-96008" y="-63751"/>
            <a:ext cx="754039" cy="685800"/>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9657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Object Oriented Development</a:t>
            </a:r>
          </a:p>
        </p:txBody>
      </p:sp>
      <p:sp>
        <p:nvSpPr>
          <p:cNvPr id="4" name="Rectangle 3"/>
          <p:cNvSpPr/>
          <p:nvPr/>
        </p:nvSpPr>
        <p:spPr>
          <a:xfrm>
            <a:off x="477982" y="1564481"/>
            <a:ext cx="8382000" cy="4832092"/>
          </a:xfrm>
          <a:prstGeom prst="rect">
            <a:avLst/>
          </a:prstGeom>
        </p:spPr>
        <p:txBody>
          <a:bodyPr wrap="square">
            <a:spAutoFit/>
          </a:bodyPr>
          <a:lstStyle/>
          <a:p>
            <a:r>
              <a:rPr lang="en-US" sz="2200" dirty="0">
                <a:latin typeface="Cambria" pitchFamily="18" charset="0"/>
              </a:rPr>
              <a:t>Object-oriented  design  is  part  of  </a:t>
            </a:r>
            <a:r>
              <a:rPr lang="en-US" sz="2200" u="sng" dirty="0">
                <a:solidFill>
                  <a:srgbClr val="0070C0"/>
                </a:solidFill>
                <a:latin typeface="Cambria" pitchFamily="18" charset="0"/>
              </a:rPr>
              <a:t>object-oriented  development </a:t>
            </a:r>
            <a:r>
              <a:rPr lang="en-US" sz="2200" dirty="0">
                <a:solidFill>
                  <a:srgbClr val="0070C0"/>
                </a:solidFill>
                <a:latin typeface="Cambria" pitchFamily="18" charset="0"/>
              </a:rPr>
              <a:t> </a:t>
            </a:r>
            <a:r>
              <a:rPr lang="en-US" sz="2200" dirty="0">
                <a:latin typeface="Cambria" pitchFamily="18" charset="0"/>
              </a:rPr>
              <a:t>where  an object-oriented strategy is used throughout the development process:</a:t>
            </a:r>
          </a:p>
          <a:p>
            <a:endParaRPr lang="en-US" sz="2200" dirty="0">
              <a:latin typeface="Cambria" pitchFamily="18" charset="0"/>
            </a:endParaRPr>
          </a:p>
          <a:p>
            <a:r>
              <a:rPr lang="en-US" sz="2200" b="1" u="sng" dirty="0">
                <a:solidFill>
                  <a:srgbClr val="FF0000"/>
                </a:solidFill>
                <a:latin typeface="Cambria" pitchFamily="18" charset="0"/>
              </a:rPr>
              <a:t>Object-oriented analysis</a:t>
            </a:r>
            <a:r>
              <a:rPr lang="en-US" sz="2200" u="sng" dirty="0">
                <a:solidFill>
                  <a:srgbClr val="FF0000"/>
                </a:solidFill>
                <a:latin typeface="Cambria" pitchFamily="18" charset="0"/>
              </a:rPr>
              <a:t> </a:t>
            </a:r>
            <a:r>
              <a:rPr lang="fi-FI" sz="2200" dirty="0">
                <a:latin typeface="Cambria" pitchFamily="18" charset="0"/>
              </a:rPr>
              <a:t>Mempelajari domain permasalahan bisnis untuk</a:t>
            </a:r>
            <a:r>
              <a:rPr lang="id-ID" sz="2200" dirty="0">
                <a:latin typeface="Cambria" pitchFamily="18" charset="0"/>
              </a:rPr>
              <a:t> </a:t>
            </a:r>
            <a:r>
              <a:rPr lang="fi-FI" sz="2200" dirty="0">
                <a:latin typeface="Cambria" pitchFamily="18" charset="0"/>
              </a:rPr>
              <a:t>merekomendasikan </a:t>
            </a:r>
            <a:r>
              <a:rPr lang="fi-FI" sz="2200" b="1" dirty="0">
                <a:latin typeface="Cambria" pitchFamily="18" charset="0"/>
              </a:rPr>
              <a:t>perbaikan</a:t>
            </a:r>
            <a:r>
              <a:rPr lang="fi-FI" sz="2200" dirty="0">
                <a:latin typeface="Cambria" pitchFamily="18" charset="0"/>
              </a:rPr>
              <a:t> dan menentukan </a:t>
            </a:r>
            <a:r>
              <a:rPr lang="fi-FI" sz="2200" b="1" dirty="0">
                <a:latin typeface="Cambria" pitchFamily="18" charset="0"/>
              </a:rPr>
              <a:t>kebutuhan</a:t>
            </a:r>
            <a:r>
              <a:rPr lang="id-ID" sz="2200" b="1" dirty="0">
                <a:latin typeface="Cambria" pitchFamily="18" charset="0"/>
              </a:rPr>
              <a:t> </a:t>
            </a:r>
            <a:r>
              <a:rPr lang="id-ID" sz="2200" dirty="0">
                <a:latin typeface="Cambria" pitchFamily="18" charset="0"/>
              </a:rPr>
              <a:t>sistem untuk menyelesaikan permasalahan</a:t>
            </a:r>
            <a:endParaRPr lang="en-US" sz="2200" dirty="0">
              <a:latin typeface="Cambria" pitchFamily="18" charset="0"/>
            </a:endParaRPr>
          </a:p>
          <a:p>
            <a:endParaRPr lang="en-US" sz="2200" dirty="0">
              <a:latin typeface="Cambria" pitchFamily="18" charset="0"/>
            </a:endParaRPr>
          </a:p>
          <a:p>
            <a:r>
              <a:rPr lang="en-US" sz="2200" b="1" u="sng" dirty="0">
                <a:solidFill>
                  <a:srgbClr val="FF0000"/>
                </a:solidFill>
                <a:latin typeface="Cambria" pitchFamily="18" charset="0"/>
              </a:rPr>
              <a:t>Object-oriented design</a:t>
            </a:r>
            <a:r>
              <a:rPr lang="en-US" sz="2200" dirty="0">
                <a:solidFill>
                  <a:srgbClr val="FF0000"/>
                </a:solidFill>
                <a:latin typeface="Cambria" pitchFamily="18" charset="0"/>
              </a:rPr>
              <a:t> </a:t>
            </a:r>
            <a:r>
              <a:rPr lang="da-DK" sz="2200" dirty="0">
                <a:latin typeface="Cambria" pitchFamily="18" charset="0"/>
              </a:rPr>
              <a:t>Menentukan solusi teknis atau</a:t>
            </a:r>
            <a:r>
              <a:rPr lang="id-ID" sz="2200" dirty="0">
                <a:latin typeface="Cambria" pitchFamily="18" charset="0"/>
              </a:rPr>
              <a:t> </a:t>
            </a:r>
            <a:r>
              <a:rPr lang="da-DK" sz="2200" b="1" dirty="0">
                <a:latin typeface="Cambria" pitchFamily="18" charset="0"/>
              </a:rPr>
              <a:t>rancangan/computer-based</a:t>
            </a:r>
            <a:r>
              <a:rPr lang="id-ID" sz="2200" b="1" dirty="0">
                <a:latin typeface="Cambria" pitchFamily="18" charset="0"/>
              </a:rPr>
              <a:t> </a:t>
            </a:r>
            <a:r>
              <a:rPr lang="id-ID" sz="2200" dirty="0">
                <a:latin typeface="Cambria" pitchFamily="18" charset="0"/>
              </a:rPr>
              <a:t>dimana solusi ini berdasarkan kebutuhan sistem yang telah diidentifikasi pada proses analisis</a:t>
            </a:r>
            <a:endParaRPr lang="en-US" sz="2200" dirty="0">
              <a:latin typeface="Cambria" pitchFamily="18" charset="0"/>
            </a:endParaRPr>
          </a:p>
          <a:p>
            <a:endParaRPr lang="en-US" sz="2200" dirty="0">
              <a:latin typeface="Cambria" pitchFamily="18" charset="0"/>
            </a:endParaRPr>
          </a:p>
          <a:p>
            <a:r>
              <a:rPr lang="en-US" sz="2200" b="1" u="sng" dirty="0">
                <a:solidFill>
                  <a:srgbClr val="FF0000"/>
                </a:solidFill>
                <a:latin typeface="Cambria" pitchFamily="18" charset="0"/>
              </a:rPr>
              <a:t>Object-oriented  programming</a:t>
            </a:r>
            <a:r>
              <a:rPr lang="en-US" sz="2200" dirty="0">
                <a:latin typeface="Cambria" pitchFamily="18" charset="0"/>
              </a:rPr>
              <a:t>  </a:t>
            </a:r>
            <a:r>
              <a:rPr lang="en-GB" sz="2200" dirty="0">
                <a:latin typeface="Cambria" pitchFamily="18" charset="0"/>
              </a:rPr>
              <a:t>is concerned with realising an OOD using an </a:t>
            </a:r>
            <a:r>
              <a:rPr lang="en-GB" sz="2200" b="1" dirty="0">
                <a:latin typeface="Cambria" pitchFamily="18" charset="0"/>
              </a:rPr>
              <a:t>OO programming language</a:t>
            </a:r>
            <a:r>
              <a:rPr lang="en-GB" sz="2200" dirty="0">
                <a:latin typeface="Cambria" pitchFamily="18" charset="0"/>
              </a:rPr>
              <a:t> such as Java or C++.</a:t>
            </a:r>
          </a:p>
        </p:txBody>
      </p:sp>
      <p:sp>
        <p:nvSpPr>
          <p:cNvPr id="6" name="Chevron 5"/>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3801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34000"/>
          </a:xfrm>
        </p:spPr>
        <p:txBody>
          <a:bodyPr>
            <a:normAutofit/>
          </a:bodyPr>
          <a:lstStyle/>
          <a:p>
            <a:pPr algn="just">
              <a:lnSpc>
                <a:spcPct val="90000"/>
              </a:lnSpc>
            </a:pPr>
            <a:r>
              <a:rPr lang="en-US" sz="2200" dirty="0">
                <a:latin typeface="Cambria" pitchFamily="18" charset="0"/>
              </a:rPr>
              <a:t>UML </a:t>
            </a:r>
            <a:r>
              <a:rPr lang="en-US" sz="2200" dirty="0" err="1">
                <a:latin typeface="Cambria" pitchFamily="18" charset="0"/>
              </a:rPr>
              <a:t>adalah</a:t>
            </a:r>
            <a:r>
              <a:rPr lang="en-US" sz="2200" dirty="0">
                <a:latin typeface="Cambria" pitchFamily="18" charset="0"/>
              </a:rPr>
              <a:t> </a:t>
            </a:r>
            <a:r>
              <a:rPr lang="en-US" sz="2200" dirty="0" err="1">
                <a:latin typeface="Cambria" pitchFamily="18" charset="0"/>
              </a:rPr>
              <a:t>bahasa</a:t>
            </a:r>
            <a:r>
              <a:rPr lang="en-US" sz="2200" dirty="0">
                <a:latin typeface="Cambria" pitchFamily="18" charset="0"/>
              </a:rPr>
              <a:t> </a:t>
            </a:r>
            <a:r>
              <a:rPr lang="en-US" sz="2200" dirty="0" err="1">
                <a:latin typeface="Cambria" pitchFamily="18" charset="0"/>
              </a:rPr>
              <a:t>standar</a:t>
            </a:r>
            <a:r>
              <a:rPr lang="en-US" sz="2200" dirty="0">
                <a:latin typeface="Cambria" pitchFamily="18" charset="0"/>
              </a:rPr>
              <a:t> </a:t>
            </a:r>
            <a:r>
              <a:rPr lang="en-US" sz="2200" dirty="0" err="1">
                <a:latin typeface="Cambria" pitchFamily="18" charset="0"/>
              </a:rPr>
              <a:t>untuk</a:t>
            </a:r>
            <a:r>
              <a:rPr lang="en-US" sz="2200" dirty="0">
                <a:latin typeface="Cambria" pitchFamily="18" charset="0"/>
              </a:rPr>
              <a:t> </a:t>
            </a:r>
            <a:r>
              <a:rPr lang="en-US" sz="2200" dirty="0" err="1">
                <a:latin typeface="Cambria" pitchFamily="18" charset="0"/>
              </a:rPr>
              <a:t>pengembangan</a:t>
            </a:r>
            <a:r>
              <a:rPr lang="en-US" sz="2200" dirty="0">
                <a:latin typeface="Cambria" pitchFamily="18" charset="0"/>
              </a:rPr>
              <a:t> </a:t>
            </a:r>
            <a:r>
              <a:rPr lang="en-US" sz="2200" dirty="0" err="1">
                <a:latin typeface="Cambria" pitchFamily="18" charset="0"/>
              </a:rPr>
              <a:t>sebuah</a:t>
            </a:r>
            <a:r>
              <a:rPr lang="en-US" sz="2200" dirty="0">
                <a:latin typeface="Cambria" pitchFamily="18" charset="0"/>
              </a:rPr>
              <a:t> </a:t>
            </a:r>
            <a:r>
              <a:rPr lang="en-US" sz="2200" dirty="0" err="1">
                <a:latin typeface="Cambria" pitchFamily="18" charset="0"/>
              </a:rPr>
              <a:t>sistem</a:t>
            </a:r>
            <a:r>
              <a:rPr lang="en-US" sz="2200" dirty="0">
                <a:latin typeface="Cambria" pitchFamily="18" charset="0"/>
              </a:rPr>
              <a:t> yang </a:t>
            </a:r>
            <a:r>
              <a:rPr lang="en-US" sz="2200" dirty="0" err="1">
                <a:latin typeface="Cambria" pitchFamily="18" charset="0"/>
              </a:rPr>
              <a:t>dapat</a:t>
            </a:r>
            <a:r>
              <a:rPr lang="en-US" sz="2200" dirty="0">
                <a:latin typeface="Cambria" pitchFamily="18" charset="0"/>
              </a:rPr>
              <a:t> </a:t>
            </a:r>
            <a:r>
              <a:rPr lang="en-US" sz="2200" dirty="0" err="1">
                <a:latin typeface="Cambria" pitchFamily="18" charset="0"/>
              </a:rPr>
              <a:t>menyampaikan</a:t>
            </a:r>
            <a:r>
              <a:rPr lang="en-US" sz="2200" dirty="0">
                <a:latin typeface="Cambria" pitchFamily="18" charset="0"/>
              </a:rPr>
              <a:t> </a:t>
            </a:r>
            <a:r>
              <a:rPr lang="en-US" sz="2200" dirty="0" err="1">
                <a:latin typeface="Cambria" pitchFamily="18" charset="0"/>
              </a:rPr>
              <a:t>bagaimana</a:t>
            </a:r>
            <a:r>
              <a:rPr lang="en-US" sz="2200" dirty="0">
                <a:latin typeface="Cambria" pitchFamily="18" charset="0"/>
              </a:rPr>
              <a:t> </a:t>
            </a:r>
            <a:r>
              <a:rPr lang="en-US" sz="2200" dirty="0" err="1">
                <a:latin typeface="Cambria" pitchFamily="18" charset="0"/>
              </a:rPr>
              <a:t>membuat</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membentuk</a:t>
            </a:r>
            <a:r>
              <a:rPr lang="en-US" sz="2200" dirty="0">
                <a:latin typeface="Cambria" pitchFamily="18" charset="0"/>
              </a:rPr>
              <a:t> model-model, </a:t>
            </a:r>
            <a:r>
              <a:rPr lang="en-US" sz="2200" dirty="0" err="1">
                <a:latin typeface="Cambria" pitchFamily="18" charset="0"/>
              </a:rPr>
              <a:t>tetapi</a:t>
            </a:r>
            <a:r>
              <a:rPr lang="en-US" sz="2200" dirty="0">
                <a:latin typeface="Cambria" pitchFamily="18" charset="0"/>
              </a:rPr>
              <a:t> </a:t>
            </a:r>
            <a:r>
              <a:rPr lang="en-US" sz="2200" dirty="0" err="1">
                <a:latin typeface="Cambria" pitchFamily="18" charset="0"/>
              </a:rPr>
              <a:t>tidak</a:t>
            </a:r>
            <a:r>
              <a:rPr lang="en-US" sz="2200" dirty="0">
                <a:latin typeface="Cambria" pitchFamily="18" charset="0"/>
              </a:rPr>
              <a:t> </a:t>
            </a:r>
            <a:r>
              <a:rPr lang="en-US" sz="2200" dirty="0" err="1">
                <a:latin typeface="Cambria" pitchFamily="18" charset="0"/>
              </a:rPr>
              <a:t>dapat</a:t>
            </a:r>
            <a:r>
              <a:rPr lang="en-US" sz="2200" dirty="0">
                <a:latin typeface="Cambria" pitchFamily="18" charset="0"/>
              </a:rPr>
              <a:t> </a:t>
            </a:r>
            <a:r>
              <a:rPr lang="en-US" sz="2200" dirty="0" err="1">
                <a:latin typeface="Cambria" pitchFamily="18" charset="0"/>
              </a:rPr>
              <a:t>menyampaikan</a:t>
            </a:r>
            <a:r>
              <a:rPr lang="en-US" sz="2200" dirty="0">
                <a:latin typeface="Cambria" pitchFamily="18" charset="0"/>
              </a:rPr>
              <a:t> </a:t>
            </a:r>
            <a:r>
              <a:rPr lang="en-US" sz="2200" dirty="0" err="1">
                <a:latin typeface="Cambria" pitchFamily="18" charset="0"/>
              </a:rPr>
              <a:t>kapan</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apa</a:t>
            </a:r>
            <a:r>
              <a:rPr lang="en-US" sz="2200" dirty="0">
                <a:latin typeface="Cambria" pitchFamily="18" charset="0"/>
              </a:rPr>
              <a:t> model yang </a:t>
            </a:r>
            <a:r>
              <a:rPr lang="en-US" sz="2200" dirty="0" err="1">
                <a:latin typeface="Cambria" pitchFamily="18" charset="0"/>
              </a:rPr>
              <a:t>seharusnya</a:t>
            </a:r>
            <a:r>
              <a:rPr lang="en-US" sz="2200" dirty="0">
                <a:latin typeface="Cambria" pitchFamily="18" charset="0"/>
              </a:rPr>
              <a:t> </a:t>
            </a:r>
            <a:r>
              <a:rPr lang="en-US" sz="2200" dirty="0" err="1">
                <a:latin typeface="Cambria" pitchFamily="18" charset="0"/>
              </a:rPr>
              <a:t>dibuat</a:t>
            </a:r>
            <a:r>
              <a:rPr lang="en-US" sz="2200" dirty="0">
                <a:latin typeface="Cambria" pitchFamily="18" charset="0"/>
              </a:rPr>
              <a:t> </a:t>
            </a:r>
          </a:p>
          <a:p>
            <a:pPr algn="just">
              <a:lnSpc>
                <a:spcPct val="90000"/>
              </a:lnSpc>
            </a:pPr>
            <a:endParaRPr lang="en-US" sz="2200" dirty="0">
              <a:latin typeface="Cambria" pitchFamily="18" charset="0"/>
            </a:endParaRPr>
          </a:p>
          <a:p>
            <a:pPr algn="just">
              <a:lnSpc>
                <a:spcPct val="90000"/>
              </a:lnSpc>
            </a:pPr>
            <a:r>
              <a:rPr lang="en-US" sz="2200" dirty="0">
                <a:latin typeface="Cambria" pitchFamily="18" charset="0"/>
              </a:rPr>
              <a:t>UML </a:t>
            </a:r>
            <a:r>
              <a:rPr lang="en-US" sz="2200" dirty="0" err="1">
                <a:latin typeface="Cambria" pitchFamily="18" charset="0"/>
              </a:rPr>
              <a:t>bukan</a:t>
            </a:r>
            <a:r>
              <a:rPr lang="en-US" sz="2200" dirty="0">
                <a:latin typeface="Cambria" pitchFamily="18" charset="0"/>
              </a:rPr>
              <a:t> </a:t>
            </a:r>
            <a:r>
              <a:rPr lang="en-US" sz="2200" dirty="0" err="1">
                <a:latin typeface="Cambria" pitchFamily="18" charset="0"/>
              </a:rPr>
              <a:t>saja</a:t>
            </a:r>
            <a:r>
              <a:rPr lang="en-US" sz="2200" dirty="0">
                <a:latin typeface="Cambria" pitchFamily="18" charset="0"/>
              </a:rPr>
              <a:t> </a:t>
            </a:r>
            <a:r>
              <a:rPr lang="en-US" sz="2200" dirty="0" err="1">
                <a:latin typeface="Cambria" pitchFamily="18" charset="0"/>
              </a:rPr>
              <a:t>merupakan</a:t>
            </a:r>
            <a:r>
              <a:rPr lang="en-US" sz="2200" dirty="0">
                <a:latin typeface="Cambria" pitchFamily="18" charset="0"/>
              </a:rPr>
              <a:t> </a:t>
            </a:r>
            <a:r>
              <a:rPr lang="en-US" sz="2200" dirty="0" err="1">
                <a:latin typeface="Cambria" pitchFamily="18" charset="0"/>
              </a:rPr>
              <a:t>bahasa</a:t>
            </a:r>
            <a:r>
              <a:rPr lang="en-US" sz="2200" dirty="0">
                <a:latin typeface="Cambria" pitchFamily="18" charset="0"/>
              </a:rPr>
              <a:t> visual </a:t>
            </a:r>
            <a:r>
              <a:rPr lang="en-US" sz="2200" dirty="0" err="1">
                <a:latin typeface="Cambria" pitchFamily="18" charset="0"/>
              </a:rPr>
              <a:t>saja</a:t>
            </a:r>
            <a:r>
              <a:rPr lang="en-US" sz="2200" dirty="0">
                <a:latin typeface="Cambria" pitchFamily="18" charset="0"/>
              </a:rPr>
              <a:t>, </a:t>
            </a:r>
            <a:r>
              <a:rPr lang="en-US" sz="2200" dirty="0" err="1">
                <a:latin typeface="Cambria" pitchFamily="18" charset="0"/>
              </a:rPr>
              <a:t>namun</a:t>
            </a:r>
            <a:r>
              <a:rPr lang="en-US" sz="2200" dirty="0">
                <a:latin typeface="Cambria" pitchFamily="18" charset="0"/>
              </a:rPr>
              <a:t> </a:t>
            </a:r>
            <a:r>
              <a:rPr lang="en-US" sz="2200" dirty="0" err="1">
                <a:latin typeface="Cambria" pitchFamily="18" charset="0"/>
              </a:rPr>
              <a:t>juga</a:t>
            </a:r>
            <a:r>
              <a:rPr lang="en-US" sz="2200" dirty="0">
                <a:latin typeface="Cambria" pitchFamily="18" charset="0"/>
              </a:rPr>
              <a:t> </a:t>
            </a:r>
            <a:r>
              <a:rPr lang="en-US" sz="2200" dirty="0" err="1">
                <a:latin typeface="Cambria" pitchFamily="18" charset="0"/>
              </a:rPr>
              <a:t>dapat</a:t>
            </a:r>
            <a:r>
              <a:rPr lang="en-US" sz="2200" dirty="0">
                <a:latin typeface="Cambria" pitchFamily="18" charset="0"/>
              </a:rPr>
              <a:t> </a:t>
            </a:r>
            <a:r>
              <a:rPr lang="en-US" sz="2200" dirty="0" err="1">
                <a:latin typeface="Cambria" pitchFamily="18" charset="0"/>
              </a:rPr>
              <a:t>secara</a:t>
            </a:r>
            <a:r>
              <a:rPr lang="en-US" sz="2200" dirty="0">
                <a:latin typeface="Cambria" pitchFamily="18" charset="0"/>
              </a:rPr>
              <a:t> </a:t>
            </a:r>
            <a:r>
              <a:rPr lang="en-US" sz="2200" dirty="0" err="1">
                <a:latin typeface="Cambria" pitchFamily="18" charset="0"/>
              </a:rPr>
              <a:t>langsung</a:t>
            </a:r>
            <a:r>
              <a:rPr lang="en-US" sz="2200" dirty="0">
                <a:latin typeface="Cambria" pitchFamily="18" charset="0"/>
              </a:rPr>
              <a:t> </a:t>
            </a:r>
            <a:r>
              <a:rPr lang="en-US" sz="2200" dirty="0" err="1">
                <a:latin typeface="Cambria" pitchFamily="18" charset="0"/>
              </a:rPr>
              <a:t>dihubungkan</a:t>
            </a:r>
            <a:r>
              <a:rPr lang="en-US" sz="2200" dirty="0">
                <a:latin typeface="Cambria" pitchFamily="18" charset="0"/>
              </a:rPr>
              <a:t> </a:t>
            </a:r>
            <a:r>
              <a:rPr lang="en-US" sz="2200" dirty="0" err="1">
                <a:latin typeface="Cambria" pitchFamily="18" charset="0"/>
              </a:rPr>
              <a:t>ke</a:t>
            </a:r>
            <a:r>
              <a:rPr lang="en-US" sz="2200" dirty="0">
                <a:latin typeface="Cambria" pitchFamily="18" charset="0"/>
              </a:rPr>
              <a:t> </a:t>
            </a:r>
            <a:r>
              <a:rPr lang="en-US" sz="2200" dirty="0" err="1">
                <a:latin typeface="Cambria" pitchFamily="18" charset="0"/>
              </a:rPr>
              <a:t>berbagai</a:t>
            </a:r>
            <a:r>
              <a:rPr lang="en-US" sz="2200" dirty="0">
                <a:latin typeface="Cambria" pitchFamily="18" charset="0"/>
              </a:rPr>
              <a:t> </a:t>
            </a:r>
            <a:r>
              <a:rPr lang="en-US" sz="2200" dirty="0" err="1">
                <a:latin typeface="Cambria" pitchFamily="18" charset="0"/>
              </a:rPr>
              <a:t>bahasa</a:t>
            </a:r>
            <a:r>
              <a:rPr lang="en-US" sz="2200" dirty="0">
                <a:latin typeface="Cambria" pitchFamily="18" charset="0"/>
              </a:rPr>
              <a:t> </a:t>
            </a:r>
            <a:r>
              <a:rPr lang="en-US" sz="2200" dirty="0" err="1">
                <a:latin typeface="Cambria" pitchFamily="18" charset="0"/>
              </a:rPr>
              <a:t>pemrograman</a:t>
            </a:r>
            <a:r>
              <a:rPr lang="en-US" sz="2200" dirty="0">
                <a:latin typeface="Cambria" pitchFamily="18" charset="0"/>
              </a:rPr>
              <a:t>, </a:t>
            </a:r>
            <a:r>
              <a:rPr lang="en-US" sz="2200" dirty="0" err="1">
                <a:latin typeface="Cambria" pitchFamily="18" charset="0"/>
              </a:rPr>
              <a:t>seperti</a:t>
            </a:r>
            <a:r>
              <a:rPr lang="en-US" sz="2200" dirty="0">
                <a:latin typeface="Cambria" pitchFamily="18" charset="0"/>
              </a:rPr>
              <a:t> JAVA, C++, Visual Basic </a:t>
            </a:r>
            <a:r>
              <a:rPr lang="en-US" sz="2200" dirty="0" err="1">
                <a:latin typeface="Cambria" pitchFamily="18" charset="0"/>
              </a:rPr>
              <a:t>atau</a:t>
            </a:r>
            <a:r>
              <a:rPr lang="en-US" sz="2200" dirty="0">
                <a:latin typeface="Cambria" pitchFamily="18" charset="0"/>
              </a:rPr>
              <a:t> </a:t>
            </a:r>
            <a:r>
              <a:rPr lang="en-US" sz="2200" dirty="0" err="1">
                <a:latin typeface="Cambria" pitchFamily="18" charset="0"/>
              </a:rPr>
              <a:t>bahkan</a:t>
            </a:r>
            <a:r>
              <a:rPr lang="en-US" sz="2200" dirty="0">
                <a:latin typeface="Cambria" pitchFamily="18" charset="0"/>
              </a:rPr>
              <a:t> </a:t>
            </a:r>
            <a:r>
              <a:rPr lang="en-US" sz="2200" dirty="0" err="1">
                <a:latin typeface="Cambria" pitchFamily="18" charset="0"/>
              </a:rPr>
              <a:t>dihubungkan</a:t>
            </a:r>
            <a:r>
              <a:rPr lang="en-US" sz="2200" dirty="0">
                <a:latin typeface="Cambria" pitchFamily="18" charset="0"/>
              </a:rPr>
              <a:t> </a:t>
            </a:r>
            <a:r>
              <a:rPr lang="en-US" sz="2200" dirty="0" err="1">
                <a:latin typeface="Cambria" pitchFamily="18" charset="0"/>
              </a:rPr>
              <a:t>secara</a:t>
            </a:r>
            <a:r>
              <a:rPr lang="en-US" sz="2200" dirty="0">
                <a:latin typeface="Cambria" pitchFamily="18" charset="0"/>
              </a:rPr>
              <a:t> </a:t>
            </a:r>
            <a:r>
              <a:rPr lang="en-US" sz="2200" dirty="0" err="1">
                <a:latin typeface="Cambria" pitchFamily="18" charset="0"/>
              </a:rPr>
              <a:t>langsung</a:t>
            </a:r>
            <a:r>
              <a:rPr lang="en-US" sz="2200" dirty="0">
                <a:latin typeface="Cambria" pitchFamily="18" charset="0"/>
              </a:rPr>
              <a:t> </a:t>
            </a:r>
            <a:r>
              <a:rPr lang="en-US" sz="2200" dirty="0" err="1">
                <a:latin typeface="Cambria" pitchFamily="18" charset="0"/>
              </a:rPr>
              <a:t>kedalam</a:t>
            </a:r>
            <a:r>
              <a:rPr lang="en-US" sz="2200" dirty="0">
                <a:latin typeface="Cambria" pitchFamily="18" charset="0"/>
              </a:rPr>
              <a:t> OODB</a:t>
            </a:r>
          </a:p>
          <a:p>
            <a:pPr algn="just">
              <a:lnSpc>
                <a:spcPct val="90000"/>
              </a:lnSpc>
            </a:pPr>
            <a:endParaRPr lang="en-US" sz="2200" dirty="0">
              <a:latin typeface="Cambria" pitchFamily="18" charset="0"/>
            </a:endParaRPr>
          </a:p>
          <a:p>
            <a:pPr algn="just">
              <a:lnSpc>
                <a:spcPct val="90000"/>
              </a:lnSpc>
            </a:pPr>
            <a:r>
              <a:rPr lang="en-US" sz="2200" dirty="0" err="1">
                <a:latin typeface="Cambria" pitchFamily="18" charset="0"/>
              </a:rPr>
              <a:t>Pendokumentasiannya</a:t>
            </a:r>
            <a:r>
              <a:rPr lang="en-US" sz="2200" dirty="0">
                <a:latin typeface="Cambria" pitchFamily="18" charset="0"/>
              </a:rPr>
              <a:t> : requirement, </a:t>
            </a:r>
            <a:r>
              <a:rPr lang="en-US" sz="2200" dirty="0" err="1">
                <a:latin typeface="Cambria" pitchFamily="18" charset="0"/>
              </a:rPr>
              <a:t>arsitektur</a:t>
            </a:r>
            <a:r>
              <a:rPr lang="en-US" sz="2200" dirty="0">
                <a:latin typeface="Cambria" pitchFamily="18" charset="0"/>
              </a:rPr>
              <a:t>, design, source code, project plan, test </a:t>
            </a:r>
            <a:r>
              <a:rPr lang="en-US" sz="2200" dirty="0" err="1">
                <a:latin typeface="Cambria" pitchFamily="18" charset="0"/>
              </a:rPr>
              <a:t>dan</a:t>
            </a:r>
            <a:r>
              <a:rPr lang="en-US" sz="2200" dirty="0">
                <a:latin typeface="Cambria" pitchFamily="18" charset="0"/>
              </a:rPr>
              <a:t> prototype</a:t>
            </a:r>
          </a:p>
          <a:p>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6532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lnSpc>
                <a:spcPct val="80000"/>
              </a:lnSpc>
            </a:pPr>
            <a:r>
              <a:rPr lang="en-US" sz="2200" dirty="0" err="1">
                <a:latin typeface="Cambria" pitchFamily="18" charset="0"/>
              </a:rPr>
              <a:t>Pendekatan</a:t>
            </a:r>
            <a:r>
              <a:rPr lang="en-US" sz="2200" dirty="0">
                <a:latin typeface="Cambria" pitchFamily="18" charset="0"/>
              </a:rPr>
              <a:t> </a:t>
            </a:r>
            <a:r>
              <a:rPr lang="en-US" sz="2200" dirty="0" err="1">
                <a:latin typeface="Cambria" pitchFamily="18" charset="0"/>
              </a:rPr>
              <a:t>analisa</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rancangan</a:t>
            </a:r>
            <a:r>
              <a:rPr lang="en-US" sz="2200" dirty="0">
                <a:latin typeface="Cambria" pitchFamily="18" charset="0"/>
              </a:rPr>
              <a:t> </a:t>
            </a:r>
            <a:r>
              <a:rPr lang="en-US" sz="2200" dirty="0" err="1">
                <a:latin typeface="Cambria" pitchFamily="18" charset="0"/>
              </a:rPr>
              <a:t>dengan</a:t>
            </a:r>
            <a:r>
              <a:rPr lang="en-US" sz="2200" dirty="0">
                <a:latin typeface="Cambria" pitchFamily="18" charset="0"/>
              </a:rPr>
              <a:t> model OO </a:t>
            </a:r>
            <a:r>
              <a:rPr lang="en-US" sz="2200" dirty="0" err="1">
                <a:latin typeface="Cambria" pitchFamily="18" charset="0"/>
              </a:rPr>
              <a:t>diperkenalkan</a:t>
            </a:r>
            <a:r>
              <a:rPr lang="en-US" sz="2200" dirty="0">
                <a:latin typeface="Cambria" pitchFamily="18" charset="0"/>
              </a:rPr>
              <a:t> </a:t>
            </a:r>
            <a:r>
              <a:rPr lang="en-US" sz="2200" dirty="0" err="1">
                <a:latin typeface="Cambria" pitchFamily="18" charset="0"/>
              </a:rPr>
              <a:t>sejak</a:t>
            </a:r>
            <a:r>
              <a:rPr lang="en-US" sz="2200" dirty="0">
                <a:latin typeface="Cambria" pitchFamily="18" charset="0"/>
              </a:rPr>
              <a:t> 1970-akhir 1980</a:t>
            </a:r>
          </a:p>
          <a:p>
            <a:pPr algn="just">
              <a:lnSpc>
                <a:spcPct val="80000"/>
              </a:lnSpc>
            </a:pPr>
            <a:endParaRPr lang="en-US" sz="2200" dirty="0">
              <a:latin typeface="Cambria" pitchFamily="18" charset="0"/>
            </a:endParaRPr>
          </a:p>
          <a:p>
            <a:pPr algn="just">
              <a:lnSpc>
                <a:spcPct val="80000"/>
              </a:lnSpc>
            </a:pPr>
            <a:r>
              <a:rPr lang="en-US" sz="2200" dirty="0" err="1">
                <a:latin typeface="Cambria" pitchFamily="18" charset="0"/>
              </a:rPr>
              <a:t>Jumlah</a:t>
            </a:r>
            <a:r>
              <a:rPr lang="en-US" sz="2200" dirty="0">
                <a:latin typeface="Cambria" pitchFamily="18" charset="0"/>
              </a:rPr>
              <a:t> yang </a:t>
            </a:r>
            <a:r>
              <a:rPr lang="en-US" sz="2200" dirty="0" err="1">
                <a:latin typeface="Cambria" pitchFamily="18" charset="0"/>
              </a:rPr>
              <a:t>menggunakan</a:t>
            </a:r>
            <a:r>
              <a:rPr lang="en-US" sz="2200" dirty="0">
                <a:latin typeface="Cambria" pitchFamily="18" charset="0"/>
              </a:rPr>
              <a:t> </a:t>
            </a:r>
            <a:r>
              <a:rPr lang="en-US" sz="2200" dirty="0" err="1">
                <a:latin typeface="Cambria" pitchFamily="18" charset="0"/>
              </a:rPr>
              <a:t>metode</a:t>
            </a:r>
            <a:r>
              <a:rPr lang="en-US" sz="2200" dirty="0">
                <a:latin typeface="Cambria" pitchFamily="18" charset="0"/>
              </a:rPr>
              <a:t> OO </a:t>
            </a:r>
            <a:r>
              <a:rPr lang="en-US" sz="2200" dirty="0" err="1">
                <a:latin typeface="Cambria" pitchFamily="18" charset="0"/>
              </a:rPr>
              <a:t>mulai</a:t>
            </a:r>
            <a:r>
              <a:rPr lang="en-US" sz="2200" dirty="0">
                <a:latin typeface="Cambria" pitchFamily="18" charset="0"/>
              </a:rPr>
              <a:t> </a:t>
            </a:r>
            <a:r>
              <a:rPr lang="en-US" sz="2200" dirty="0" err="1">
                <a:latin typeface="Cambria" pitchFamily="18" charset="0"/>
              </a:rPr>
              <a:t>diuji</a:t>
            </a:r>
            <a:r>
              <a:rPr lang="en-US" sz="2200" dirty="0">
                <a:latin typeface="Cambria" pitchFamily="18" charset="0"/>
              </a:rPr>
              <a:t> </a:t>
            </a:r>
            <a:r>
              <a:rPr lang="en-US" sz="2200" dirty="0" err="1">
                <a:latin typeface="Cambria" pitchFamily="18" charset="0"/>
              </a:rPr>
              <a:t>coba</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diaplikasikan</a:t>
            </a:r>
            <a:r>
              <a:rPr lang="en-US" sz="2200" dirty="0">
                <a:latin typeface="Cambria" pitchFamily="18" charset="0"/>
              </a:rPr>
              <a:t> </a:t>
            </a:r>
            <a:r>
              <a:rPr lang="en-US" sz="2200" dirty="0" err="1">
                <a:latin typeface="Cambria" pitchFamily="18" charset="0"/>
              </a:rPr>
              <a:t>antara</a:t>
            </a:r>
            <a:r>
              <a:rPr lang="en-US" sz="2200" dirty="0">
                <a:latin typeface="Cambria" pitchFamily="18" charset="0"/>
              </a:rPr>
              <a:t> 1989 </a:t>
            </a:r>
            <a:r>
              <a:rPr lang="en-US" sz="2200" dirty="0" err="1">
                <a:latin typeface="Cambria" pitchFamily="18" charset="0"/>
              </a:rPr>
              <a:t>hingga</a:t>
            </a:r>
            <a:r>
              <a:rPr lang="en-US" sz="2200" dirty="0">
                <a:latin typeface="Cambria" pitchFamily="18" charset="0"/>
              </a:rPr>
              <a:t> 1994</a:t>
            </a:r>
          </a:p>
          <a:p>
            <a:pPr algn="just">
              <a:lnSpc>
                <a:spcPct val="80000"/>
              </a:lnSpc>
            </a:pPr>
            <a:endParaRPr lang="en-US" sz="2200" dirty="0">
              <a:latin typeface="Cambria" pitchFamily="18" charset="0"/>
            </a:endParaRPr>
          </a:p>
          <a:p>
            <a:pPr algn="just">
              <a:lnSpc>
                <a:spcPct val="80000"/>
              </a:lnSpc>
            </a:pPr>
            <a:r>
              <a:rPr lang="en-US" sz="2200" dirty="0">
                <a:latin typeface="Cambria" pitchFamily="18" charset="0"/>
              </a:rPr>
              <a:t>OOSE </a:t>
            </a:r>
            <a:r>
              <a:rPr lang="en-US" sz="2200" i="1" dirty="0">
                <a:latin typeface="Cambria" pitchFamily="18" charset="0"/>
              </a:rPr>
              <a:t>(Object Oriented Software Engineering)</a:t>
            </a:r>
            <a:r>
              <a:rPr lang="en-US" sz="2200" dirty="0">
                <a:latin typeface="Cambria" pitchFamily="18" charset="0"/>
              </a:rPr>
              <a:t> </a:t>
            </a:r>
            <a:r>
              <a:rPr lang="en-US" sz="2200" dirty="0" err="1">
                <a:latin typeface="Cambria" pitchFamily="18" charset="0"/>
              </a:rPr>
              <a:t>oleh</a:t>
            </a:r>
            <a:r>
              <a:rPr lang="en-US" sz="2200" dirty="0">
                <a:latin typeface="Cambria" pitchFamily="18" charset="0"/>
              </a:rPr>
              <a:t> Grady </a:t>
            </a:r>
            <a:r>
              <a:rPr lang="en-US" sz="2200" dirty="0" err="1">
                <a:latin typeface="Cambria" pitchFamily="18" charset="0"/>
              </a:rPr>
              <a:t>Booch</a:t>
            </a:r>
            <a:r>
              <a:rPr lang="en-US" sz="2200" dirty="0">
                <a:latin typeface="Cambria" pitchFamily="18" charset="0"/>
              </a:rPr>
              <a:t> </a:t>
            </a:r>
            <a:r>
              <a:rPr lang="en-US" sz="2200" dirty="0" err="1">
                <a:latin typeface="Cambria" pitchFamily="18" charset="0"/>
              </a:rPr>
              <a:t>dari</a:t>
            </a:r>
            <a:r>
              <a:rPr lang="en-US" sz="2200" dirty="0">
                <a:latin typeface="Cambria" pitchFamily="18" charset="0"/>
              </a:rPr>
              <a:t> Rational Software Co, </a:t>
            </a:r>
            <a:r>
              <a:rPr lang="en-US" sz="2200" dirty="0" err="1">
                <a:latin typeface="Cambria" pitchFamily="18" charset="0"/>
              </a:rPr>
              <a:t>dan</a:t>
            </a:r>
            <a:r>
              <a:rPr lang="en-US" sz="2200" dirty="0">
                <a:latin typeface="Cambria" pitchFamily="18" charset="0"/>
              </a:rPr>
              <a:t> James </a:t>
            </a:r>
            <a:r>
              <a:rPr lang="en-US" sz="2200" dirty="0" err="1">
                <a:latin typeface="Cambria" pitchFamily="18" charset="0"/>
              </a:rPr>
              <a:t>Rumbaugh</a:t>
            </a:r>
            <a:r>
              <a:rPr lang="en-US" sz="2200" dirty="0">
                <a:latin typeface="Cambria" pitchFamily="18" charset="0"/>
              </a:rPr>
              <a:t> </a:t>
            </a:r>
            <a:r>
              <a:rPr lang="en-US" sz="2200" dirty="0" err="1">
                <a:latin typeface="Cambria" pitchFamily="18" charset="0"/>
              </a:rPr>
              <a:t>dari</a:t>
            </a:r>
            <a:r>
              <a:rPr lang="en-US" sz="2200" dirty="0">
                <a:latin typeface="Cambria" pitchFamily="18" charset="0"/>
              </a:rPr>
              <a:t> General Electric yang </a:t>
            </a:r>
            <a:r>
              <a:rPr lang="en-US" sz="2200" dirty="0" err="1">
                <a:latin typeface="Cambria" pitchFamily="18" charset="0"/>
              </a:rPr>
              <a:t>dikenal</a:t>
            </a:r>
            <a:r>
              <a:rPr lang="en-US" sz="2200" dirty="0">
                <a:latin typeface="Cambria" pitchFamily="18" charset="0"/>
              </a:rPr>
              <a:t> </a:t>
            </a:r>
            <a:r>
              <a:rPr lang="en-US" sz="2200" dirty="0" err="1">
                <a:latin typeface="Cambria" pitchFamily="18" charset="0"/>
              </a:rPr>
              <a:t>dengan</a:t>
            </a:r>
            <a:r>
              <a:rPr lang="en-US" sz="2200" dirty="0">
                <a:latin typeface="Cambria" pitchFamily="18" charset="0"/>
              </a:rPr>
              <a:t> OMT </a:t>
            </a:r>
            <a:r>
              <a:rPr lang="en-US" sz="2200" i="1" dirty="0">
                <a:latin typeface="Cambria" pitchFamily="18" charset="0"/>
              </a:rPr>
              <a:t>(Object </a:t>
            </a:r>
            <a:r>
              <a:rPr lang="en-US" sz="2200" i="1" dirty="0" err="1">
                <a:latin typeface="Cambria" pitchFamily="18" charset="0"/>
              </a:rPr>
              <a:t>Modelling</a:t>
            </a:r>
            <a:r>
              <a:rPr lang="en-US" sz="2200" i="1" dirty="0">
                <a:latin typeface="Cambria" pitchFamily="18" charset="0"/>
              </a:rPr>
              <a:t> Language)</a:t>
            </a:r>
          </a:p>
          <a:p>
            <a:pPr algn="just">
              <a:lnSpc>
                <a:spcPct val="80000"/>
              </a:lnSpc>
            </a:pPr>
            <a:endParaRPr lang="en-US" sz="2200" i="1" dirty="0">
              <a:latin typeface="Cambria" pitchFamily="18" charset="0"/>
            </a:endParaRPr>
          </a:p>
          <a:p>
            <a:pPr algn="just">
              <a:lnSpc>
                <a:spcPct val="80000"/>
              </a:lnSpc>
            </a:pPr>
            <a:r>
              <a:rPr lang="en-US" sz="2200" dirty="0" err="1">
                <a:latin typeface="Cambria" pitchFamily="18" charset="0"/>
              </a:rPr>
              <a:t>Standarasisasi</a:t>
            </a:r>
            <a:r>
              <a:rPr lang="en-US" sz="2200" dirty="0">
                <a:latin typeface="Cambria" pitchFamily="18" charset="0"/>
              </a:rPr>
              <a:t> -&gt; UML (</a:t>
            </a:r>
            <a:r>
              <a:rPr lang="en-US" sz="2200" dirty="0" err="1">
                <a:latin typeface="Cambria" pitchFamily="18" charset="0"/>
              </a:rPr>
              <a:t>Oktober</a:t>
            </a:r>
            <a:r>
              <a:rPr lang="en-US" sz="2200" dirty="0">
                <a:latin typeface="Cambria" pitchFamily="18" charset="0"/>
              </a:rPr>
              <a:t> 1994)</a:t>
            </a:r>
          </a:p>
          <a:p>
            <a:pPr algn="just">
              <a:lnSpc>
                <a:spcPct val="80000"/>
              </a:lnSpc>
            </a:pPr>
            <a:endParaRPr lang="en-US" sz="2200" dirty="0">
              <a:latin typeface="Cambria" pitchFamily="18" charset="0"/>
            </a:endParaRPr>
          </a:p>
          <a:p>
            <a:pPr algn="just">
              <a:lnSpc>
                <a:spcPct val="80000"/>
              </a:lnSpc>
            </a:pPr>
            <a:r>
              <a:rPr lang="en-US" sz="2200" dirty="0">
                <a:latin typeface="Cambria" pitchFamily="18" charset="0"/>
              </a:rPr>
              <a:t>UML di </a:t>
            </a:r>
            <a:r>
              <a:rPr lang="en-US" sz="2200" dirty="0" err="1">
                <a:latin typeface="Cambria" pitchFamily="18" charset="0"/>
              </a:rPr>
              <a:t>standarisasi</a:t>
            </a:r>
            <a:r>
              <a:rPr lang="en-US" sz="2200" dirty="0">
                <a:latin typeface="Cambria" pitchFamily="18" charset="0"/>
              </a:rPr>
              <a:t> </a:t>
            </a:r>
            <a:r>
              <a:rPr lang="en-US" sz="2200" dirty="0" err="1">
                <a:latin typeface="Cambria" pitchFamily="18" charset="0"/>
              </a:rPr>
              <a:t>oleh</a:t>
            </a:r>
            <a:r>
              <a:rPr lang="en-US" sz="2200" dirty="0">
                <a:latin typeface="Cambria" pitchFamily="18" charset="0"/>
              </a:rPr>
              <a:t> OMG </a:t>
            </a:r>
            <a:r>
              <a:rPr lang="en-US" sz="2200" i="1" dirty="0">
                <a:latin typeface="Cambria" pitchFamily="18" charset="0"/>
              </a:rPr>
              <a:t>(Object Management Group)</a:t>
            </a:r>
          </a:p>
          <a:p>
            <a:pPr algn="just">
              <a:lnSpc>
                <a:spcPct val="80000"/>
              </a:lnSpc>
            </a:pPr>
            <a:endParaRPr lang="en-US" sz="2200" dirty="0">
              <a:latin typeface="Cambria" pitchFamily="18" charset="0"/>
            </a:endParaRPr>
          </a:p>
          <a:p>
            <a:endParaRPr lang="en-US" sz="2200" dirty="0"/>
          </a:p>
        </p:txBody>
      </p:sp>
      <p:sp>
        <p:nvSpPr>
          <p:cNvPr id="4" name="Chevron 3"/>
          <p:cNvSpPr/>
          <p:nvPr/>
        </p:nvSpPr>
        <p:spPr>
          <a:xfrm rot="13367290">
            <a:off x="-96008" y="-63751"/>
            <a:ext cx="754039" cy="685800"/>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4766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UML</a:t>
            </a:r>
          </a:p>
        </p:txBody>
      </p:sp>
      <p:graphicFrame>
        <p:nvGraphicFramePr>
          <p:cNvPr id="4" name="Content Placeholder 1"/>
          <p:cNvGraphicFramePr>
            <a:graphicFrameLocks noGrp="1"/>
          </p:cNvGraphicFramePr>
          <p:nvPr>
            <p:extLst>
              <p:ext uri="{D42A27DB-BD31-4B8C-83A1-F6EECF244321}">
                <p14:modId xmlns:p14="http://schemas.microsoft.com/office/powerpoint/2010/main" val="2471850455"/>
              </p:ext>
            </p:extLst>
          </p:nvPr>
        </p:nvGraphicFramePr>
        <p:xfrm>
          <a:off x="838200" y="1524000"/>
          <a:ext cx="7620000" cy="4320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hevron 4"/>
          <p:cNvSpPr/>
          <p:nvPr/>
        </p:nvSpPr>
        <p:spPr>
          <a:xfrm rot="13367290">
            <a:off x="-96008" y="-63751"/>
            <a:ext cx="754039" cy="685800"/>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4361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id-ID" sz="2200" b="1" dirty="0">
                <a:latin typeface="Cambria" pitchFamily="18" charset="0"/>
              </a:rPr>
              <a:t>Use Case Diagram</a:t>
            </a:r>
            <a:endParaRPr lang="en-US" sz="2200" b="1" dirty="0">
              <a:latin typeface="Cambria" pitchFamily="18" charset="0"/>
            </a:endParaRPr>
          </a:p>
          <a:p>
            <a:pPr algn="just">
              <a:buNone/>
            </a:pPr>
            <a:r>
              <a:rPr lang="en-US" sz="2200" dirty="0">
                <a:latin typeface="Cambria" pitchFamily="18" charset="0"/>
              </a:rPr>
              <a:t>	</a:t>
            </a:r>
            <a:r>
              <a:rPr lang="id-ID" sz="2200" dirty="0">
                <a:latin typeface="Cambria" pitchFamily="18" charset="0"/>
              </a:rPr>
              <a:t>Use case diagram menggambarkan secara grafis perilaku software aplikasi</a:t>
            </a:r>
            <a:endParaRPr lang="en-US" sz="2200" dirty="0">
              <a:latin typeface="Cambria" pitchFamily="18" charset="0"/>
            </a:endParaRPr>
          </a:p>
          <a:p>
            <a:pPr algn="just"/>
            <a:r>
              <a:rPr lang="id-ID" sz="2200" b="1" dirty="0">
                <a:latin typeface="Cambria" pitchFamily="18" charset="0"/>
              </a:rPr>
              <a:t>Class Diagram</a:t>
            </a:r>
            <a:endParaRPr lang="en-US" sz="2200" b="1" dirty="0">
              <a:latin typeface="Cambria" pitchFamily="18" charset="0"/>
            </a:endParaRPr>
          </a:p>
          <a:p>
            <a:pPr algn="just">
              <a:buNone/>
            </a:pPr>
            <a:r>
              <a:rPr lang="en-US" sz="2200" dirty="0">
                <a:latin typeface="Cambria" pitchFamily="18" charset="0"/>
              </a:rPr>
              <a:t>	</a:t>
            </a:r>
            <a:r>
              <a:rPr lang="id-ID" sz="2200" dirty="0">
                <a:latin typeface="Cambria" pitchFamily="18" charset="0"/>
              </a:rPr>
              <a:t>Class adalah sebuah spesifikasi yang diinstansiasi akan menghasilkan sebuah objek dan merupakan inti dari pengembangan dan desain berorientasi objek. Class diagram menggambarkan struktur dan deskripsi class, package, dan objek beserta hubungan satu sama lain seperti containment, pewarisan, asosiasi dan lain–lain.</a:t>
            </a:r>
            <a:endParaRPr lang="en-US" sz="2200" dirty="0">
              <a:latin typeface="Cambria" pitchFamily="18" charset="0"/>
            </a:endParaRPr>
          </a:p>
          <a:p>
            <a:pPr algn="just"/>
            <a:r>
              <a:rPr lang="id-ID" sz="2200" b="1" dirty="0">
                <a:latin typeface="Cambria" pitchFamily="18" charset="0"/>
              </a:rPr>
              <a:t>Statechart Diagram</a:t>
            </a:r>
            <a:endParaRPr lang="en-US" sz="2200" b="1" dirty="0">
              <a:latin typeface="Cambria" pitchFamily="18" charset="0"/>
            </a:endParaRPr>
          </a:p>
          <a:p>
            <a:pPr algn="just">
              <a:buNone/>
            </a:pPr>
            <a:r>
              <a:rPr lang="en-US" sz="2200" dirty="0">
                <a:latin typeface="Cambria" pitchFamily="18" charset="0"/>
              </a:rPr>
              <a:t>	</a:t>
            </a:r>
            <a:r>
              <a:rPr lang="id-ID" sz="2200" dirty="0">
                <a:latin typeface="Cambria" pitchFamily="18" charset="0"/>
              </a:rPr>
              <a:t>Statechart diagram menggambarkan transisi dan perubahan keadaan (dari satu state ke state yang lain) suatu objek pada sistem sebagai akibat dari stimuli yang diterima.</a:t>
            </a:r>
            <a:endParaRPr lang="en-US" sz="2200" dirty="0">
              <a:latin typeface="Cambria" pitchFamily="18" charset="0"/>
            </a:endParaRPr>
          </a:p>
          <a:p>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9036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Autofit/>
          </a:bodyPr>
          <a:lstStyle/>
          <a:p>
            <a:r>
              <a:rPr lang="id-ID" sz="2200" b="1" dirty="0">
                <a:latin typeface="Cambria" pitchFamily="18" charset="0"/>
              </a:rPr>
              <a:t>Activity Diagram</a:t>
            </a:r>
            <a:endParaRPr lang="en-US" sz="2200" b="1" dirty="0">
              <a:latin typeface="Cambria" pitchFamily="18" charset="0"/>
            </a:endParaRPr>
          </a:p>
          <a:p>
            <a:pPr>
              <a:buNone/>
            </a:pPr>
            <a:r>
              <a:rPr lang="en-US" sz="2200" dirty="0">
                <a:latin typeface="Cambria" pitchFamily="18" charset="0"/>
              </a:rPr>
              <a:t>	</a:t>
            </a:r>
            <a:r>
              <a:rPr lang="id-ID" sz="2200" dirty="0">
                <a:latin typeface="Cambria" pitchFamily="18" charset="0"/>
              </a:rPr>
              <a:t>Activity diagram menggambarkan berbagai alir aktivitas dalam sistem yang sedang dirancang, bagaimana masing–masing alir berawal, decision yang mungkin terjadi, dan bagaimana mereka berakhir.</a:t>
            </a:r>
            <a:endParaRPr lang="en-US" sz="2200" dirty="0">
              <a:latin typeface="Cambria" pitchFamily="18" charset="0"/>
            </a:endParaRPr>
          </a:p>
          <a:p>
            <a:r>
              <a:rPr lang="id-ID" sz="2200" b="1" dirty="0">
                <a:latin typeface="Cambria" pitchFamily="18" charset="0"/>
              </a:rPr>
              <a:t>Sequence Diagram</a:t>
            </a:r>
            <a:endParaRPr lang="en-US" sz="2200" b="1" dirty="0">
              <a:latin typeface="Cambria" pitchFamily="18" charset="0"/>
            </a:endParaRPr>
          </a:p>
          <a:p>
            <a:pPr>
              <a:buNone/>
            </a:pPr>
            <a:r>
              <a:rPr lang="en-US" sz="2200" dirty="0">
                <a:latin typeface="Cambria" pitchFamily="18" charset="0"/>
              </a:rPr>
              <a:t>	</a:t>
            </a:r>
            <a:r>
              <a:rPr lang="id-ID" sz="2200" dirty="0">
                <a:latin typeface="Cambria" pitchFamily="18" charset="0"/>
              </a:rPr>
              <a:t>Sequence diagram menggambarkan interaksi antar objek didalam dan di sekitar sistem berupa waktu yang digambarkan terhadap waktu.</a:t>
            </a:r>
            <a:endParaRPr lang="en-US" sz="2200" dirty="0">
              <a:latin typeface="Cambria" pitchFamily="18" charset="0"/>
            </a:endParaRPr>
          </a:p>
          <a:p>
            <a:r>
              <a:rPr lang="id-ID" sz="2200" b="1" dirty="0">
                <a:latin typeface="Cambria" pitchFamily="18" charset="0"/>
              </a:rPr>
              <a:t>Collaboration Diagram</a:t>
            </a:r>
            <a:endParaRPr lang="en-US" sz="2200" b="1" dirty="0">
              <a:latin typeface="Cambria" pitchFamily="18" charset="0"/>
            </a:endParaRPr>
          </a:p>
          <a:p>
            <a:pPr>
              <a:buNone/>
            </a:pPr>
            <a:r>
              <a:rPr lang="en-US" sz="2200" dirty="0">
                <a:latin typeface="Cambria" pitchFamily="18" charset="0"/>
              </a:rPr>
              <a:t>	</a:t>
            </a:r>
            <a:r>
              <a:rPr lang="id-ID" sz="2200" dirty="0">
                <a:latin typeface="Cambria" pitchFamily="18" charset="0"/>
              </a:rPr>
              <a:t>Collaboration diagram juga menggambarkan interaksi antar objek seperti sequence diagram, tetapi lebih menekankan pada peran masing–masing objek dan bukan pada waktu penyampaian message.</a:t>
            </a:r>
            <a:endParaRPr lang="en-US" sz="2200" dirty="0">
              <a:latin typeface="Cambria" pitchFamily="18" charset="0"/>
            </a:endParaRPr>
          </a:p>
          <a:p>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0906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sz="2200" b="1" dirty="0">
                <a:latin typeface="Cambria" pitchFamily="18" charset="0"/>
              </a:rPr>
              <a:t>Component Diagram</a:t>
            </a:r>
            <a:endParaRPr lang="en-US" sz="2200" b="1" dirty="0">
              <a:latin typeface="Cambria" pitchFamily="18" charset="0"/>
            </a:endParaRPr>
          </a:p>
          <a:p>
            <a:pPr>
              <a:buNone/>
            </a:pPr>
            <a:r>
              <a:rPr lang="en-US" sz="2200" dirty="0">
                <a:latin typeface="Cambria" pitchFamily="18" charset="0"/>
              </a:rPr>
              <a:t>	</a:t>
            </a:r>
            <a:r>
              <a:rPr lang="id-ID" sz="2200" dirty="0">
                <a:latin typeface="Cambria" pitchFamily="18" charset="0"/>
              </a:rPr>
              <a:t>Component diagram menggambarkan struktur dan hubungan antar komponen piranti lunak, termasuk ketergantungan (dependency) diantaranya. </a:t>
            </a:r>
            <a:endParaRPr lang="en-US" sz="2200" dirty="0">
              <a:latin typeface="Cambria" pitchFamily="18" charset="0"/>
            </a:endParaRPr>
          </a:p>
          <a:p>
            <a:r>
              <a:rPr lang="id-ID" sz="2200" b="1" dirty="0">
                <a:latin typeface="Cambria" pitchFamily="18" charset="0"/>
              </a:rPr>
              <a:t>Deployment Diagram</a:t>
            </a:r>
            <a:endParaRPr lang="en-US" sz="2200" b="1" dirty="0">
              <a:latin typeface="Cambria" pitchFamily="18" charset="0"/>
            </a:endParaRPr>
          </a:p>
          <a:p>
            <a:pPr>
              <a:buNone/>
            </a:pPr>
            <a:r>
              <a:rPr lang="en-US" sz="2200" dirty="0">
                <a:latin typeface="Cambria" pitchFamily="18" charset="0"/>
              </a:rPr>
              <a:t>	</a:t>
            </a:r>
            <a:r>
              <a:rPr lang="id-ID" sz="2200" dirty="0">
                <a:latin typeface="Cambria" pitchFamily="18" charset="0"/>
              </a:rPr>
              <a:t>Deployment diagram menggambarkan detail bagaimana komponen dideploy dalam infrastruktur sistem, dimana komponen akan terletak, bagaimana kemampuan jaringan pada lokasi tersebut, spesifikasi server, dan hal–hal lain yang bersifat fisik.</a:t>
            </a:r>
            <a:endParaRPr lang="en-US" sz="2200" dirty="0">
              <a:latin typeface="Cambria" pitchFamily="18" charset="0"/>
            </a:endParaRPr>
          </a:p>
          <a:p>
            <a:endParaRPr lang="en-US" sz="2200" dirty="0">
              <a:latin typeface="Cambria" pitchFamily="18" charset="0"/>
            </a:endParaRPr>
          </a:p>
          <a:p>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7432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tools</a:t>
            </a:r>
          </a:p>
        </p:txBody>
      </p:sp>
      <p:sp>
        <p:nvSpPr>
          <p:cNvPr id="3" name="Content Placeholder 2"/>
          <p:cNvSpPr>
            <a:spLocks noGrp="1"/>
          </p:cNvSpPr>
          <p:nvPr>
            <p:ph idx="1"/>
          </p:nvPr>
        </p:nvSpPr>
        <p:spPr/>
        <p:txBody>
          <a:bodyPr>
            <a:normAutofit/>
          </a:bodyPr>
          <a:lstStyle/>
          <a:p>
            <a:r>
              <a:rPr lang="id-ID" sz="2200" dirty="0">
                <a:latin typeface="Cambria" pitchFamily="18" charset="0"/>
              </a:rPr>
              <a:t>Rational Rose (www.rational.com)</a:t>
            </a:r>
            <a:endParaRPr lang="en-US" sz="2200" dirty="0">
              <a:latin typeface="Cambria" pitchFamily="18" charset="0"/>
            </a:endParaRPr>
          </a:p>
          <a:p>
            <a:r>
              <a:rPr lang="en-US" sz="2200" dirty="0">
                <a:latin typeface="Cambria" pitchFamily="18" charset="0"/>
              </a:rPr>
              <a:t>Enterprise Architect (http://www.sparxsystems.com.au/)</a:t>
            </a:r>
          </a:p>
          <a:p>
            <a:r>
              <a:rPr lang="id-ID" sz="2200" dirty="0">
                <a:latin typeface="Cambria" pitchFamily="18" charset="0"/>
              </a:rPr>
              <a:t>Together (www.togethersoft.com)</a:t>
            </a:r>
            <a:endParaRPr lang="en-US" sz="2200" dirty="0">
              <a:latin typeface="Cambria" pitchFamily="18" charset="0"/>
            </a:endParaRPr>
          </a:p>
          <a:p>
            <a:r>
              <a:rPr lang="id-ID" sz="2200" dirty="0">
                <a:latin typeface="Cambria" pitchFamily="18" charset="0"/>
              </a:rPr>
              <a:t>Object Domain (www.objectdomain.com)</a:t>
            </a:r>
            <a:endParaRPr lang="en-US" sz="2200" dirty="0">
              <a:latin typeface="Cambria" pitchFamily="18" charset="0"/>
            </a:endParaRPr>
          </a:p>
          <a:p>
            <a:r>
              <a:rPr lang="id-ID" sz="2200" dirty="0">
                <a:latin typeface="Cambria" pitchFamily="18" charset="0"/>
              </a:rPr>
              <a:t>Jvision (www.object-insight.com)</a:t>
            </a:r>
            <a:endParaRPr lang="en-US" sz="2200" dirty="0">
              <a:latin typeface="Cambria" pitchFamily="18" charset="0"/>
            </a:endParaRPr>
          </a:p>
          <a:p>
            <a:r>
              <a:rPr lang="id-ID" sz="2200" dirty="0">
                <a:latin typeface="Cambria" pitchFamily="18" charset="0"/>
              </a:rPr>
              <a:t>Objecteering (www.objecteering.com)</a:t>
            </a:r>
            <a:endParaRPr lang="en-US" sz="2200" dirty="0">
              <a:latin typeface="Cambria" pitchFamily="18" charset="0"/>
            </a:endParaRPr>
          </a:p>
          <a:p>
            <a:r>
              <a:rPr lang="id-ID" sz="2200" dirty="0">
                <a:latin typeface="Cambria" pitchFamily="18" charset="0"/>
              </a:rPr>
              <a:t>MagicDraw (www.nomagic.com/magicdrawuml)</a:t>
            </a:r>
            <a:endParaRPr lang="en-US" sz="2200" dirty="0">
              <a:latin typeface="Cambria" pitchFamily="18" charset="0"/>
            </a:endParaRPr>
          </a:p>
          <a:p>
            <a:r>
              <a:rPr lang="id-ID" sz="2200" dirty="0">
                <a:latin typeface="Cambria" pitchFamily="18" charset="0"/>
              </a:rPr>
              <a:t>Visual Object Modeller (www.visualobject.com)</a:t>
            </a:r>
            <a:endParaRPr lang="en-US" sz="2200" dirty="0">
              <a:latin typeface="Cambria" pitchFamily="18" charset="0"/>
            </a:endParaRPr>
          </a:p>
          <a:p>
            <a:endParaRPr lang="en-US" sz="2200" dirty="0">
              <a:latin typeface="Cambria" pitchFamily="18" charset="0"/>
            </a:endParaRPr>
          </a:p>
          <a:p>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804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mbria" pitchFamily="18" charset="0"/>
              </a:rPr>
              <a:t>Object Oriented Analysis</a:t>
            </a:r>
            <a:br>
              <a:rPr lang="en-US" dirty="0">
                <a:latin typeface="Cambria" pitchFamily="18" charset="0"/>
              </a:rPr>
            </a:br>
            <a:r>
              <a:rPr lang="en-US" dirty="0">
                <a:latin typeface="Cambria" pitchFamily="18" charset="0"/>
              </a:rPr>
              <a:t>(OOA)</a:t>
            </a:r>
          </a:p>
        </p:txBody>
      </p:sp>
      <p:sp>
        <p:nvSpPr>
          <p:cNvPr id="3" name="Content Placeholder 2"/>
          <p:cNvSpPr>
            <a:spLocks noGrp="1"/>
          </p:cNvSpPr>
          <p:nvPr>
            <p:ph idx="1"/>
          </p:nvPr>
        </p:nvSpPr>
        <p:spPr/>
        <p:txBody>
          <a:bodyPr>
            <a:noAutofit/>
          </a:bodyPr>
          <a:lstStyle/>
          <a:p>
            <a:pPr>
              <a:lnSpc>
                <a:spcPct val="90000"/>
              </a:lnSpc>
              <a:defRPr/>
            </a:pPr>
            <a:r>
              <a:rPr lang="en-US" sz="2200" dirty="0" err="1">
                <a:latin typeface="Cambria" pitchFamily="18" charset="0"/>
              </a:rPr>
              <a:t>Memodelkan</a:t>
            </a:r>
            <a:r>
              <a:rPr lang="en-US" sz="2200" dirty="0">
                <a:latin typeface="Cambria" pitchFamily="18" charset="0"/>
              </a:rPr>
              <a:t> </a:t>
            </a:r>
            <a:r>
              <a:rPr lang="en-US" sz="2200" dirty="0" err="1">
                <a:latin typeface="Cambria" pitchFamily="18" charset="0"/>
              </a:rPr>
              <a:t>konsep</a:t>
            </a:r>
            <a:r>
              <a:rPr lang="en-US" sz="2200" dirty="0">
                <a:latin typeface="Cambria" pitchFamily="18" charset="0"/>
              </a:rPr>
              <a:t> </a:t>
            </a:r>
            <a:r>
              <a:rPr lang="en-US" sz="2200" dirty="0" err="1">
                <a:latin typeface="Cambria" pitchFamily="18" charset="0"/>
              </a:rPr>
              <a:t>pada</a:t>
            </a:r>
            <a:r>
              <a:rPr lang="en-US" sz="2200" dirty="0">
                <a:latin typeface="Cambria" pitchFamily="18" charset="0"/>
              </a:rPr>
              <a:t> domain </a:t>
            </a:r>
            <a:r>
              <a:rPr lang="en-US" sz="2200" dirty="0" err="1">
                <a:latin typeface="Cambria" pitchFamily="18" charset="0"/>
              </a:rPr>
              <a:t>persoalan</a:t>
            </a:r>
            <a:r>
              <a:rPr lang="en-US" sz="2200" dirty="0">
                <a:latin typeface="Cambria" pitchFamily="18" charset="0"/>
              </a:rPr>
              <a:t> </a:t>
            </a:r>
            <a:r>
              <a:rPr lang="en-US" sz="2200" dirty="0" err="1">
                <a:latin typeface="Cambria" pitchFamily="18" charset="0"/>
              </a:rPr>
              <a:t>dalam</a:t>
            </a:r>
            <a:r>
              <a:rPr lang="en-US" sz="2200" dirty="0">
                <a:latin typeface="Cambria" pitchFamily="18" charset="0"/>
              </a:rPr>
              <a:t> </a:t>
            </a:r>
            <a:r>
              <a:rPr lang="en-US" sz="2200" dirty="0" err="1">
                <a:latin typeface="Cambria" pitchFamily="18" charset="0"/>
              </a:rPr>
              <a:t>masing-masing</a:t>
            </a:r>
            <a:r>
              <a:rPr lang="en-US" sz="2200" dirty="0">
                <a:latin typeface="Cambria" pitchFamily="18" charset="0"/>
              </a:rPr>
              <a:t> object</a:t>
            </a:r>
          </a:p>
          <a:p>
            <a:pPr>
              <a:lnSpc>
                <a:spcPct val="90000"/>
              </a:lnSpc>
              <a:defRPr/>
            </a:pPr>
            <a:r>
              <a:rPr lang="en-US" sz="2200" dirty="0" err="1">
                <a:latin typeface="Cambria" pitchFamily="18" charset="0"/>
              </a:rPr>
              <a:t>Menggambarkan</a:t>
            </a:r>
            <a:r>
              <a:rPr lang="en-US" sz="2200" dirty="0">
                <a:latin typeface="Cambria" pitchFamily="18" charset="0"/>
              </a:rPr>
              <a:t> </a:t>
            </a:r>
            <a:r>
              <a:rPr lang="en-US" sz="2200" dirty="0" err="1">
                <a:latin typeface="Cambria" pitchFamily="18" charset="0"/>
              </a:rPr>
              <a:t>hubungan</a:t>
            </a:r>
            <a:r>
              <a:rPr lang="en-US" sz="2200" dirty="0">
                <a:latin typeface="Cambria" pitchFamily="18" charset="0"/>
              </a:rPr>
              <a:t> </a:t>
            </a:r>
            <a:r>
              <a:rPr lang="en-US" sz="2200" dirty="0" err="1">
                <a:latin typeface="Cambria" pitchFamily="18" charset="0"/>
              </a:rPr>
              <a:t>antar</a:t>
            </a:r>
            <a:r>
              <a:rPr lang="en-US" sz="2200" dirty="0">
                <a:latin typeface="Cambria" pitchFamily="18" charset="0"/>
              </a:rPr>
              <a:t> object-object </a:t>
            </a:r>
            <a:r>
              <a:rPr lang="en-US" sz="2200" dirty="0" err="1">
                <a:latin typeface="Cambria" pitchFamily="18" charset="0"/>
              </a:rPr>
              <a:t>tersebut</a:t>
            </a:r>
            <a:endParaRPr lang="en-US" sz="2200" dirty="0">
              <a:latin typeface="Cambria" pitchFamily="18" charset="0"/>
            </a:endParaRPr>
          </a:p>
          <a:p>
            <a:pPr>
              <a:lnSpc>
                <a:spcPct val="90000"/>
              </a:lnSpc>
              <a:defRPr/>
            </a:pPr>
            <a:r>
              <a:rPr lang="en-US" sz="2200" dirty="0" err="1">
                <a:latin typeface="Cambria" pitchFamily="18" charset="0"/>
              </a:rPr>
              <a:t>Menggambarkan</a:t>
            </a:r>
            <a:r>
              <a:rPr lang="en-US" sz="2200" dirty="0">
                <a:latin typeface="Cambria" pitchFamily="18" charset="0"/>
              </a:rPr>
              <a:t> </a:t>
            </a:r>
            <a:r>
              <a:rPr lang="en-US" sz="2200" dirty="0" err="1">
                <a:latin typeface="Cambria" pitchFamily="18" charset="0"/>
              </a:rPr>
              <a:t>secara</a:t>
            </a:r>
            <a:r>
              <a:rPr lang="en-US" sz="2200" dirty="0">
                <a:latin typeface="Cambria" pitchFamily="18" charset="0"/>
              </a:rPr>
              <a:t> </a:t>
            </a:r>
            <a:r>
              <a:rPr lang="en-US" sz="2200" dirty="0" err="1">
                <a:latin typeface="Cambria" pitchFamily="18" charset="0"/>
              </a:rPr>
              <a:t>umum</a:t>
            </a:r>
            <a:r>
              <a:rPr lang="en-US" sz="2200" dirty="0">
                <a:latin typeface="Cambria" pitchFamily="18" charset="0"/>
              </a:rPr>
              <a:t> </a:t>
            </a:r>
            <a:r>
              <a:rPr lang="en-US" sz="2200" dirty="0" err="1">
                <a:latin typeface="Cambria" pitchFamily="18" charset="0"/>
              </a:rPr>
              <a:t>komunikasi</a:t>
            </a:r>
            <a:r>
              <a:rPr lang="en-US" sz="2200" dirty="0">
                <a:latin typeface="Cambria" pitchFamily="18" charset="0"/>
              </a:rPr>
              <a:t> </a:t>
            </a:r>
            <a:r>
              <a:rPr lang="en-US" sz="2200" dirty="0" err="1">
                <a:latin typeface="Cambria" pitchFamily="18" charset="0"/>
              </a:rPr>
              <a:t>antar</a:t>
            </a:r>
            <a:r>
              <a:rPr lang="en-US" sz="2200" dirty="0">
                <a:latin typeface="Cambria" pitchFamily="18" charset="0"/>
              </a:rPr>
              <a:t> object</a:t>
            </a:r>
          </a:p>
          <a:p>
            <a:pPr>
              <a:lnSpc>
                <a:spcPct val="90000"/>
              </a:lnSpc>
              <a:defRPr/>
            </a:pPr>
            <a:r>
              <a:rPr lang="en-US" sz="2200" dirty="0" err="1">
                <a:latin typeface="Cambria" pitchFamily="18" charset="0"/>
              </a:rPr>
              <a:t>Memodelkan</a:t>
            </a:r>
            <a:r>
              <a:rPr lang="en-US" sz="2200" dirty="0">
                <a:latin typeface="Cambria" pitchFamily="18" charset="0"/>
              </a:rPr>
              <a:t> domain </a:t>
            </a:r>
            <a:r>
              <a:rPr lang="en-US" sz="2200" dirty="0" err="1">
                <a:latin typeface="Cambria" pitchFamily="18" charset="0"/>
              </a:rPr>
              <a:t>persoalan</a:t>
            </a:r>
            <a:r>
              <a:rPr lang="en-US" sz="2200" dirty="0">
                <a:latin typeface="Cambria" pitchFamily="18" charset="0"/>
              </a:rPr>
              <a:t> </a:t>
            </a:r>
            <a:r>
              <a:rPr lang="en-US" sz="2200" dirty="0" err="1">
                <a:latin typeface="Cambria" pitchFamily="18" charset="0"/>
              </a:rPr>
              <a:t>dari</a:t>
            </a:r>
            <a:r>
              <a:rPr lang="en-US" sz="2200" dirty="0">
                <a:latin typeface="Cambria" pitchFamily="18" charset="0"/>
              </a:rPr>
              <a:t> </a:t>
            </a:r>
            <a:r>
              <a:rPr lang="en-US" sz="2200" dirty="0" err="1">
                <a:latin typeface="Cambria" pitchFamily="18" charset="0"/>
              </a:rPr>
              <a:t>berbagai</a:t>
            </a:r>
            <a:r>
              <a:rPr lang="en-US" sz="2200" dirty="0">
                <a:latin typeface="Cambria" pitchFamily="18" charset="0"/>
              </a:rPr>
              <a:t> </a:t>
            </a:r>
            <a:r>
              <a:rPr lang="en-US" sz="2200" dirty="0" err="1">
                <a:latin typeface="Cambria" pitchFamily="18" charset="0"/>
              </a:rPr>
              <a:t>sudut</a:t>
            </a:r>
            <a:r>
              <a:rPr lang="en-US" sz="2200" dirty="0">
                <a:latin typeface="Cambria" pitchFamily="18" charset="0"/>
              </a:rPr>
              <a:t> </a:t>
            </a:r>
            <a:r>
              <a:rPr lang="en-US" sz="2200" dirty="0" err="1">
                <a:latin typeface="Cambria" pitchFamily="18" charset="0"/>
              </a:rPr>
              <a:t>pandang</a:t>
            </a:r>
            <a:endParaRPr lang="en-US" sz="2200" dirty="0">
              <a:latin typeface="Cambria" pitchFamily="18" charset="0"/>
            </a:endParaRPr>
          </a:p>
          <a:p>
            <a:pPr>
              <a:lnSpc>
                <a:spcPct val="90000"/>
              </a:lnSpc>
              <a:defRPr/>
            </a:pPr>
            <a:endParaRPr lang="en-US" sz="2200" dirty="0">
              <a:latin typeface="Cambria" pitchFamily="18" charset="0"/>
            </a:endParaRPr>
          </a:p>
          <a:p>
            <a:r>
              <a:rPr lang="en-US" sz="2200" dirty="0" err="1">
                <a:latin typeface="Cambria" pitchFamily="18" charset="0"/>
              </a:rPr>
              <a:t>Analisis</a:t>
            </a:r>
            <a:r>
              <a:rPr lang="en-US" sz="2200" dirty="0">
                <a:latin typeface="Cambria" pitchFamily="18" charset="0"/>
              </a:rPr>
              <a:t> </a:t>
            </a:r>
            <a:r>
              <a:rPr lang="en-US" sz="2200" dirty="0" err="1">
                <a:latin typeface="Cambria" pitchFamily="18" charset="0"/>
              </a:rPr>
              <a:t>berorientasi</a:t>
            </a:r>
            <a:r>
              <a:rPr lang="en-US" sz="2200" dirty="0">
                <a:latin typeface="Cambria" pitchFamily="18" charset="0"/>
              </a:rPr>
              <a:t> object </a:t>
            </a:r>
            <a:r>
              <a:rPr lang="en-US" sz="2200" dirty="0" err="1">
                <a:latin typeface="Cambria" pitchFamily="18" charset="0"/>
              </a:rPr>
              <a:t>menekankan</a:t>
            </a:r>
            <a:r>
              <a:rPr lang="en-US" sz="2200" dirty="0">
                <a:latin typeface="Cambria" pitchFamily="18" charset="0"/>
              </a:rPr>
              <a:t> </a:t>
            </a:r>
            <a:r>
              <a:rPr lang="en-US" sz="2200" dirty="0" err="1">
                <a:latin typeface="Cambria" pitchFamily="18" charset="0"/>
              </a:rPr>
              <a:t>pada</a:t>
            </a:r>
            <a:r>
              <a:rPr lang="en-US" sz="2200" dirty="0">
                <a:latin typeface="Cambria" pitchFamily="18" charset="0"/>
              </a:rPr>
              <a:t> </a:t>
            </a:r>
            <a:r>
              <a:rPr lang="en-US" sz="2200" b="1" dirty="0" err="1">
                <a:latin typeface="Cambria" pitchFamily="18" charset="0"/>
              </a:rPr>
              <a:t>menemukan</a:t>
            </a:r>
            <a:r>
              <a:rPr lang="en-US" sz="2200" b="1" dirty="0">
                <a:latin typeface="Cambria" pitchFamily="18" charset="0"/>
              </a:rPr>
              <a:t> </a:t>
            </a:r>
            <a:r>
              <a:rPr lang="en-US" sz="2200" b="1" dirty="0" err="1">
                <a:latin typeface="Cambria" pitchFamily="18" charset="0"/>
              </a:rPr>
              <a:t>dan</a:t>
            </a:r>
            <a:r>
              <a:rPr lang="en-US" sz="2200" b="1" dirty="0">
                <a:latin typeface="Cambria" pitchFamily="18" charset="0"/>
              </a:rPr>
              <a:t> </a:t>
            </a:r>
            <a:r>
              <a:rPr lang="en-US" sz="2200" b="1" dirty="0" err="1">
                <a:latin typeface="Cambria" pitchFamily="18" charset="0"/>
              </a:rPr>
              <a:t>menjelaskan</a:t>
            </a:r>
            <a:r>
              <a:rPr lang="en-US" sz="2200" b="1" dirty="0">
                <a:latin typeface="Cambria" pitchFamily="18" charset="0"/>
              </a:rPr>
              <a:t> object-object </a:t>
            </a:r>
            <a:r>
              <a:rPr lang="en-US" sz="2200" b="1" dirty="0" err="1">
                <a:latin typeface="Cambria" pitchFamily="18" charset="0"/>
              </a:rPr>
              <a:t>dan</a:t>
            </a:r>
            <a:r>
              <a:rPr lang="en-US" sz="2200" b="1" dirty="0">
                <a:latin typeface="Cambria" pitchFamily="18" charset="0"/>
              </a:rPr>
              <a:t> </a:t>
            </a:r>
            <a:r>
              <a:rPr lang="en-US" sz="2200" b="1" dirty="0" err="1">
                <a:latin typeface="Cambria" pitchFamily="18" charset="0"/>
              </a:rPr>
              <a:t>interelasinya</a:t>
            </a:r>
            <a:r>
              <a:rPr lang="en-US" sz="2200" dirty="0">
                <a:latin typeface="Cambria" pitchFamily="18" charset="0"/>
              </a:rPr>
              <a:t> yang </a:t>
            </a:r>
            <a:r>
              <a:rPr lang="en-US" sz="2200" dirty="0" err="1">
                <a:latin typeface="Cambria" pitchFamily="18" charset="0"/>
              </a:rPr>
              <a:t>menjadi</a:t>
            </a:r>
            <a:r>
              <a:rPr lang="en-US" sz="2200" dirty="0">
                <a:latin typeface="Cambria" pitchFamily="18" charset="0"/>
              </a:rPr>
              <a:t> </a:t>
            </a:r>
            <a:r>
              <a:rPr lang="en-US" sz="2200" dirty="0" err="1">
                <a:latin typeface="Cambria" pitchFamily="18" charset="0"/>
              </a:rPr>
              <a:t>bagian</a:t>
            </a:r>
            <a:r>
              <a:rPr lang="en-US" sz="2200" dirty="0">
                <a:latin typeface="Cambria" pitchFamily="18" charset="0"/>
              </a:rPr>
              <a:t> </a:t>
            </a:r>
            <a:r>
              <a:rPr lang="en-US" sz="2200" dirty="0" err="1">
                <a:latin typeface="Cambria" pitchFamily="18" charset="0"/>
              </a:rPr>
              <a:t>atau</a:t>
            </a:r>
            <a:r>
              <a:rPr lang="en-US" sz="2200" dirty="0">
                <a:latin typeface="Cambria" pitchFamily="18" charset="0"/>
              </a:rPr>
              <a:t> </a:t>
            </a:r>
            <a:r>
              <a:rPr lang="en-US" sz="2200" b="1" dirty="0" err="1">
                <a:latin typeface="Cambria" pitchFamily="18" charset="0"/>
              </a:rPr>
              <a:t>pemain</a:t>
            </a:r>
            <a:r>
              <a:rPr lang="en-US" sz="2200" b="1" dirty="0">
                <a:latin typeface="Cambria" pitchFamily="18" charset="0"/>
              </a:rPr>
              <a:t> </a:t>
            </a:r>
            <a:r>
              <a:rPr lang="en-US" sz="2200" b="1" dirty="0" err="1">
                <a:latin typeface="Cambria" pitchFamily="18" charset="0"/>
              </a:rPr>
              <a:t>dalam</a:t>
            </a:r>
            <a:r>
              <a:rPr lang="en-US" sz="2200" b="1" dirty="0">
                <a:latin typeface="Cambria" pitchFamily="18" charset="0"/>
              </a:rPr>
              <a:t> </a:t>
            </a:r>
            <a:r>
              <a:rPr lang="en-US" sz="2200" b="1" dirty="0" err="1">
                <a:latin typeface="Cambria" pitchFamily="18" charset="0"/>
              </a:rPr>
              <a:t>sebuah</a:t>
            </a:r>
            <a:r>
              <a:rPr lang="en-US" sz="2200" b="1" dirty="0">
                <a:latin typeface="Cambria" pitchFamily="18" charset="0"/>
              </a:rPr>
              <a:t> system </a:t>
            </a:r>
          </a:p>
          <a:p>
            <a:pPr marL="0" indent="0">
              <a:buNone/>
            </a:pPr>
            <a:r>
              <a:rPr lang="en-US" sz="2200" u="sng" dirty="0" err="1">
                <a:latin typeface="Cambria" pitchFamily="18" charset="0"/>
              </a:rPr>
              <a:t>Contoh</a:t>
            </a:r>
            <a:r>
              <a:rPr lang="en-US" sz="2200" u="sng" dirty="0">
                <a:latin typeface="Cambria" pitchFamily="18" charset="0"/>
              </a:rPr>
              <a:t>:</a:t>
            </a:r>
          </a:p>
          <a:p>
            <a:r>
              <a:rPr lang="en-US" sz="2200" dirty="0" err="1">
                <a:latin typeface="Cambria" pitchFamily="18" charset="0"/>
              </a:rPr>
              <a:t>Dalam</a:t>
            </a:r>
            <a:r>
              <a:rPr lang="en-US" sz="2200" dirty="0">
                <a:latin typeface="Cambria" pitchFamily="18" charset="0"/>
              </a:rPr>
              <a:t> </a:t>
            </a:r>
            <a:r>
              <a:rPr lang="en-US" sz="2200" dirty="0" err="1">
                <a:latin typeface="Cambria" pitchFamily="18" charset="0"/>
              </a:rPr>
              <a:t>sistem</a:t>
            </a:r>
            <a:r>
              <a:rPr lang="en-US" sz="2200" dirty="0">
                <a:latin typeface="Cambria" pitchFamily="18" charset="0"/>
              </a:rPr>
              <a:t> </a:t>
            </a:r>
            <a:r>
              <a:rPr lang="en-US" sz="2200" dirty="0" err="1">
                <a:latin typeface="Cambria" pitchFamily="18" charset="0"/>
              </a:rPr>
              <a:t>penjualan</a:t>
            </a:r>
            <a:r>
              <a:rPr lang="en-US" sz="2200" dirty="0">
                <a:latin typeface="Cambria" pitchFamily="18" charset="0"/>
              </a:rPr>
              <a:t>, proses </a:t>
            </a:r>
            <a:r>
              <a:rPr lang="en-US" sz="2200" dirty="0" err="1">
                <a:latin typeface="Cambria" pitchFamily="18" charset="0"/>
              </a:rPr>
              <a:t>analisis</a:t>
            </a:r>
            <a:r>
              <a:rPr lang="en-US" sz="2200" dirty="0">
                <a:latin typeface="Cambria" pitchFamily="18" charset="0"/>
              </a:rPr>
              <a:t> </a:t>
            </a:r>
            <a:r>
              <a:rPr lang="en-US" sz="2200" dirty="0" err="1">
                <a:latin typeface="Cambria" pitchFamily="18" charset="0"/>
              </a:rPr>
              <a:t>berorientasi</a:t>
            </a:r>
            <a:r>
              <a:rPr lang="en-US" sz="2200" dirty="0">
                <a:latin typeface="Cambria" pitchFamily="18" charset="0"/>
              </a:rPr>
              <a:t> object </a:t>
            </a:r>
            <a:r>
              <a:rPr lang="en-US" sz="2200" dirty="0" err="1">
                <a:latin typeface="Cambria" pitchFamily="18" charset="0"/>
              </a:rPr>
              <a:t>mengidentifikasikan</a:t>
            </a:r>
            <a:r>
              <a:rPr lang="en-US" sz="2200" dirty="0">
                <a:latin typeface="Cambria" pitchFamily="18" charset="0"/>
              </a:rPr>
              <a:t> object: </a:t>
            </a:r>
            <a:r>
              <a:rPr lang="en-US" sz="2200" b="1" dirty="0" err="1">
                <a:latin typeface="Cambria" pitchFamily="18" charset="0"/>
              </a:rPr>
              <a:t>pelanggan</a:t>
            </a:r>
            <a:r>
              <a:rPr lang="en-US" sz="2200" b="1" dirty="0">
                <a:latin typeface="Cambria" pitchFamily="18" charset="0"/>
              </a:rPr>
              <a:t>, </a:t>
            </a:r>
            <a:r>
              <a:rPr lang="en-US" sz="2200" b="1" dirty="0" err="1">
                <a:latin typeface="Cambria" pitchFamily="18" charset="0"/>
              </a:rPr>
              <a:t>kasir</a:t>
            </a:r>
            <a:r>
              <a:rPr lang="en-US" sz="2200" b="1" dirty="0">
                <a:latin typeface="Cambria" pitchFamily="18" charset="0"/>
              </a:rPr>
              <a:t>, </a:t>
            </a:r>
            <a:r>
              <a:rPr lang="en-US" sz="2200" b="1" dirty="0" err="1">
                <a:latin typeface="Cambria" pitchFamily="18" charset="0"/>
              </a:rPr>
              <a:t>mesin</a:t>
            </a:r>
            <a:r>
              <a:rPr lang="en-US" sz="2200" b="1" dirty="0">
                <a:latin typeface="Cambria" pitchFamily="18" charset="0"/>
              </a:rPr>
              <a:t> register, </a:t>
            </a:r>
            <a:r>
              <a:rPr lang="en-US" sz="2200" b="1" dirty="0" err="1">
                <a:latin typeface="Cambria" pitchFamily="18" charset="0"/>
              </a:rPr>
              <a:t>dan</a:t>
            </a:r>
            <a:r>
              <a:rPr lang="en-US" sz="2200" b="1" dirty="0">
                <a:latin typeface="Cambria" pitchFamily="18" charset="0"/>
              </a:rPr>
              <a:t> </a:t>
            </a:r>
            <a:r>
              <a:rPr lang="en-US" sz="2200" b="1" dirty="0" err="1">
                <a:latin typeface="Cambria" pitchFamily="18" charset="0"/>
              </a:rPr>
              <a:t>penjualan</a:t>
            </a:r>
            <a:endParaRPr lang="en-US" sz="2200" b="1" dirty="0">
              <a:latin typeface="Cambria" pitchFamily="18" charset="0"/>
            </a:endParaRPr>
          </a:p>
          <a:p>
            <a:endParaRPr lang="en-US" sz="2200" dirty="0">
              <a:latin typeface="Cambria" pitchFamily="18" charset="0"/>
            </a:endParaRPr>
          </a:p>
          <a:p>
            <a:endParaRPr lang="en-US" sz="2200" dirty="0">
              <a:latin typeface="Cambria" pitchFamily="18" charset="0"/>
            </a:endParaRPr>
          </a:p>
          <a:p>
            <a:pPr>
              <a:lnSpc>
                <a:spcPct val="90000"/>
              </a:lnSpc>
              <a:defRPr/>
            </a:pPr>
            <a:endParaRPr lang="en-US" sz="2200" dirty="0">
              <a:latin typeface="Cambria" pitchFamily="18" charset="0"/>
            </a:endParaRPr>
          </a:p>
        </p:txBody>
      </p:sp>
      <p:sp>
        <p:nvSpPr>
          <p:cNvPr id="5" name="Chevron 4"/>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3132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mbria" pitchFamily="18" charset="0"/>
              </a:rPr>
              <a:t>Object Oriented Design</a:t>
            </a:r>
            <a:br>
              <a:rPr lang="en-US" dirty="0">
                <a:latin typeface="Cambria" pitchFamily="18" charset="0"/>
              </a:rPr>
            </a:br>
            <a:r>
              <a:rPr lang="en-US" dirty="0">
                <a:latin typeface="Cambria" pitchFamily="18" charset="0"/>
              </a:rPr>
              <a:t>(OOD)</a:t>
            </a:r>
          </a:p>
        </p:txBody>
      </p:sp>
      <p:sp>
        <p:nvSpPr>
          <p:cNvPr id="3" name="Content Placeholder 2"/>
          <p:cNvSpPr>
            <a:spLocks noGrp="1"/>
          </p:cNvSpPr>
          <p:nvPr>
            <p:ph idx="1"/>
          </p:nvPr>
        </p:nvSpPr>
        <p:spPr/>
        <p:txBody>
          <a:bodyPr>
            <a:normAutofit lnSpcReduction="10000"/>
          </a:bodyPr>
          <a:lstStyle/>
          <a:p>
            <a:pPr>
              <a:defRPr/>
            </a:pPr>
            <a:r>
              <a:rPr lang="en-US" sz="2200" dirty="0" err="1">
                <a:latin typeface="Cambria" pitchFamily="18" charset="0"/>
              </a:rPr>
              <a:t>Menggambarkan</a:t>
            </a:r>
            <a:r>
              <a:rPr lang="en-US" sz="2200" dirty="0">
                <a:latin typeface="Cambria" pitchFamily="18" charset="0"/>
              </a:rPr>
              <a:t> </a:t>
            </a:r>
            <a:r>
              <a:rPr lang="en-US" sz="2200" dirty="0" err="1">
                <a:latin typeface="Cambria" pitchFamily="18" charset="0"/>
              </a:rPr>
              <a:t>secara</a:t>
            </a:r>
            <a:r>
              <a:rPr lang="en-US" sz="2200" dirty="0">
                <a:latin typeface="Cambria" pitchFamily="18" charset="0"/>
              </a:rPr>
              <a:t> detail </a:t>
            </a:r>
            <a:r>
              <a:rPr lang="en-US" sz="2200" dirty="0" err="1">
                <a:latin typeface="Cambria" pitchFamily="18" charset="0"/>
              </a:rPr>
              <a:t>komunikasi</a:t>
            </a:r>
            <a:r>
              <a:rPr lang="en-US" sz="2200" dirty="0">
                <a:latin typeface="Cambria" pitchFamily="18" charset="0"/>
              </a:rPr>
              <a:t> </a:t>
            </a:r>
            <a:r>
              <a:rPr lang="en-US" sz="2200" dirty="0" err="1">
                <a:latin typeface="Cambria" pitchFamily="18" charset="0"/>
              </a:rPr>
              <a:t>antar</a:t>
            </a:r>
            <a:r>
              <a:rPr lang="en-US" sz="2200" dirty="0">
                <a:latin typeface="Cambria" pitchFamily="18" charset="0"/>
              </a:rPr>
              <a:t> object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ciri</a:t>
            </a:r>
            <a:r>
              <a:rPr lang="en-US" sz="2200" dirty="0">
                <a:latin typeface="Cambria" pitchFamily="18" charset="0"/>
              </a:rPr>
              <a:t> object</a:t>
            </a:r>
          </a:p>
          <a:p>
            <a:pPr>
              <a:defRPr/>
            </a:pPr>
            <a:r>
              <a:rPr lang="en-US" sz="2200" dirty="0" err="1">
                <a:latin typeface="Cambria" pitchFamily="18" charset="0"/>
              </a:rPr>
              <a:t>Mengambarkan</a:t>
            </a:r>
            <a:r>
              <a:rPr lang="en-US" sz="2200" dirty="0">
                <a:latin typeface="Cambria" pitchFamily="18" charset="0"/>
              </a:rPr>
              <a:t> </a:t>
            </a:r>
            <a:r>
              <a:rPr lang="en-US" sz="2200" dirty="0" err="1">
                <a:latin typeface="Cambria" pitchFamily="18" charset="0"/>
              </a:rPr>
              <a:t>hubungan</a:t>
            </a:r>
            <a:r>
              <a:rPr lang="en-US" sz="2200" dirty="0">
                <a:latin typeface="Cambria" pitchFamily="18" charset="0"/>
              </a:rPr>
              <a:t> </a:t>
            </a:r>
            <a:r>
              <a:rPr lang="en-US" sz="2200" dirty="0" err="1">
                <a:latin typeface="Cambria" pitchFamily="18" charset="0"/>
              </a:rPr>
              <a:t>antar</a:t>
            </a:r>
            <a:r>
              <a:rPr lang="en-US" sz="2200" dirty="0">
                <a:latin typeface="Cambria" pitchFamily="18" charset="0"/>
              </a:rPr>
              <a:t> object-object </a:t>
            </a:r>
            <a:r>
              <a:rPr lang="en-US" sz="2200" dirty="0" err="1">
                <a:latin typeface="Cambria" pitchFamily="18" charset="0"/>
              </a:rPr>
              <a:t>tersebut</a:t>
            </a:r>
            <a:endParaRPr lang="en-US" sz="2200" dirty="0">
              <a:latin typeface="Cambria" pitchFamily="18" charset="0"/>
            </a:endParaRPr>
          </a:p>
          <a:p>
            <a:pPr>
              <a:defRPr/>
            </a:pPr>
            <a:r>
              <a:rPr lang="en-US" sz="2200" dirty="0" err="1">
                <a:latin typeface="Cambria" pitchFamily="18" charset="0"/>
              </a:rPr>
              <a:t>Menentukan</a:t>
            </a:r>
            <a:r>
              <a:rPr lang="en-US" sz="2200" dirty="0">
                <a:latin typeface="Cambria" pitchFamily="18" charset="0"/>
              </a:rPr>
              <a:t> object-object </a:t>
            </a:r>
            <a:r>
              <a:rPr lang="en-US" sz="2200" dirty="0" err="1">
                <a:latin typeface="Cambria" pitchFamily="18" charset="0"/>
              </a:rPr>
              <a:t>pendukung</a:t>
            </a:r>
            <a:r>
              <a:rPr lang="en-US" sz="2200" dirty="0">
                <a:latin typeface="Cambria" pitchFamily="18" charset="0"/>
              </a:rPr>
              <a:t> lain, </a:t>
            </a:r>
            <a:r>
              <a:rPr lang="en-US" sz="2200" dirty="0" err="1">
                <a:latin typeface="Cambria" pitchFamily="18" charset="0"/>
              </a:rPr>
              <a:t>selain</a:t>
            </a:r>
            <a:r>
              <a:rPr lang="en-US" sz="2200" dirty="0">
                <a:latin typeface="Cambria" pitchFamily="18" charset="0"/>
              </a:rPr>
              <a:t> object-object yang </a:t>
            </a:r>
            <a:r>
              <a:rPr lang="en-US" sz="2200" dirty="0" err="1">
                <a:latin typeface="Cambria" pitchFamily="18" charset="0"/>
              </a:rPr>
              <a:t>menjadi</a:t>
            </a:r>
            <a:r>
              <a:rPr lang="en-US" sz="2200" dirty="0">
                <a:latin typeface="Cambria" pitchFamily="18" charset="0"/>
              </a:rPr>
              <a:t> domain </a:t>
            </a:r>
            <a:r>
              <a:rPr lang="en-US" sz="2200" dirty="0" err="1">
                <a:latin typeface="Cambria" pitchFamily="18" charset="0"/>
              </a:rPr>
              <a:t>persoalan</a:t>
            </a:r>
            <a:endParaRPr lang="en-US" sz="2200" dirty="0">
              <a:latin typeface="Cambria" pitchFamily="18" charset="0"/>
            </a:endParaRPr>
          </a:p>
          <a:p>
            <a:pPr>
              <a:defRPr/>
            </a:pPr>
            <a:endParaRPr lang="en-US" sz="2200" dirty="0">
              <a:latin typeface="Cambria" pitchFamily="18" charset="0"/>
            </a:endParaRPr>
          </a:p>
          <a:p>
            <a:pPr>
              <a:defRPr/>
            </a:pPr>
            <a:r>
              <a:rPr lang="en-US" sz="2200" dirty="0" err="1">
                <a:latin typeface="Cambria" pitchFamily="18" charset="0"/>
              </a:rPr>
              <a:t>memodelkan</a:t>
            </a:r>
            <a:r>
              <a:rPr lang="en-US" sz="2200" dirty="0">
                <a:latin typeface="Cambria" pitchFamily="18" charset="0"/>
              </a:rPr>
              <a:t> object-object yang </a:t>
            </a:r>
            <a:r>
              <a:rPr lang="en-US" sz="2200" b="1" dirty="0" err="1">
                <a:latin typeface="Cambria" pitchFamily="18" charset="0"/>
              </a:rPr>
              <a:t>diidentifikasi</a:t>
            </a:r>
            <a:r>
              <a:rPr lang="en-US" sz="2200" b="1" dirty="0">
                <a:latin typeface="Cambria" pitchFamily="18" charset="0"/>
              </a:rPr>
              <a:t> </a:t>
            </a:r>
            <a:r>
              <a:rPr lang="en-US" sz="2200" b="1" dirty="0" err="1">
                <a:latin typeface="Cambria" pitchFamily="18" charset="0"/>
              </a:rPr>
              <a:t>pada</a:t>
            </a:r>
            <a:r>
              <a:rPr lang="en-US" sz="2200" b="1" dirty="0">
                <a:latin typeface="Cambria" pitchFamily="18" charset="0"/>
              </a:rPr>
              <a:t> proses </a:t>
            </a:r>
            <a:r>
              <a:rPr lang="en-US" sz="2200" b="1" dirty="0" err="1">
                <a:latin typeface="Cambria" pitchFamily="18" charset="0"/>
              </a:rPr>
              <a:t>analisis</a:t>
            </a:r>
            <a:r>
              <a:rPr lang="en-US" sz="2200" b="1" dirty="0">
                <a:latin typeface="Cambria" pitchFamily="18" charset="0"/>
              </a:rPr>
              <a:t> </a:t>
            </a:r>
            <a:r>
              <a:rPr lang="en-US" sz="2200" b="1" dirty="0" err="1">
                <a:latin typeface="Cambria" pitchFamily="18" charset="0"/>
              </a:rPr>
              <a:t>dan</a:t>
            </a:r>
            <a:r>
              <a:rPr lang="en-US" sz="2200" b="1" dirty="0">
                <a:latin typeface="Cambria" pitchFamily="18" charset="0"/>
              </a:rPr>
              <a:t> </a:t>
            </a:r>
            <a:r>
              <a:rPr lang="en-US" sz="2200" b="1" dirty="0" err="1">
                <a:latin typeface="Cambria" pitchFamily="18" charset="0"/>
              </a:rPr>
              <a:t>interaksi</a:t>
            </a:r>
            <a:r>
              <a:rPr lang="en-US" sz="2200" b="1" dirty="0">
                <a:latin typeface="Cambria" pitchFamily="18" charset="0"/>
              </a:rPr>
              <a:t> </a:t>
            </a:r>
            <a:r>
              <a:rPr lang="en-US" sz="2200" b="1" dirty="0" err="1">
                <a:latin typeface="Cambria" pitchFamily="18" charset="0"/>
              </a:rPr>
              <a:t>antar</a:t>
            </a:r>
            <a:r>
              <a:rPr lang="en-US" sz="2200" b="1" dirty="0">
                <a:latin typeface="Cambria" pitchFamily="18" charset="0"/>
              </a:rPr>
              <a:t> object </a:t>
            </a:r>
            <a:r>
              <a:rPr lang="en-US" sz="2200" b="1" dirty="0" err="1">
                <a:latin typeface="Cambria" pitchFamily="18" charset="0"/>
              </a:rPr>
              <a:t>ke</a:t>
            </a:r>
            <a:r>
              <a:rPr lang="en-US" sz="2200" b="1" dirty="0">
                <a:latin typeface="Cambria" pitchFamily="18" charset="0"/>
              </a:rPr>
              <a:t> </a:t>
            </a:r>
            <a:r>
              <a:rPr lang="en-US" sz="2200" b="1" dirty="0" err="1">
                <a:latin typeface="Cambria" pitchFamily="18" charset="0"/>
              </a:rPr>
              <a:t>dalam</a:t>
            </a:r>
            <a:r>
              <a:rPr lang="en-US" sz="2200" b="1" dirty="0">
                <a:latin typeface="Cambria" pitchFamily="18" charset="0"/>
              </a:rPr>
              <a:t> model software</a:t>
            </a:r>
          </a:p>
          <a:p>
            <a:pPr>
              <a:defRPr/>
            </a:pPr>
            <a:endParaRPr lang="en-US" sz="2200" b="1" dirty="0">
              <a:latin typeface="Cambria" pitchFamily="18" charset="0"/>
            </a:endParaRPr>
          </a:p>
          <a:p>
            <a:pPr>
              <a:defRPr/>
            </a:pPr>
            <a:r>
              <a:rPr lang="en-US" sz="2200" dirty="0" err="1">
                <a:latin typeface="Cambria" pitchFamily="18" charset="0"/>
              </a:rPr>
              <a:t>Contoh</a:t>
            </a:r>
            <a:r>
              <a:rPr lang="en-US" sz="2200" dirty="0">
                <a:latin typeface="Cambria" pitchFamily="18" charset="0"/>
              </a:rPr>
              <a:t>: </a:t>
            </a:r>
            <a:r>
              <a:rPr lang="en-US" sz="2200" dirty="0" err="1">
                <a:latin typeface="Cambria" pitchFamily="18" charset="0"/>
              </a:rPr>
              <a:t>objek</a:t>
            </a:r>
            <a:r>
              <a:rPr lang="en-US" sz="2200" dirty="0">
                <a:latin typeface="Cambria" pitchFamily="18" charset="0"/>
              </a:rPr>
              <a:t> </a:t>
            </a:r>
            <a:r>
              <a:rPr lang="en-US" sz="2200" dirty="0" err="1">
                <a:latin typeface="Cambria" pitchFamily="18" charset="0"/>
              </a:rPr>
              <a:t>pelanggan</a:t>
            </a:r>
            <a:r>
              <a:rPr lang="en-US" sz="2200" dirty="0">
                <a:latin typeface="Cambria" pitchFamily="18" charset="0"/>
              </a:rPr>
              <a:t> </a:t>
            </a:r>
            <a:r>
              <a:rPr lang="en-US" sz="2200" dirty="0" err="1">
                <a:latin typeface="Cambria" pitchFamily="18" charset="0"/>
              </a:rPr>
              <a:t>memiliki</a:t>
            </a:r>
            <a:r>
              <a:rPr lang="en-US" sz="2200" dirty="0">
                <a:latin typeface="Cambria" pitchFamily="18" charset="0"/>
              </a:rPr>
              <a:t> </a:t>
            </a:r>
            <a:r>
              <a:rPr lang="en-US" sz="2200" b="1" dirty="0" err="1">
                <a:solidFill>
                  <a:srgbClr val="FF0000"/>
                </a:solidFill>
                <a:latin typeface="Cambria" pitchFamily="18" charset="0"/>
              </a:rPr>
              <a:t>atribut</a:t>
            </a:r>
            <a:r>
              <a:rPr lang="en-US" sz="2200" b="1" dirty="0">
                <a:latin typeface="Cambria" pitchFamily="18" charset="0"/>
              </a:rPr>
              <a:t>: </a:t>
            </a:r>
            <a:r>
              <a:rPr lang="en-US" sz="2200" b="1" dirty="0" err="1">
                <a:solidFill>
                  <a:srgbClr val="00B0F0"/>
                </a:solidFill>
                <a:latin typeface="Cambria" pitchFamily="18" charset="0"/>
              </a:rPr>
              <a:t>nomor</a:t>
            </a:r>
            <a:r>
              <a:rPr lang="en-US" sz="2200" b="1" dirty="0">
                <a:solidFill>
                  <a:srgbClr val="00B0F0"/>
                </a:solidFill>
                <a:latin typeface="Cambria" pitchFamily="18" charset="0"/>
              </a:rPr>
              <a:t> </a:t>
            </a:r>
            <a:r>
              <a:rPr lang="en-US" sz="2200" b="1" dirty="0" err="1">
                <a:solidFill>
                  <a:srgbClr val="00B0F0"/>
                </a:solidFill>
                <a:latin typeface="Cambria" pitchFamily="18" charset="0"/>
              </a:rPr>
              <a:t>pelanggan</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b="1" dirty="0" err="1">
                <a:solidFill>
                  <a:srgbClr val="00B0F0"/>
                </a:solidFill>
                <a:latin typeface="Cambria" pitchFamily="18" charset="0"/>
              </a:rPr>
              <a:t>nama</a:t>
            </a:r>
            <a:r>
              <a:rPr lang="en-US" sz="2200" dirty="0">
                <a:latin typeface="Cambria" pitchFamily="18" charset="0"/>
              </a:rPr>
              <a:t>; </a:t>
            </a:r>
            <a:r>
              <a:rPr lang="en-US" sz="2200" dirty="0" err="1">
                <a:latin typeface="Cambria" pitchFamily="18" charset="0"/>
              </a:rPr>
              <a:t>memiliki</a:t>
            </a:r>
            <a:r>
              <a:rPr lang="en-US" sz="2200" dirty="0">
                <a:latin typeface="Cambria" pitchFamily="18" charset="0"/>
              </a:rPr>
              <a:t> </a:t>
            </a:r>
            <a:r>
              <a:rPr lang="en-US" sz="2200" b="1" dirty="0" err="1">
                <a:solidFill>
                  <a:srgbClr val="FF0000"/>
                </a:solidFill>
                <a:latin typeface="Cambria" pitchFamily="18" charset="0"/>
              </a:rPr>
              <a:t>fungsi</a:t>
            </a:r>
            <a:r>
              <a:rPr lang="en-US" sz="2200" b="1" dirty="0">
                <a:latin typeface="Cambria" pitchFamily="18" charset="0"/>
              </a:rPr>
              <a:t> </a:t>
            </a:r>
            <a:r>
              <a:rPr lang="en-US" sz="2200" dirty="0">
                <a:latin typeface="Cambria" pitchFamily="18" charset="0"/>
              </a:rPr>
              <a:t>(proses)</a:t>
            </a:r>
            <a:r>
              <a:rPr lang="en-US" sz="2200" b="1" dirty="0">
                <a:latin typeface="Cambria" pitchFamily="18" charset="0"/>
              </a:rPr>
              <a:t>: </a:t>
            </a:r>
            <a:r>
              <a:rPr lang="en-US" sz="2200" b="1" dirty="0" err="1">
                <a:solidFill>
                  <a:srgbClr val="00B0F0"/>
                </a:solidFill>
                <a:latin typeface="Cambria" pitchFamily="18" charset="0"/>
              </a:rPr>
              <a:t>membeli</a:t>
            </a:r>
            <a:endParaRPr lang="en-US" sz="2200" dirty="0">
              <a:solidFill>
                <a:srgbClr val="00B0F0"/>
              </a:solidFill>
              <a:latin typeface="Cambria" pitchFamily="18" charset="0"/>
            </a:endParaRPr>
          </a:p>
          <a:p>
            <a:pPr>
              <a:defRPr/>
            </a:pPr>
            <a:r>
              <a:rPr lang="en-US" sz="2200" dirty="0" err="1">
                <a:latin typeface="Cambria" pitchFamily="18" charset="0"/>
              </a:rPr>
              <a:t>Dalam</a:t>
            </a:r>
            <a:r>
              <a:rPr lang="en-US" sz="2200" dirty="0">
                <a:latin typeface="Cambria" pitchFamily="18" charset="0"/>
              </a:rPr>
              <a:t> proses ‘</a:t>
            </a:r>
            <a:r>
              <a:rPr lang="en-US" sz="2200" b="1" dirty="0" err="1">
                <a:latin typeface="Cambria" pitchFamily="18" charset="0"/>
              </a:rPr>
              <a:t>membeli</a:t>
            </a:r>
            <a:r>
              <a:rPr lang="en-US" sz="2200" b="1" dirty="0">
                <a:latin typeface="Cambria" pitchFamily="18" charset="0"/>
              </a:rPr>
              <a:t> </a:t>
            </a:r>
            <a:r>
              <a:rPr lang="en-US" sz="2200" b="1" dirty="0" err="1">
                <a:latin typeface="Cambria" pitchFamily="18" charset="0"/>
              </a:rPr>
              <a:t>barang</a:t>
            </a:r>
            <a:r>
              <a:rPr lang="en-US" sz="2200" dirty="0">
                <a:latin typeface="Cambria" pitchFamily="18" charset="0"/>
              </a:rPr>
              <a:t>’ object </a:t>
            </a:r>
            <a:r>
              <a:rPr lang="en-US" sz="2200" dirty="0" err="1">
                <a:latin typeface="Cambria" pitchFamily="18" charset="0"/>
              </a:rPr>
              <a:t>pelanggan</a:t>
            </a:r>
            <a:r>
              <a:rPr lang="en-US" sz="2200" dirty="0">
                <a:latin typeface="Cambria" pitchFamily="18" charset="0"/>
              </a:rPr>
              <a:t> </a:t>
            </a:r>
            <a:r>
              <a:rPr lang="en-US" sz="2200" dirty="0" err="1">
                <a:latin typeface="Cambria" pitchFamily="18" charset="0"/>
              </a:rPr>
              <a:t>ini</a:t>
            </a:r>
            <a:r>
              <a:rPr lang="en-US" sz="2200" dirty="0">
                <a:latin typeface="Cambria" pitchFamily="18" charset="0"/>
              </a:rPr>
              <a:t> </a:t>
            </a:r>
            <a:r>
              <a:rPr lang="en-US" sz="2200" b="1" dirty="0" err="1">
                <a:latin typeface="Cambria" pitchFamily="18" charset="0"/>
              </a:rPr>
              <a:t>berinteraksi</a:t>
            </a:r>
            <a:r>
              <a:rPr lang="en-US" sz="2200" dirty="0">
                <a:latin typeface="Cambria" pitchFamily="18" charset="0"/>
              </a:rPr>
              <a:t> </a:t>
            </a:r>
            <a:r>
              <a:rPr lang="en-US" sz="2200" dirty="0" err="1">
                <a:latin typeface="Cambria" pitchFamily="18" charset="0"/>
              </a:rPr>
              <a:t>dengan</a:t>
            </a:r>
            <a:r>
              <a:rPr lang="en-US" sz="2200" dirty="0">
                <a:latin typeface="Cambria" pitchFamily="18" charset="0"/>
              </a:rPr>
              <a:t> object </a:t>
            </a:r>
            <a:r>
              <a:rPr lang="en-US" sz="2200" dirty="0" err="1">
                <a:latin typeface="Cambria" pitchFamily="18" charset="0"/>
              </a:rPr>
              <a:t>mesin</a:t>
            </a:r>
            <a:r>
              <a:rPr lang="en-US" sz="2200" dirty="0">
                <a:latin typeface="Cambria" pitchFamily="18" charset="0"/>
              </a:rPr>
              <a:t> register yang </a:t>
            </a:r>
            <a:r>
              <a:rPr lang="en-US" sz="2200" dirty="0" err="1">
                <a:latin typeface="Cambria" pitchFamily="18" charset="0"/>
              </a:rPr>
              <a:t>dijalankan</a:t>
            </a:r>
            <a:r>
              <a:rPr lang="en-US" sz="2200" dirty="0">
                <a:latin typeface="Cambria" pitchFamily="18" charset="0"/>
              </a:rPr>
              <a:t> </a:t>
            </a:r>
            <a:r>
              <a:rPr lang="en-US" sz="2200" dirty="0" err="1">
                <a:latin typeface="Cambria" pitchFamily="18" charset="0"/>
              </a:rPr>
              <a:t>kasir</a:t>
            </a:r>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1991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mbria" pitchFamily="18" charset="0"/>
              </a:rPr>
              <a:t>Object Oriented Analysis and Design</a:t>
            </a:r>
            <a:br>
              <a:rPr lang="en-US" dirty="0">
                <a:latin typeface="Cambria" pitchFamily="18" charset="0"/>
              </a:rPr>
            </a:br>
            <a:r>
              <a:rPr lang="en-US" dirty="0">
                <a:latin typeface="Cambria" pitchFamily="18" charset="0"/>
              </a:rPr>
              <a:t>(OOAD)</a:t>
            </a:r>
          </a:p>
        </p:txBody>
      </p:sp>
      <p:sp>
        <p:nvSpPr>
          <p:cNvPr id="4" name="Content Placeholder 2"/>
          <p:cNvSpPr>
            <a:spLocks noGrp="1"/>
          </p:cNvSpPr>
          <p:nvPr>
            <p:ph idx="1"/>
          </p:nvPr>
        </p:nvSpPr>
        <p:spPr>
          <a:xfrm>
            <a:off x="457200" y="1676400"/>
            <a:ext cx="8305800" cy="4572000"/>
          </a:xfrm>
        </p:spPr>
        <p:txBody>
          <a:bodyPr>
            <a:noAutofit/>
          </a:bodyPr>
          <a:lstStyle/>
          <a:p>
            <a:pPr>
              <a:lnSpc>
                <a:spcPct val="80000"/>
              </a:lnSpc>
              <a:spcBef>
                <a:spcPts val="450"/>
              </a:spcBef>
              <a:buClr>
                <a:srgbClr val="006699"/>
              </a:buClr>
              <a:buSzPct val="7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err="1"/>
              <a:t>A</a:t>
            </a:r>
            <a:r>
              <a:rPr lang="en-GB" sz="2200" dirty="0" err="1">
                <a:latin typeface="Cambria" pitchFamily="18" charset="0"/>
              </a:rPr>
              <a:t>nalisis</a:t>
            </a:r>
            <a:r>
              <a:rPr lang="en-GB" sz="2200" dirty="0">
                <a:latin typeface="Cambria" pitchFamily="18" charset="0"/>
              </a:rPr>
              <a:t> :</a:t>
            </a:r>
          </a:p>
          <a:p>
            <a:pPr lvl="1">
              <a:lnSpc>
                <a:spcPct val="80000"/>
              </a:lnSpc>
              <a:spcBef>
                <a:spcPts val="400"/>
              </a:spcBef>
              <a:buClr>
                <a:srgbClr val="99FF99"/>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a:latin typeface="Cambria" pitchFamily="18" charset="0"/>
              </a:rPr>
              <a:t>What</a:t>
            </a:r>
          </a:p>
          <a:p>
            <a:pPr lvl="1">
              <a:lnSpc>
                <a:spcPct val="80000"/>
              </a:lnSpc>
              <a:spcBef>
                <a:spcPts val="400"/>
              </a:spcBef>
              <a:buClr>
                <a:srgbClr val="99FF99"/>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err="1">
                <a:latin typeface="Cambria" pitchFamily="18" charset="0"/>
              </a:rPr>
              <a:t>Memahami</a:t>
            </a:r>
            <a:r>
              <a:rPr lang="en-GB" sz="2200" dirty="0">
                <a:latin typeface="Cambria" pitchFamily="18" charset="0"/>
              </a:rPr>
              <a:t> </a:t>
            </a:r>
            <a:r>
              <a:rPr lang="en-GB" sz="2200" b="1" dirty="0" err="1">
                <a:latin typeface="Cambria" pitchFamily="18" charset="0"/>
              </a:rPr>
              <a:t>permasalahan</a:t>
            </a:r>
            <a:r>
              <a:rPr lang="en-GB" sz="2200" b="1" dirty="0">
                <a:latin typeface="Cambria" pitchFamily="18" charset="0"/>
              </a:rPr>
              <a:t> </a:t>
            </a:r>
            <a:r>
              <a:rPr lang="en-GB" sz="2200" b="1" dirty="0" err="1">
                <a:latin typeface="Cambria" pitchFamily="18" charset="0"/>
              </a:rPr>
              <a:t>bisnis</a:t>
            </a:r>
            <a:r>
              <a:rPr lang="en-GB" sz="2200" dirty="0">
                <a:latin typeface="Cambria" pitchFamily="18" charset="0"/>
              </a:rPr>
              <a:t>, </a:t>
            </a:r>
            <a:r>
              <a:rPr lang="en-GB" sz="2200" dirty="0" err="1">
                <a:latin typeface="Cambria" pitchFamily="18" charset="0"/>
              </a:rPr>
              <a:t>tidak</a:t>
            </a:r>
            <a:r>
              <a:rPr lang="en-GB" sz="2200" dirty="0">
                <a:latin typeface="Cambria" pitchFamily="18" charset="0"/>
              </a:rPr>
              <a:t> </a:t>
            </a:r>
            <a:r>
              <a:rPr lang="en-GB" sz="2200" dirty="0" err="1">
                <a:latin typeface="Cambria" pitchFamily="18" charset="0"/>
              </a:rPr>
              <a:t>tergantung</a:t>
            </a:r>
            <a:r>
              <a:rPr lang="en-GB" sz="2200" dirty="0">
                <a:latin typeface="Cambria" pitchFamily="18" charset="0"/>
              </a:rPr>
              <a:t> </a:t>
            </a:r>
            <a:r>
              <a:rPr lang="en-GB" sz="2200" dirty="0" err="1">
                <a:latin typeface="Cambria" pitchFamily="18" charset="0"/>
              </a:rPr>
              <a:t>pada</a:t>
            </a:r>
            <a:r>
              <a:rPr lang="en-GB" sz="2200" dirty="0">
                <a:latin typeface="Cambria" pitchFamily="18" charset="0"/>
              </a:rPr>
              <a:t> </a:t>
            </a:r>
            <a:r>
              <a:rPr lang="en-GB" sz="2200" dirty="0" err="1">
                <a:latin typeface="Cambria" pitchFamily="18" charset="0"/>
              </a:rPr>
              <a:t>solusi</a:t>
            </a:r>
            <a:r>
              <a:rPr lang="en-GB" sz="2200" dirty="0">
                <a:latin typeface="Cambria" pitchFamily="18" charset="0"/>
              </a:rPr>
              <a:t> </a:t>
            </a:r>
            <a:r>
              <a:rPr lang="en-GB" sz="2200" dirty="0" err="1">
                <a:latin typeface="Cambria" pitchFamily="18" charset="0"/>
              </a:rPr>
              <a:t>teknologi</a:t>
            </a:r>
            <a:r>
              <a:rPr lang="en-GB" sz="2200" dirty="0">
                <a:latin typeface="Cambria" pitchFamily="18" charset="0"/>
              </a:rPr>
              <a:t>.</a:t>
            </a:r>
          </a:p>
          <a:p>
            <a:pPr lvl="1">
              <a:lnSpc>
                <a:spcPct val="80000"/>
              </a:lnSpc>
              <a:spcBef>
                <a:spcPts val="400"/>
              </a:spcBef>
              <a:buClr>
                <a:srgbClr val="99FF99"/>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err="1">
                <a:latin typeface="Cambria" pitchFamily="18" charset="0"/>
              </a:rPr>
              <a:t>Lebih</a:t>
            </a:r>
            <a:r>
              <a:rPr lang="en-GB" sz="2200" dirty="0">
                <a:latin typeface="Cambria" pitchFamily="18" charset="0"/>
              </a:rPr>
              <a:t> </a:t>
            </a:r>
            <a:r>
              <a:rPr lang="en-GB" sz="2200" dirty="0" err="1">
                <a:latin typeface="Cambria" pitchFamily="18" charset="0"/>
              </a:rPr>
              <a:t>menekankan</a:t>
            </a:r>
            <a:r>
              <a:rPr lang="en-GB" sz="2200" dirty="0">
                <a:latin typeface="Cambria" pitchFamily="18" charset="0"/>
              </a:rPr>
              <a:t> </a:t>
            </a:r>
            <a:r>
              <a:rPr lang="en-GB" sz="2200" dirty="0" err="1">
                <a:latin typeface="Cambria" pitchFamily="18" charset="0"/>
              </a:rPr>
              <a:t>pada</a:t>
            </a:r>
            <a:r>
              <a:rPr lang="en-GB" sz="2200" dirty="0">
                <a:latin typeface="Cambria" pitchFamily="18" charset="0"/>
              </a:rPr>
              <a:t>  </a:t>
            </a:r>
            <a:r>
              <a:rPr lang="en-GB" sz="2200" dirty="0" err="1">
                <a:latin typeface="Cambria" pitchFamily="18" charset="0"/>
              </a:rPr>
              <a:t>apa</a:t>
            </a:r>
            <a:r>
              <a:rPr lang="en-GB" sz="2200" dirty="0">
                <a:latin typeface="Cambria" pitchFamily="18" charset="0"/>
              </a:rPr>
              <a:t> yang </a:t>
            </a:r>
            <a:r>
              <a:rPr lang="en-GB" sz="2200" dirty="0" err="1">
                <a:latin typeface="Cambria" pitchFamily="18" charset="0"/>
              </a:rPr>
              <a:t>menjadi</a:t>
            </a:r>
            <a:r>
              <a:rPr lang="en-GB" sz="2200" dirty="0">
                <a:latin typeface="Cambria" pitchFamily="18" charset="0"/>
              </a:rPr>
              <a:t> </a:t>
            </a:r>
            <a:r>
              <a:rPr lang="en-GB" sz="2200" dirty="0" err="1">
                <a:latin typeface="Cambria" pitchFamily="18" charset="0"/>
              </a:rPr>
              <a:t>permasalahan</a:t>
            </a:r>
            <a:endParaRPr lang="en-GB" sz="2200" dirty="0">
              <a:latin typeface="Cambria" pitchFamily="18" charset="0"/>
            </a:endParaRPr>
          </a:p>
          <a:p>
            <a:pPr>
              <a:lnSpc>
                <a:spcPct val="80000"/>
              </a:lnSpc>
              <a:spcBef>
                <a:spcPts val="450"/>
              </a:spcBef>
              <a:buClr>
                <a:srgbClr val="006699"/>
              </a:buClr>
              <a:buSzPct val="7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err="1">
                <a:latin typeface="Cambria" pitchFamily="18" charset="0"/>
              </a:rPr>
              <a:t>Desain</a:t>
            </a:r>
            <a:r>
              <a:rPr lang="en-GB" sz="2200" dirty="0">
                <a:latin typeface="Cambria" pitchFamily="18" charset="0"/>
              </a:rPr>
              <a:t> :</a:t>
            </a:r>
          </a:p>
          <a:p>
            <a:pPr lvl="1">
              <a:lnSpc>
                <a:spcPct val="80000"/>
              </a:lnSpc>
              <a:spcBef>
                <a:spcPts val="400"/>
              </a:spcBef>
              <a:buClr>
                <a:srgbClr val="99FF99"/>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a:latin typeface="Cambria" pitchFamily="18" charset="0"/>
              </a:rPr>
              <a:t>How</a:t>
            </a:r>
          </a:p>
          <a:p>
            <a:pPr lvl="1">
              <a:lnSpc>
                <a:spcPct val="80000"/>
              </a:lnSpc>
              <a:spcBef>
                <a:spcPts val="400"/>
              </a:spcBef>
              <a:buClr>
                <a:srgbClr val="99FF99"/>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err="1">
                <a:latin typeface="Cambria" pitchFamily="18" charset="0"/>
              </a:rPr>
              <a:t>Memahami</a:t>
            </a:r>
            <a:r>
              <a:rPr lang="en-GB" sz="2200" dirty="0">
                <a:latin typeface="Cambria" pitchFamily="18" charset="0"/>
              </a:rPr>
              <a:t> </a:t>
            </a:r>
            <a:r>
              <a:rPr lang="en-GB" sz="2200" dirty="0" err="1">
                <a:latin typeface="Cambria" pitchFamily="18" charset="0"/>
              </a:rPr>
              <a:t>dan</a:t>
            </a:r>
            <a:r>
              <a:rPr lang="en-GB" sz="2200" dirty="0">
                <a:latin typeface="Cambria" pitchFamily="18" charset="0"/>
              </a:rPr>
              <a:t> </a:t>
            </a:r>
            <a:r>
              <a:rPr lang="en-GB" sz="2200" dirty="0" err="1">
                <a:latin typeface="Cambria" pitchFamily="18" charset="0"/>
              </a:rPr>
              <a:t>mendefinisikan</a:t>
            </a:r>
            <a:r>
              <a:rPr lang="en-GB" sz="2200" dirty="0">
                <a:latin typeface="Cambria" pitchFamily="18" charset="0"/>
              </a:rPr>
              <a:t> </a:t>
            </a:r>
            <a:r>
              <a:rPr lang="en-GB" sz="2200" dirty="0" err="1">
                <a:latin typeface="Cambria" pitchFamily="18" charset="0"/>
              </a:rPr>
              <a:t>solusi</a:t>
            </a:r>
            <a:r>
              <a:rPr lang="en-GB" sz="2200" dirty="0">
                <a:latin typeface="Cambria" pitchFamily="18" charset="0"/>
              </a:rPr>
              <a:t> software yang </a:t>
            </a:r>
            <a:r>
              <a:rPr lang="en-GB" sz="2200" b="1" dirty="0" err="1">
                <a:latin typeface="Cambria" pitchFamily="18" charset="0"/>
              </a:rPr>
              <a:t>merepresentasikan</a:t>
            </a:r>
            <a:r>
              <a:rPr lang="en-GB" sz="2200" b="1" dirty="0">
                <a:latin typeface="Cambria" pitchFamily="18" charset="0"/>
              </a:rPr>
              <a:t> </a:t>
            </a:r>
            <a:r>
              <a:rPr lang="en-GB" sz="2200" b="1" dirty="0" err="1">
                <a:latin typeface="Cambria" pitchFamily="18" charset="0"/>
              </a:rPr>
              <a:t>hasil</a:t>
            </a:r>
            <a:r>
              <a:rPr lang="en-GB" sz="2200" b="1" dirty="0">
                <a:latin typeface="Cambria" pitchFamily="18" charset="0"/>
              </a:rPr>
              <a:t> </a:t>
            </a:r>
            <a:r>
              <a:rPr lang="en-GB" sz="2200" b="1" dirty="0" err="1">
                <a:latin typeface="Cambria" pitchFamily="18" charset="0"/>
              </a:rPr>
              <a:t>analisa</a:t>
            </a:r>
            <a:r>
              <a:rPr lang="en-GB" sz="2200" b="1" dirty="0">
                <a:latin typeface="Cambria" pitchFamily="18" charset="0"/>
              </a:rPr>
              <a:t> </a:t>
            </a:r>
            <a:r>
              <a:rPr lang="en-GB" sz="2200" dirty="0" err="1">
                <a:latin typeface="Cambria" pitchFamily="18" charset="0"/>
              </a:rPr>
              <a:t>dan</a:t>
            </a:r>
            <a:r>
              <a:rPr lang="en-GB" sz="2200" dirty="0">
                <a:latin typeface="Cambria" pitchFamily="18" charset="0"/>
              </a:rPr>
              <a:t> </a:t>
            </a:r>
            <a:r>
              <a:rPr lang="en-GB" sz="2200" dirty="0" err="1">
                <a:latin typeface="Cambria" pitchFamily="18" charset="0"/>
              </a:rPr>
              <a:t>akan</a:t>
            </a:r>
            <a:r>
              <a:rPr lang="en-GB" sz="2200" dirty="0">
                <a:latin typeface="Cambria" pitchFamily="18" charset="0"/>
              </a:rPr>
              <a:t> </a:t>
            </a:r>
            <a:r>
              <a:rPr lang="en-GB" sz="2200" b="1" dirty="0" err="1">
                <a:latin typeface="Cambria" pitchFamily="18" charset="0"/>
              </a:rPr>
              <a:t>diimplementasikan</a:t>
            </a:r>
            <a:r>
              <a:rPr lang="en-GB" sz="2200" b="1" dirty="0">
                <a:latin typeface="Cambria" pitchFamily="18" charset="0"/>
              </a:rPr>
              <a:t> </a:t>
            </a:r>
            <a:r>
              <a:rPr lang="en-GB" sz="2200" b="1" dirty="0" err="1">
                <a:latin typeface="Cambria" pitchFamily="18" charset="0"/>
              </a:rPr>
              <a:t>dalam</a:t>
            </a:r>
            <a:r>
              <a:rPr lang="en-GB" sz="2200" b="1" dirty="0">
                <a:latin typeface="Cambria" pitchFamily="18" charset="0"/>
              </a:rPr>
              <a:t> </a:t>
            </a:r>
            <a:r>
              <a:rPr lang="en-GB" sz="2200" b="1" dirty="0" err="1">
                <a:latin typeface="Cambria" pitchFamily="18" charset="0"/>
              </a:rPr>
              <a:t>bentuk</a:t>
            </a:r>
            <a:r>
              <a:rPr lang="en-GB" sz="2200" b="1" dirty="0">
                <a:latin typeface="Cambria" pitchFamily="18" charset="0"/>
              </a:rPr>
              <a:t> code</a:t>
            </a:r>
          </a:p>
          <a:p>
            <a:pPr lvl="1">
              <a:lnSpc>
                <a:spcPct val="80000"/>
              </a:lnSpc>
              <a:spcBef>
                <a:spcPts val="400"/>
              </a:spcBef>
              <a:buClr>
                <a:srgbClr val="99FF99"/>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err="1">
                <a:latin typeface="Cambria" pitchFamily="18" charset="0"/>
              </a:rPr>
              <a:t>Tergantung</a:t>
            </a:r>
            <a:r>
              <a:rPr lang="en-GB" sz="2200" dirty="0">
                <a:latin typeface="Cambria" pitchFamily="18" charset="0"/>
              </a:rPr>
              <a:t> </a:t>
            </a:r>
            <a:r>
              <a:rPr lang="en-GB" sz="2200" dirty="0" err="1">
                <a:latin typeface="Cambria" pitchFamily="18" charset="0"/>
              </a:rPr>
              <a:t>pada</a:t>
            </a:r>
            <a:r>
              <a:rPr lang="en-GB" sz="2200" dirty="0">
                <a:latin typeface="Cambria" pitchFamily="18" charset="0"/>
              </a:rPr>
              <a:t> </a:t>
            </a:r>
            <a:r>
              <a:rPr lang="en-GB" sz="2200" dirty="0" err="1">
                <a:latin typeface="Cambria" pitchFamily="18" charset="0"/>
              </a:rPr>
              <a:t>solusi</a:t>
            </a:r>
            <a:r>
              <a:rPr lang="en-GB" sz="2200" dirty="0">
                <a:latin typeface="Cambria" pitchFamily="18" charset="0"/>
              </a:rPr>
              <a:t> </a:t>
            </a:r>
            <a:r>
              <a:rPr lang="en-GB" sz="2200" dirty="0" err="1">
                <a:latin typeface="Cambria" pitchFamily="18" charset="0"/>
              </a:rPr>
              <a:t>teknologi</a:t>
            </a:r>
            <a:r>
              <a:rPr lang="en-GB" sz="2200" dirty="0">
                <a:latin typeface="Cambria" pitchFamily="18" charset="0"/>
              </a:rPr>
              <a:t> </a:t>
            </a:r>
          </a:p>
          <a:p>
            <a:pPr>
              <a:lnSpc>
                <a:spcPct val="80000"/>
              </a:lnSpc>
              <a:spcBef>
                <a:spcPts val="450"/>
              </a:spcBef>
              <a:buClr>
                <a:srgbClr val="006699"/>
              </a:buClr>
              <a:buSzPct val="7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a:latin typeface="Cambria" pitchFamily="18" charset="0"/>
              </a:rPr>
              <a:t>OOAD :</a:t>
            </a:r>
          </a:p>
          <a:p>
            <a:pPr lvl="1">
              <a:lnSpc>
                <a:spcPct val="80000"/>
              </a:lnSpc>
              <a:spcBef>
                <a:spcPts val="400"/>
              </a:spcBef>
              <a:buClr>
                <a:srgbClr val="99FF99"/>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err="1">
                <a:latin typeface="Cambria" pitchFamily="18" charset="0"/>
              </a:rPr>
              <a:t>Pengembangan</a:t>
            </a:r>
            <a:r>
              <a:rPr lang="en-GB" sz="2200" dirty="0">
                <a:latin typeface="Cambria" pitchFamily="18" charset="0"/>
              </a:rPr>
              <a:t> Software yang </a:t>
            </a:r>
            <a:r>
              <a:rPr lang="en-GB" sz="2200" dirty="0" err="1">
                <a:latin typeface="Cambria" pitchFamily="18" charset="0"/>
              </a:rPr>
              <a:t>menggunakan</a:t>
            </a:r>
            <a:r>
              <a:rPr lang="en-GB" sz="2200" dirty="0">
                <a:latin typeface="Cambria" pitchFamily="18" charset="0"/>
              </a:rPr>
              <a:t> </a:t>
            </a:r>
            <a:r>
              <a:rPr lang="en-GB" sz="2200" b="1" dirty="0" err="1">
                <a:latin typeface="Cambria" pitchFamily="18" charset="0"/>
              </a:rPr>
              <a:t>pendekatan</a:t>
            </a:r>
            <a:r>
              <a:rPr lang="en-GB" sz="2200" b="1" dirty="0">
                <a:latin typeface="Cambria" pitchFamily="18" charset="0"/>
              </a:rPr>
              <a:t> object</a:t>
            </a:r>
            <a:r>
              <a:rPr lang="en-GB" sz="2200" dirty="0">
                <a:latin typeface="Cambria" pitchFamily="18" charset="0"/>
              </a:rPr>
              <a:t>/</a:t>
            </a:r>
            <a:r>
              <a:rPr lang="en-GB" sz="2200" dirty="0" err="1">
                <a:latin typeface="Cambria" pitchFamily="18" charset="0"/>
              </a:rPr>
              <a:t>menekankan</a:t>
            </a:r>
            <a:r>
              <a:rPr lang="en-GB" sz="2200" dirty="0">
                <a:latin typeface="Cambria" pitchFamily="18" charset="0"/>
              </a:rPr>
              <a:t> </a:t>
            </a:r>
            <a:r>
              <a:rPr lang="en-GB" sz="2200" dirty="0" err="1">
                <a:latin typeface="Cambria" pitchFamily="18" charset="0"/>
              </a:rPr>
              <a:t>solusi</a:t>
            </a:r>
            <a:r>
              <a:rPr lang="en-GB" sz="2200" dirty="0">
                <a:latin typeface="Cambria" pitchFamily="18" charset="0"/>
              </a:rPr>
              <a:t> yang </a:t>
            </a:r>
            <a:r>
              <a:rPr lang="en-GB" sz="2200" dirty="0" err="1">
                <a:latin typeface="Cambria" pitchFamily="18" charset="0"/>
              </a:rPr>
              <a:t>berdasarkan</a:t>
            </a:r>
            <a:r>
              <a:rPr lang="en-GB" sz="2200" dirty="0">
                <a:latin typeface="Cambria" pitchFamily="18" charset="0"/>
              </a:rPr>
              <a:t> object-object</a:t>
            </a:r>
          </a:p>
          <a:p>
            <a:pPr lvl="1">
              <a:lnSpc>
                <a:spcPct val="80000"/>
              </a:lnSpc>
              <a:spcBef>
                <a:spcPts val="400"/>
              </a:spcBef>
              <a:buClr>
                <a:srgbClr val="99FF99"/>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200" dirty="0" err="1">
                <a:latin typeface="Cambria" pitchFamily="18" charset="0"/>
              </a:rPr>
              <a:t>Memahami</a:t>
            </a:r>
            <a:r>
              <a:rPr lang="en-GB" sz="2200" dirty="0">
                <a:latin typeface="Cambria" pitchFamily="18" charset="0"/>
              </a:rPr>
              <a:t> </a:t>
            </a:r>
            <a:r>
              <a:rPr lang="en-GB" sz="2200" dirty="0" err="1">
                <a:latin typeface="Cambria" pitchFamily="18" charset="0"/>
              </a:rPr>
              <a:t>Permasalahan</a:t>
            </a:r>
            <a:r>
              <a:rPr lang="en-GB" sz="2200" dirty="0">
                <a:latin typeface="Cambria" pitchFamily="18" charset="0"/>
              </a:rPr>
              <a:t> </a:t>
            </a:r>
            <a:r>
              <a:rPr lang="en-GB" sz="2200" dirty="0" err="1">
                <a:latin typeface="Cambria" pitchFamily="18" charset="0"/>
              </a:rPr>
              <a:t>dan</a:t>
            </a:r>
            <a:r>
              <a:rPr lang="en-GB" sz="2200" dirty="0">
                <a:latin typeface="Cambria" pitchFamily="18" charset="0"/>
              </a:rPr>
              <a:t> </a:t>
            </a:r>
            <a:r>
              <a:rPr lang="en-GB" sz="2200" dirty="0" err="1">
                <a:latin typeface="Cambria" pitchFamily="18" charset="0"/>
              </a:rPr>
              <a:t>solusi</a:t>
            </a:r>
            <a:r>
              <a:rPr lang="en-GB" sz="2200" dirty="0">
                <a:latin typeface="Cambria" pitchFamily="18" charset="0"/>
              </a:rPr>
              <a:t> logic </a:t>
            </a:r>
            <a:r>
              <a:rPr lang="en-GB" sz="2200" dirty="0" err="1">
                <a:latin typeface="Cambria" pitchFamily="18" charset="0"/>
              </a:rPr>
              <a:t>dari</a:t>
            </a:r>
            <a:r>
              <a:rPr lang="en-GB" sz="2200" dirty="0">
                <a:latin typeface="Cambria" pitchFamily="18" charset="0"/>
              </a:rPr>
              <a:t> </a:t>
            </a:r>
            <a:r>
              <a:rPr lang="en-GB" sz="2200" dirty="0" err="1">
                <a:latin typeface="Cambria" pitchFamily="18" charset="0"/>
              </a:rPr>
              <a:t>sudut</a:t>
            </a:r>
            <a:r>
              <a:rPr lang="en-GB" sz="2200" dirty="0">
                <a:latin typeface="Cambria" pitchFamily="18" charset="0"/>
              </a:rPr>
              <a:t> </a:t>
            </a:r>
            <a:r>
              <a:rPr lang="en-GB" sz="2200" dirty="0" err="1">
                <a:latin typeface="Cambria" pitchFamily="18" charset="0"/>
              </a:rPr>
              <a:t>pandang</a:t>
            </a:r>
            <a:r>
              <a:rPr lang="en-GB" sz="2200" dirty="0">
                <a:latin typeface="Cambria" pitchFamily="18" charset="0"/>
              </a:rPr>
              <a:t> object (</a:t>
            </a:r>
            <a:r>
              <a:rPr lang="en-GB" sz="2200" dirty="0" err="1">
                <a:latin typeface="Cambria" pitchFamily="18" charset="0"/>
              </a:rPr>
              <a:t>benda</a:t>
            </a:r>
            <a:r>
              <a:rPr lang="en-GB" sz="2200" dirty="0">
                <a:latin typeface="Cambria" pitchFamily="18" charset="0"/>
              </a:rPr>
              <a:t>, </a:t>
            </a:r>
            <a:r>
              <a:rPr lang="en-GB" sz="2200" dirty="0" err="1">
                <a:latin typeface="Cambria" pitchFamily="18" charset="0"/>
              </a:rPr>
              <a:t>konsep</a:t>
            </a:r>
            <a:r>
              <a:rPr lang="en-GB" sz="2200" dirty="0">
                <a:latin typeface="Cambria" pitchFamily="18" charset="0"/>
              </a:rPr>
              <a:t>, </a:t>
            </a:r>
            <a:r>
              <a:rPr lang="en-GB" sz="2200" dirty="0" err="1">
                <a:latin typeface="Cambria" pitchFamily="18" charset="0"/>
              </a:rPr>
              <a:t>entitas</a:t>
            </a:r>
            <a:r>
              <a:rPr lang="en-GB" sz="2200" dirty="0">
                <a:latin typeface="Cambria" pitchFamily="18" charset="0"/>
              </a:rPr>
              <a:t>)</a:t>
            </a:r>
          </a:p>
        </p:txBody>
      </p:sp>
      <p:sp>
        <p:nvSpPr>
          <p:cNvPr id="6" name="Chevron 5"/>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2014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Why OOAD</a:t>
            </a:r>
          </a:p>
        </p:txBody>
      </p:sp>
      <p:sp>
        <p:nvSpPr>
          <p:cNvPr id="3" name="Content Placeholder 2"/>
          <p:cNvSpPr>
            <a:spLocks noGrp="1"/>
          </p:cNvSpPr>
          <p:nvPr>
            <p:ph idx="1"/>
          </p:nvPr>
        </p:nvSpPr>
        <p:spPr/>
        <p:txBody>
          <a:bodyPr>
            <a:normAutofit/>
          </a:bodyPr>
          <a:lstStyle/>
          <a:p>
            <a:r>
              <a:rPr lang="en-US" sz="2200" dirty="0" err="1">
                <a:latin typeface="Cambria" pitchFamily="18" charset="0"/>
              </a:rPr>
              <a:t>Memudahkan</a:t>
            </a:r>
            <a:r>
              <a:rPr lang="en-US" sz="2200" dirty="0">
                <a:latin typeface="Cambria" pitchFamily="18" charset="0"/>
              </a:rPr>
              <a:t> </a:t>
            </a:r>
            <a:r>
              <a:rPr lang="en-US" sz="2200" dirty="0" err="1">
                <a:latin typeface="Cambria" pitchFamily="18" charset="0"/>
              </a:rPr>
              <a:t>pemanfaatan</a:t>
            </a:r>
            <a:r>
              <a:rPr lang="en-US" sz="2200" dirty="0">
                <a:latin typeface="Cambria" pitchFamily="18" charset="0"/>
              </a:rPr>
              <a:t> </a:t>
            </a:r>
            <a:r>
              <a:rPr lang="en-US" sz="2200" dirty="0" err="1">
                <a:latin typeface="Cambria" pitchFamily="18" charset="0"/>
              </a:rPr>
              <a:t>ulang</a:t>
            </a:r>
            <a:r>
              <a:rPr lang="en-US" sz="2200" dirty="0">
                <a:latin typeface="Cambria" pitchFamily="18" charset="0"/>
              </a:rPr>
              <a:t> code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arsitektur</a:t>
            </a:r>
            <a:endParaRPr lang="en-US" sz="2200" dirty="0">
              <a:latin typeface="Cambria" pitchFamily="18" charset="0"/>
            </a:endParaRPr>
          </a:p>
          <a:p>
            <a:r>
              <a:rPr lang="en-US" sz="2200" dirty="0" err="1">
                <a:latin typeface="Cambria" pitchFamily="18" charset="0"/>
              </a:rPr>
              <a:t>Lebih</a:t>
            </a:r>
            <a:r>
              <a:rPr lang="en-US" sz="2200" dirty="0">
                <a:latin typeface="Cambria" pitchFamily="18" charset="0"/>
              </a:rPr>
              <a:t> </a:t>
            </a:r>
            <a:r>
              <a:rPr lang="en-US" sz="2200" dirty="0" err="1">
                <a:latin typeface="Cambria" pitchFamily="18" charset="0"/>
              </a:rPr>
              <a:t>mencerminkan</a:t>
            </a:r>
            <a:r>
              <a:rPr lang="en-US" sz="2200" dirty="0">
                <a:latin typeface="Cambria" pitchFamily="18" charset="0"/>
              </a:rPr>
              <a:t> </a:t>
            </a:r>
            <a:r>
              <a:rPr lang="en-US" sz="2200" dirty="0" err="1">
                <a:latin typeface="Cambria" pitchFamily="18" charset="0"/>
              </a:rPr>
              <a:t>dunia</a:t>
            </a:r>
            <a:r>
              <a:rPr lang="en-US" sz="2200" dirty="0">
                <a:latin typeface="Cambria" pitchFamily="18" charset="0"/>
              </a:rPr>
              <a:t> </a:t>
            </a:r>
            <a:r>
              <a:rPr lang="en-US" sz="2200" dirty="0" err="1">
                <a:latin typeface="Cambria" pitchFamily="18" charset="0"/>
              </a:rPr>
              <a:t>nyata</a:t>
            </a:r>
            <a:r>
              <a:rPr lang="en-US" sz="2200" dirty="0">
                <a:latin typeface="Cambria" pitchFamily="18" charset="0"/>
              </a:rPr>
              <a:t> (</a:t>
            </a:r>
            <a:r>
              <a:rPr lang="en-US" sz="2200" dirty="0" err="1">
                <a:latin typeface="Cambria" pitchFamily="18" charset="0"/>
              </a:rPr>
              <a:t>lebih</a:t>
            </a:r>
            <a:r>
              <a:rPr lang="en-US" sz="2200" dirty="0">
                <a:latin typeface="Cambria" pitchFamily="18" charset="0"/>
              </a:rPr>
              <a:t> </a:t>
            </a:r>
            <a:r>
              <a:rPr lang="en-US" sz="2200" dirty="0" err="1">
                <a:latin typeface="Cambria" pitchFamily="18" charset="0"/>
              </a:rPr>
              <a:t>tepat</a:t>
            </a:r>
            <a:r>
              <a:rPr lang="en-US" sz="2200" dirty="0">
                <a:latin typeface="Cambria" pitchFamily="18" charset="0"/>
              </a:rPr>
              <a:t> </a:t>
            </a:r>
            <a:r>
              <a:rPr lang="en-US" sz="2200" dirty="0" err="1">
                <a:latin typeface="Cambria" pitchFamily="18" charset="0"/>
              </a:rPr>
              <a:t>dalam</a:t>
            </a:r>
            <a:r>
              <a:rPr lang="en-US" sz="2200" dirty="0">
                <a:latin typeface="Cambria" pitchFamily="18" charset="0"/>
              </a:rPr>
              <a:t> </a:t>
            </a:r>
            <a:r>
              <a:rPr lang="en-US" sz="2200" dirty="0" err="1">
                <a:latin typeface="Cambria" pitchFamily="18" charset="0"/>
              </a:rPr>
              <a:t>menggambarkan</a:t>
            </a:r>
            <a:r>
              <a:rPr lang="en-US" sz="2200" dirty="0">
                <a:latin typeface="Cambria" pitchFamily="18" charset="0"/>
              </a:rPr>
              <a:t> </a:t>
            </a:r>
            <a:r>
              <a:rPr lang="en-US" sz="2200" dirty="0" err="1">
                <a:latin typeface="Cambria" pitchFamily="18" charset="0"/>
              </a:rPr>
              <a:t>entitas</a:t>
            </a:r>
            <a:r>
              <a:rPr lang="en-US" sz="2200" dirty="0">
                <a:latin typeface="Cambria" pitchFamily="18" charset="0"/>
              </a:rPr>
              <a:t> </a:t>
            </a:r>
            <a:r>
              <a:rPr lang="en-US" sz="2200" dirty="0" err="1">
                <a:latin typeface="Cambria" pitchFamily="18" charset="0"/>
              </a:rPr>
              <a:t>perusahaan</a:t>
            </a:r>
            <a:r>
              <a:rPr lang="en-US" sz="2200" dirty="0">
                <a:latin typeface="Cambria" pitchFamily="18" charset="0"/>
              </a:rPr>
              <a:t>, </a:t>
            </a:r>
            <a:r>
              <a:rPr lang="en-US" sz="2200" dirty="0" err="1">
                <a:latin typeface="Cambria" pitchFamily="18" charset="0"/>
              </a:rPr>
              <a:t>dekomposisi</a:t>
            </a:r>
            <a:r>
              <a:rPr lang="en-US" sz="2200" dirty="0">
                <a:latin typeface="Cambria" pitchFamily="18" charset="0"/>
              </a:rPr>
              <a:t> </a:t>
            </a:r>
            <a:r>
              <a:rPr lang="en-US" sz="2200" dirty="0" err="1">
                <a:latin typeface="Cambria" pitchFamily="18" charset="0"/>
              </a:rPr>
              <a:t>berdasarkan</a:t>
            </a:r>
            <a:r>
              <a:rPr lang="en-US" sz="2200" dirty="0">
                <a:latin typeface="Cambria" pitchFamily="18" charset="0"/>
              </a:rPr>
              <a:t> </a:t>
            </a:r>
            <a:r>
              <a:rPr lang="en-US" sz="2200" dirty="0" err="1">
                <a:latin typeface="Cambria" pitchFamily="18" charset="0"/>
              </a:rPr>
              <a:t>pembagian</a:t>
            </a:r>
            <a:r>
              <a:rPr lang="en-US" sz="2200" dirty="0">
                <a:latin typeface="Cambria" pitchFamily="18" charset="0"/>
              </a:rPr>
              <a:t> yang natural, </a:t>
            </a:r>
            <a:r>
              <a:rPr lang="en-US" sz="2200" dirty="0" err="1">
                <a:latin typeface="Cambria" pitchFamily="18" charset="0"/>
              </a:rPr>
              <a:t>lebih</a:t>
            </a:r>
            <a:r>
              <a:rPr lang="en-US" sz="2200" dirty="0">
                <a:latin typeface="Cambria" pitchFamily="18" charset="0"/>
              </a:rPr>
              <a:t> </a:t>
            </a:r>
            <a:r>
              <a:rPr lang="en-US" sz="2200" dirty="0" err="1">
                <a:latin typeface="Cambria" pitchFamily="18" charset="0"/>
              </a:rPr>
              <a:t>mudah</a:t>
            </a:r>
            <a:r>
              <a:rPr lang="en-US" sz="2200" dirty="0">
                <a:latin typeface="Cambria" pitchFamily="18" charset="0"/>
              </a:rPr>
              <a:t> </a:t>
            </a:r>
            <a:r>
              <a:rPr lang="en-US" sz="2200" dirty="0" err="1">
                <a:latin typeface="Cambria" pitchFamily="18" charset="0"/>
              </a:rPr>
              <a:t>untuk</a:t>
            </a:r>
            <a:r>
              <a:rPr lang="en-US" sz="2200" dirty="0">
                <a:latin typeface="Cambria" pitchFamily="18" charset="0"/>
              </a:rPr>
              <a:t> </a:t>
            </a:r>
            <a:r>
              <a:rPr lang="en-US" sz="2200" dirty="0" err="1">
                <a:latin typeface="Cambria" pitchFamily="18" charset="0"/>
              </a:rPr>
              <a:t>dipahami</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dirawat</a:t>
            </a:r>
            <a:r>
              <a:rPr lang="en-US" sz="2200" dirty="0">
                <a:latin typeface="Cambria" pitchFamily="18" charset="0"/>
              </a:rPr>
              <a:t>)</a:t>
            </a:r>
          </a:p>
          <a:p>
            <a:r>
              <a:rPr lang="en-US" sz="2200" dirty="0" err="1">
                <a:latin typeface="Cambria" pitchFamily="18" charset="0"/>
              </a:rPr>
              <a:t>Kestabilan</a:t>
            </a:r>
            <a:r>
              <a:rPr lang="en-US" sz="2200" dirty="0">
                <a:latin typeface="Cambria" pitchFamily="18" charset="0"/>
              </a:rPr>
              <a:t> (</a:t>
            </a:r>
            <a:r>
              <a:rPr lang="en-US" sz="2200" dirty="0" err="1">
                <a:latin typeface="Cambria" pitchFamily="18" charset="0"/>
              </a:rPr>
              <a:t>perubahan</a:t>
            </a:r>
            <a:r>
              <a:rPr lang="en-US" sz="2200" dirty="0">
                <a:latin typeface="Cambria" pitchFamily="18" charset="0"/>
              </a:rPr>
              <a:t> </a:t>
            </a:r>
            <a:r>
              <a:rPr lang="en-US" sz="2200" dirty="0" err="1">
                <a:latin typeface="Cambria" pitchFamily="18" charset="0"/>
              </a:rPr>
              <a:t>kecil</a:t>
            </a:r>
            <a:r>
              <a:rPr lang="en-US" sz="2200" dirty="0">
                <a:latin typeface="Cambria" pitchFamily="18" charset="0"/>
              </a:rPr>
              <a:t> </a:t>
            </a:r>
            <a:r>
              <a:rPr lang="en-US" sz="2200" dirty="0" err="1">
                <a:latin typeface="Cambria" pitchFamily="18" charset="0"/>
              </a:rPr>
              <a:t>dalam</a:t>
            </a:r>
            <a:r>
              <a:rPr lang="en-US" sz="2200" dirty="0">
                <a:latin typeface="Cambria" pitchFamily="18" charset="0"/>
              </a:rPr>
              <a:t> requirement </a:t>
            </a:r>
            <a:r>
              <a:rPr lang="en-US" sz="2200" dirty="0" err="1">
                <a:latin typeface="Cambria" pitchFamily="18" charset="0"/>
              </a:rPr>
              <a:t>tidak</a:t>
            </a:r>
            <a:r>
              <a:rPr lang="en-US" sz="2200" dirty="0">
                <a:latin typeface="Cambria" pitchFamily="18" charset="0"/>
              </a:rPr>
              <a:t> </a:t>
            </a:r>
            <a:r>
              <a:rPr lang="en-US" sz="2200" dirty="0" err="1">
                <a:latin typeface="Cambria" pitchFamily="18" charset="0"/>
              </a:rPr>
              <a:t>berarti</a:t>
            </a:r>
            <a:r>
              <a:rPr lang="en-US" sz="2200" dirty="0">
                <a:latin typeface="Cambria" pitchFamily="18" charset="0"/>
              </a:rPr>
              <a:t> </a:t>
            </a:r>
            <a:r>
              <a:rPr lang="en-US" sz="2200" dirty="0" err="1">
                <a:latin typeface="Cambria" pitchFamily="18" charset="0"/>
              </a:rPr>
              <a:t>perubahan</a:t>
            </a:r>
            <a:r>
              <a:rPr lang="en-US" sz="2200" dirty="0">
                <a:latin typeface="Cambria" pitchFamily="18" charset="0"/>
              </a:rPr>
              <a:t> yang </a:t>
            </a:r>
            <a:r>
              <a:rPr lang="en-US" sz="2200" dirty="0" err="1">
                <a:latin typeface="Cambria" pitchFamily="18" charset="0"/>
              </a:rPr>
              <a:t>signifikan</a:t>
            </a:r>
            <a:r>
              <a:rPr lang="en-US" sz="2200" dirty="0">
                <a:latin typeface="Cambria" pitchFamily="18" charset="0"/>
              </a:rPr>
              <a:t> </a:t>
            </a:r>
            <a:r>
              <a:rPr lang="en-US" sz="2200" dirty="0" err="1">
                <a:latin typeface="Cambria" pitchFamily="18" charset="0"/>
              </a:rPr>
              <a:t>dalam</a:t>
            </a:r>
            <a:r>
              <a:rPr lang="en-US" sz="2200" dirty="0">
                <a:latin typeface="Cambria" pitchFamily="18" charset="0"/>
              </a:rPr>
              <a:t> </a:t>
            </a:r>
            <a:r>
              <a:rPr lang="en-US" sz="2200" dirty="0" err="1">
                <a:latin typeface="Cambria" pitchFamily="18" charset="0"/>
              </a:rPr>
              <a:t>sistem</a:t>
            </a:r>
            <a:r>
              <a:rPr lang="en-US" sz="2200" dirty="0">
                <a:latin typeface="Cambria" pitchFamily="18" charset="0"/>
              </a:rPr>
              <a:t> yang </a:t>
            </a:r>
            <a:r>
              <a:rPr lang="en-US" sz="2200" dirty="0" err="1">
                <a:latin typeface="Cambria" pitchFamily="18" charset="0"/>
              </a:rPr>
              <a:t>sedang</a:t>
            </a:r>
            <a:r>
              <a:rPr lang="en-US" sz="2200" dirty="0">
                <a:latin typeface="Cambria" pitchFamily="18" charset="0"/>
              </a:rPr>
              <a:t> </a:t>
            </a:r>
            <a:r>
              <a:rPr lang="en-US" sz="2200" dirty="0" err="1">
                <a:latin typeface="Cambria" pitchFamily="18" charset="0"/>
              </a:rPr>
              <a:t>dikembangkan</a:t>
            </a:r>
            <a:r>
              <a:rPr lang="en-US" sz="2200" dirty="0">
                <a:latin typeface="Cambria" pitchFamily="18" charset="0"/>
              </a:rPr>
              <a:t>)</a:t>
            </a:r>
          </a:p>
          <a:p>
            <a:r>
              <a:rPr lang="en-US" sz="2200" dirty="0" err="1">
                <a:latin typeface="Cambria" pitchFamily="18" charset="0"/>
              </a:rPr>
              <a:t>Lebih</a:t>
            </a:r>
            <a:r>
              <a:rPr lang="en-US" sz="2200" dirty="0">
                <a:latin typeface="Cambria" pitchFamily="18" charset="0"/>
              </a:rPr>
              <a:t> </a:t>
            </a:r>
            <a:r>
              <a:rPr lang="en-US" sz="2200" dirty="0" err="1">
                <a:latin typeface="Cambria" pitchFamily="18" charset="0"/>
              </a:rPr>
              <a:t>mudah</a:t>
            </a:r>
            <a:r>
              <a:rPr lang="en-US" sz="2200" dirty="0">
                <a:latin typeface="Cambria" pitchFamily="18" charset="0"/>
              </a:rPr>
              <a:t> </a:t>
            </a:r>
            <a:r>
              <a:rPr lang="en-US" sz="2200" dirty="0" err="1">
                <a:latin typeface="Cambria" pitchFamily="18" charset="0"/>
              </a:rPr>
              <a:t>disesuaikan</a:t>
            </a:r>
            <a:r>
              <a:rPr lang="en-US" sz="2200" dirty="0">
                <a:latin typeface="Cambria" pitchFamily="18" charset="0"/>
              </a:rPr>
              <a:t> </a:t>
            </a:r>
            <a:r>
              <a:rPr lang="en-US" sz="2200" dirty="0" err="1">
                <a:latin typeface="Cambria" pitchFamily="18" charset="0"/>
              </a:rPr>
              <a:t>dengan</a:t>
            </a:r>
            <a:r>
              <a:rPr lang="en-US" sz="2200" dirty="0">
                <a:latin typeface="Cambria" pitchFamily="18" charset="0"/>
              </a:rPr>
              <a:t> </a:t>
            </a:r>
            <a:r>
              <a:rPr lang="en-US" sz="2200" dirty="0" err="1">
                <a:latin typeface="Cambria" pitchFamily="18" charset="0"/>
              </a:rPr>
              <a:t>perubahan</a:t>
            </a:r>
            <a:endParaRPr lang="en-US" sz="2200" dirty="0">
              <a:latin typeface="Cambria" pitchFamily="18" charset="0"/>
            </a:endParaRPr>
          </a:p>
        </p:txBody>
      </p:sp>
      <p:sp>
        <p:nvSpPr>
          <p:cNvPr id="4" name="Chevron 3"/>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664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Cambria" pitchFamily="18" charset="0"/>
              </a:rPr>
              <a:t>Keuntungan</a:t>
            </a:r>
            <a:r>
              <a:rPr lang="en-US" sz="4000" dirty="0">
                <a:latin typeface="Cambria" pitchFamily="18" charset="0"/>
              </a:rPr>
              <a:t> OOAD</a:t>
            </a:r>
          </a:p>
        </p:txBody>
      </p:sp>
      <p:sp>
        <p:nvSpPr>
          <p:cNvPr id="4" name="Chevron 3"/>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Content Placeholder 2"/>
          <p:cNvSpPr>
            <a:spLocks noGrp="1"/>
          </p:cNvSpPr>
          <p:nvPr>
            <p:ph idx="1"/>
          </p:nvPr>
        </p:nvSpPr>
        <p:spPr>
          <a:xfrm>
            <a:off x="457200" y="1600200"/>
            <a:ext cx="8229600" cy="4525963"/>
          </a:xfrm>
        </p:spPr>
        <p:txBody>
          <a:bodyPr>
            <a:normAutofit/>
          </a:bodyPr>
          <a:lstStyle/>
          <a:p>
            <a:r>
              <a:rPr lang="en-US" sz="2200" dirty="0" err="1">
                <a:latin typeface="Cambria" pitchFamily="18" charset="0"/>
              </a:rPr>
              <a:t>Meningkatkan</a:t>
            </a:r>
            <a:r>
              <a:rPr lang="en-US" sz="2200" dirty="0">
                <a:latin typeface="Cambria" pitchFamily="18" charset="0"/>
              </a:rPr>
              <a:t> </a:t>
            </a:r>
            <a:r>
              <a:rPr lang="en-US" sz="2200" dirty="0" err="1">
                <a:latin typeface="Cambria" pitchFamily="18" charset="0"/>
              </a:rPr>
              <a:t>interaksi</a:t>
            </a:r>
            <a:r>
              <a:rPr lang="en-US" sz="2200" dirty="0">
                <a:latin typeface="Cambria" pitchFamily="18" charset="0"/>
              </a:rPr>
              <a:t> </a:t>
            </a:r>
            <a:r>
              <a:rPr lang="en-US" sz="2200" dirty="0" err="1">
                <a:latin typeface="Cambria" pitchFamily="18" charset="0"/>
              </a:rPr>
              <a:t>antara</a:t>
            </a:r>
            <a:r>
              <a:rPr lang="en-US" sz="2200" dirty="0">
                <a:latin typeface="Cambria" pitchFamily="18" charset="0"/>
              </a:rPr>
              <a:t> </a:t>
            </a:r>
            <a:r>
              <a:rPr lang="en-US" sz="2200" dirty="0" err="1">
                <a:latin typeface="Cambria" pitchFamily="18" charset="0"/>
              </a:rPr>
              <a:t>analisis</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domain </a:t>
            </a:r>
            <a:r>
              <a:rPr lang="en-US" sz="2200" dirty="0" err="1">
                <a:latin typeface="Cambria" pitchFamily="18" charset="0"/>
              </a:rPr>
              <a:t>persoalan</a:t>
            </a:r>
            <a:endParaRPr lang="en-US" sz="2200" dirty="0">
              <a:latin typeface="Cambria" pitchFamily="18" charset="0"/>
            </a:endParaRPr>
          </a:p>
          <a:p>
            <a:r>
              <a:rPr lang="en-US" sz="2200" dirty="0" err="1">
                <a:latin typeface="Cambria" pitchFamily="18" charset="0"/>
              </a:rPr>
              <a:t>Meningkatkan</a:t>
            </a:r>
            <a:r>
              <a:rPr lang="en-US" sz="2200" dirty="0">
                <a:latin typeface="Cambria" pitchFamily="18" charset="0"/>
              </a:rPr>
              <a:t> </a:t>
            </a:r>
            <a:r>
              <a:rPr lang="en-US" sz="2200" dirty="0" err="1">
                <a:latin typeface="Cambria" pitchFamily="18" charset="0"/>
              </a:rPr>
              <a:t>konsistensi</a:t>
            </a:r>
            <a:r>
              <a:rPr lang="en-US" sz="2200" dirty="0">
                <a:latin typeface="Cambria" pitchFamily="18" charset="0"/>
              </a:rPr>
              <a:t> internal </a:t>
            </a:r>
            <a:r>
              <a:rPr lang="en-US" sz="2200" dirty="0" err="1">
                <a:latin typeface="Cambria" pitchFamily="18" charset="0"/>
              </a:rPr>
              <a:t>antara</a:t>
            </a:r>
            <a:r>
              <a:rPr lang="en-US" sz="2200" dirty="0">
                <a:latin typeface="Cambria" pitchFamily="18" charset="0"/>
              </a:rPr>
              <a:t> </a:t>
            </a:r>
            <a:r>
              <a:rPr lang="en-US" sz="2200" dirty="0" err="1">
                <a:latin typeface="Cambria" pitchFamily="18" charset="0"/>
              </a:rPr>
              <a:t>analisis</a:t>
            </a:r>
            <a:r>
              <a:rPr lang="en-US" sz="2200" dirty="0">
                <a:latin typeface="Cambria" pitchFamily="18" charset="0"/>
              </a:rPr>
              <a:t>, </a:t>
            </a:r>
            <a:r>
              <a:rPr lang="en-US" sz="2200" dirty="0" err="1">
                <a:latin typeface="Cambria" pitchFamily="18" charset="0"/>
              </a:rPr>
              <a:t>perancangan</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pemograman</a:t>
            </a:r>
            <a:endParaRPr lang="en-US" sz="2200" dirty="0">
              <a:latin typeface="Cambria" pitchFamily="18" charset="0"/>
            </a:endParaRPr>
          </a:p>
          <a:p>
            <a:r>
              <a:rPr lang="en-US" sz="2200" dirty="0" err="1">
                <a:latin typeface="Cambria" pitchFamily="18" charset="0"/>
              </a:rPr>
              <a:t>Secara</a:t>
            </a:r>
            <a:r>
              <a:rPr lang="en-US" sz="2200" dirty="0">
                <a:latin typeface="Cambria" pitchFamily="18" charset="0"/>
              </a:rPr>
              <a:t> </a:t>
            </a:r>
            <a:r>
              <a:rPr lang="en-US" sz="2200" dirty="0" err="1">
                <a:latin typeface="Cambria" pitchFamily="18" charset="0"/>
              </a:rPr>
              <a:t>eksplisit</a:t>
            </a:r>
            <a:r>
              <a:rPr lang="en-US" sz="2200" dirty="0">
                <a:latin typeface="Cambria" pitchFamily="18" charset="0"/>
              </a:rPr>
              <a:t> </a:t>
            </a:r>
            <a:r>
              <a:rPr lang="en-US" sz="2200" dirty="0" err="1">
                <a:latin typeface="Cambria" pitchFamily="18" charset="0"/>
              </a:rPr>
              <a:t>menyatakan</a:t>
            </a:r>
            <a:r>
              <a:rPr lang="en-US" sz="2200" dirty="0">
                <a:latin typeface="Cambria" pitchFamily="18" charset="0"/>
              </a:rPr>
              <a:t> </a:t>
            </a:r>
            <a:r>
              <a:rPr lang="en-US" sz="2200" dirty="0" err="1">
                <a:latin typeface="Cambria" pitchFamily="18" charset="0"/>
              </a:rPr>
              <a:t>kesamaan</a:t>
            </a:r>
            <a:r>
              <a:rPr lang="en-US" sz="2200" dirty="0">
                <a:latin typeface="Cambria" pitchFamily="18" charset="0"/>
              </a:rPr>
              <a:t> </a:t>
            </a:r>
            <a:r>
              <a:rPr lang="en-US" sz="2200" dirty="0" err="1">
                <a:latin typeface="Cambria" pitchFamily="18" charset="0"/>
              </a:rPr>
              <a:t>antara</a:t>
            </a:r>
            <a:r>
              <a:rPr lang="en-US" sz="2200" dirty="0">
                <a:latin typeface="Cambria" pitchFamily="18" charset="0"/>
              </a:rPr>
              <a:t> </a:t>
            </a:r>
            <a:r>
              <a:rPr lang="en-US" sz="2200" dirty="0" err="1">
                <a:latin typeface="Cambria" pitchFamily="18" charset="0"/>
              </a:rPr>
              <a:t>kelas</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object</a:t>
            </a:r>
          </a:p>
          <a:p>
            <a:r>
              <a:rPr lang="en-US" sz="2200" dirty="0" err="1">
                <a:latin typeface="Cambria" pitchFamily="18" charset="0"/>
              </a:rPr>
              <a:t>Mengguna-ulang</a:t>
            </a:r>
            <a:r>
              <a:rPr lang="en-US" sz="2200" dirty="0">
                <a:latin typeface="Cambria" pitchFamily="18" charset="0"/>
              </a:rPr>
              <a:t> </a:t>
            </a:r>
            <a:r>
              <a:rPr lang="en-US" sz="2200" dirty="0" err="1">
                <a:latin typeface="Cambria" pitchFamily="18" charset="0"/>
              </a:rPr>
              <a:t>hasil</a:t>
            </a:r>
            <a:r>
              <a:rPr lang="en-US" sz="2200" dirty="0">
                <a:latin typeface="Cambria" pitchFamily="18" charset="0"/>
              </a:rPr>
              <a:t> OOA, OOD </a:t>
            </a:r>
            <a:r>
              <a:rPr lang="en-US" sz="2200" dirty="0" err="1">
                <a:latin typeface="Cambria" pitchFamily="18" charset="0"/>
              </a:rPr>
              <a:t>dan</a:t>
            </a:r>
            <a:r>
              <a:rPr lang="en-US" sz="2200" dirty="0">
                <a:latin typeface="Cambria" pitchFamily="18" charset="0"/>
              </a:rPr>
              <a:t> OOP</a:t>
            </a:r>
          </a:p>
          <a:p>
            <a:r>
              <a:rPr lang="en-US" sz="2200" dirty="0" err="1">
                <a:latin typeface="Cambria" pitchFamily="18" charset="0"/>
              </a:rPr>
              <a:t>Menyediakan</a:t>
            </a:r>
            <a:r>
              <a:rPr lang="en-US" sz="2200" dirty="0">
                <a:latin typeface="Cambria" pitchFamily="18" charset="0"/>
              </a:rPr>
              <a:t> </a:t>
            </a:r>
            <a:r>
              <a:rPr lang="en-US" sz="2200" dirty="0" err="1">
                <a:latin typeface="Cambria" pitchFamily="18" charset="0"/>
              </a:rPr>
              <a:t>representasi</a:t>
            </a:r>
            <a:r>
              <a:rPr lang="en-US" sz="2200" dirty="0">
                <a:latin typeface="Cambria" pitchFamily="18" charset="0"/>
              </a:rPr>
              <a:t> yang </a:t>
            </a:r>
            <a:r>
              <a:rPr lang="en-US" sz="2200" dirty="0" err="1">
                <a:latin typeface="Cambria" pitchFamily="18" charset="0"/>
              </a:rPr>
              <a:t>konsisten</a:t>
            </a:r>
            <a:r>
              <a:rPr lang="en-US" sz="2200" dirty="0">
                <a:latin typeface="Cambria" pitchFamily="18" charset="0"/>
              </a:rPr>
              <a:t> </a:t>
            </a:r>
            <a:r>
              <a:rPr lang="en-US" sz="2200" dirty="0" err="1">
                <a:latin typeface="Cambria" pitchFamily="18" charset="0"/>
              </a:rPr>
              <a:t>antara</a:t>
            </a:r>
            <a:r>
              <a:rPr lang="en-US" sz="2200" dirty="0">
                <a:latin typeface="Cambria" pitchFamily="18" charset="0"/>
              </a:rPr>
              <a:t> </a:t>
            </a:r>
            <a:r>
              <a:rPr lang="en-US" sz="2200" dirty="0" err="1">
                <a:latin typeface="Cambria" pitchFamily="18" charset="0"/>
              </a:rPr>
              <a:t>analisis</a:t>
            </a:r>
            <a:r>
              <a:rPr lang="en-US" sz="2200" dirty="0">
                <a:latin typeface="Cambria" pitchFamily="18" charset="0"/>
              </a:rPr>
              <a:t>, </a:t>
            </a:r>
            <a:r>
              <a:rPr lang="en-US" sz="2200" dirty="0" err="1">
                <a:latin typeface="Cambria" pitchFamily="18" charset="0"/>
              </a:rPr>
              <a:t>perancangan</a:t>
            </a:r>
            <a:r>
              <a:rPr lang="en-US" sz="2200" dirty="0">
                <a:latin typeface="Cambria" pitchFamily="18" charset="0"/>
              </a:rPr>
              <a:t> </a:t>
            </a:r>
            <a:r>
              <a:rPr lang="en-US" sz="2200" dirty="0" err="1">
                <a:latin typeface="Cambria" pitchFamily="18" charset="0"/>
              </a:rPr>
              <a:t>dan</a:t>
            </a:r>
            <a:r>
              <a:rPr lang="en-US" sz="2200" dirty="0">
                <a:latin typeface="Cambria" pitchFamily="18" charset="0"/>
              </a:rPr>
              <a:t> </a:t>
            </a:r>
            <a:r>
              <a:rPr lang="en-US" sz="2200" dirty="0" err="1">
                <a:latin typeface="Cambria" pitchFamily="18" charset="0"/>
              </a:rPr>
              <a:t>pemograman</a:t>
            </a:r>
            <a:endParaRPr lang="en-US" sz="2200" dirty="0">
              <a:latin typeface="Cambria" pitchFamily="18" charset="0"/>
            </a:endParaRPr>
          </a:p>
        </p:txBody>
      </p:sp>
    </p:spTree>
    <p:extLst>
      <p:ext uri="{BB962C8B-B14F-4D97-AF65-F5344CB8AC3E}">
        <p14:creationId xmlns:p14="http://schemas.microsoft.com/office/powerpoint/2010/main" val="72005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878681"/>
            <a:ext cx="8343900" cy="521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hevron 2"/>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304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ChangeAspect="1"/>
          </p:cNvPicPr>
          <p:nvPr/>
        </p:nvPicPr>
        <p:blipFill>
          <a:blip r:embed="rId2"/>
          <a:stretch>
            <a:fillRect/>
          </a:stretch>
        </p:blipFill>
        <p:spPr>
          <a:xfrm>
            <a:off x="838200" y="1600200"/>
            <a:ext cx="6976045" cy="2752080"/>
          </a:xfrm>
          <a:prstGeom prst="rect">
            <a:avLst/>
          </a:prstGeom>
        </p:spPr>
      </p:pic>
      <p:sp>
        <p:nvSpPr>
          <p:cNvPr id="3" name="Chevron 2"/>
          <p:cNvSpPr/>
          <p:nvPr/>
        </p:nvSpPr>
        <p:spPr>
          <a:xfrm rot="13367290">
            <a:off x="-96008" y="-63751"/>
            <a:ext cx="754039" cy="685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097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1183</TotalTime>
  <Words>1343</Words>
  <Application>Microsoft Office PowerPoint</Application>
  <PresentationFormat>On-screen Show (4:3)</PresentationFormat>
  <Paragraphs>173</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vt:lpstr>
      <vt:lpstr>Wingdings</vt:lpstr>
      <vt:lpstr>Office Theme</vt:lpstr>
      <vt:lpstr>Pengantar Object Oriented Analysis and Design</vt:lpstr>
      <vt:lpstr>Object Oriented Development</vt:lpstr>
      <vt:lpstr>Object Oriented Analysis (OOA)</vt:lpstr>
      <vt:lpstr>Object Oriented Design (OOD)</vt:lpstr>
      <vt:lpstr>Object Oriented Analysis and Design (OOAD)</vt:lpstr>
      <vt:lpstr>Why OOAD</vt:lpstr>
      <vt:lpstr>Keuntungan OOAD</vt:lpstr>
      <vt:lpstr>PowerPoint Presentation</vt:lpstr>
      <vt:lpstr>PowerPoint Presentation</vt:lpstr>
      <vt:lpstr>Istilah dalam Object Oriented</vt:lpstr>
      <vt:lpstr>Object</vt:lpstr>
      <vt:lpstr>PowerPoint Presentation</vt:lpstr>
      <vt:lpstr>PowerPoint Presentation</vt:lpstr>
      <vt:lpstr>PowerPoint Presentation</vt:lpstr>
      <vt:lpstr>Karakteristik Objek Oriented</vt:lpstr>
      <vt:lpstr>PowerPoint Presentation</vt:lpstr>
      <vt:lpstr>PowerPoint Presentation</vt:lpstr>
      <vt:lpstr>Unified Modeling Language (UML)</vt:lpstr>
      <vt:lpstr>PowerPoint Presentation</vt:lpstr>
      <vt:lpstr>PowerPoint Presentation</vt:lpstr>
      <vt:lpstr>PowerPoint Presentation</vt:lpstr>
      <vt:lpstr>Diagram UML</vt:lpstr>
      <vt:lpstr>PowerPoint Presentation</vt:lpstr>
      <vt:lpstr>PowerPoint Presentation</vt:lpstr>
      <vt:lpstr>PowerPoint Presentation</vt:lpstr>
      <vt:lpstr>UML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Object Oriented Analysis and Design</dc:title>
  <dc:creator>IkaDewi</dc:creator>
  <cp:lastModifiedBy>ASUS</cp:lastModifiedBy>
  <cp:revision>115</cp:revision>
  <dcterms:created xsi:type="dcterms:W3CDTF">2013-05-17T05:17:24Z</dcterms:created>
  <dcterms:modified xsi:type="dcterms:W3CDTF">2021-11-10T05:47:56Z</dcterms:modified>
</cp:coreProperties>
</file>