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2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9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6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4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3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3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KELEBIHAN NFA</a:t>
            </a:r>
          </a:p>
          <a:p>
            <a:r>
              <a:rPr lang="en-US" cap="none" dirty="0" err="1" smtClean="0"/>
              <a:t>Dalam</a:t>
            </a:r>
            <a:r>
              <a:rPr lang="en-US" cap="none" dirty="0" smtClean="0"/>
              <a:t> </a:t>
            </a:r>
            <a:r>
              <a:rPr lang="en-US" cap="none" dirty="0" err="1" smtClean="0"/>
              <a:t>kehidupan</a:t>
            </a:r>
            <a:r>
              <a:rPr lang="en-US" cap="none" dirty="0" smtClean="0"/>
              <a:t> </a:t>
            </a:r>
            <a:r>
              <a:rPr lang="en-US" cap="none" dirty="0" err="1" smtClean="0"/>
              <a:t>nyata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dimodelkan</a:t>
            </a:r>
            <a:r>
              <a:rPr lang="en-US" cap="none" dirty="0" smtClean="0"/>
              <a:t> </a:t>
            </a:r>
            <a:r>
              <a:rPr lang="en-US" cap="none" dirty="0" err="1" smtClean="0"/>
              <a:t>dgn</a:t>
            </a:r>
            <a:r>
              <a:rPr lang="en-US" cap="none" dirty="0" smtClean="0"/>
              <a:t> NFA </a:t>
            </a:r>
            <a:r>
              <a:rPr lang="en-US" cap="none" dirty="0" err="1" smtClean="0"/>
              <a:t>lebih</a:t>
            </a:r>
            <a:r>
              <a:rPr lang="en-US" cap="none" dirty="0" smtClean="0"/>
              <a:t> </a:t>
            </a:r>
            <a:r>
              <a:rPr lang="en-US" cap="none" dirty="0" err="1" smtClean="0"/>
              <a:t>mudah</a:t>
            </a:r>
            <a:r>
              <a:rPr lang="en-US" cap="none" dirty="0" smtClean="0"/>
              <a:t> </a:t>
            </a:r>
            <a:r>
              <a:rPr lang="en-US" cap="none" dirty="0" err="1" smtClean="0"/>
              <a:t>daripada</a:t>
            </a:r>
            <a:r>
              <a:rPr lang="en-US" cap="none" dirty="0" smtClean="0"/>
              <a:t> DFA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KELEMAHAN NFA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status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string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mem[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unyai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cap="non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lintasan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NFA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status 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cap="non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0562"/>
            <a:ext cx="10363826" cy="462659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err="1" smtClean="0"/>
              <a:t>Diketahui</a:t>
            </a:r>
            <a:r>
              <a:rPr lang="en-US" cap="none" dirty="0" smtClean="0"/>
              <a:t> NFA </a:t>
            </a:r>
            <a:r>
              <a:rPr lang="en-US" cap="none" dirty="0" err="1" smtClean="0"/>
              <a:t>maka</a:t>
            </a:r>
            <a:r>
              <a:rPr lang="en-US" cap="none" dirty="0" smtClean="0"/>
              <a:t> </a:t>
            </a:r>
            <a:r>
              <a:rPr lang="en-US" cap="none" dirty="0" err="1" smtClean="0"/>
              <a:t>ada</a:t>
            </a:r>
            <a:r>
              <a:rPr lang="en-US" cap="none" dirty="0" smtClean="0"/>
              <a:t> DFA </a:t>
            </a:r>
            <a:r>
              <a:rPr lang="en-US" cap="none" dirty="0" err="1" smtClean="0"/>
              <a:t>ekuivalennya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mengubah</a:t>
            </a:r>
            <a:r>
              <a:rPr lang="en-US" cap="none" dirty="0" smtClean="0"/>
              <a:t> NFA </a:t>
            </a:r>
            <a:r>
              <a:rPr lang="en-US" cap="none" dirty="0" err="1" smtClean="0"/>
              <a:t>ke</a:t>
            </a:r>
            <a:r>
              <a:rPr lang="en-US" cap="none" dirty="0" smtClean="0"/>
              <a:t> DFA </a:t>
            </a:r>
            <a:r>
              <a:rPr lang="en-US" cap="none" dirty="0" err="1" smtClean="0"/>
              <a:t>dimulai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langkah</a:t>
            </a:r>
            <a:r>
              <a:rPr lang="en-US" cap="none" dirty="0" smtClean="0"/>
              <a:t> </a:t>
            </a:r>
            <a:r>
              <a:rPr lang="en-US" cap="none" dirty="0" err="1"/>
              <a:t>l</a:t>
            </a:r>
            <a:r>
              <a:rPr lang="en-US" cap="none" dirty="0" err="1" smtClean="0"/>
              <a:t>angkah</a:t>
            </a:r>
            <a:r>
              <a:rPr lang="en-US" cap="none" dirty="0" smtClean="0"/>
              <a:t>  </a:t>
            </a:r>
            <a:r>
              <a:rPr lang="en-US" cap="none" dirty="0" err="1" smtClean="0"/>
              <a:t>sbb</a:t>
            </a:r>
            <a:r>
              <a:rPr lang="en-US" cap="none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cap="none" dirty="0" err="1" smtClean="0"/>
              <a:t>Himpunan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ditulis</a:t>
            </a:r>
            <a:r>
              <a:rPr lang="en-US" cap="none" dirty="0" smtClean="0"/>
              <a:t>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baru</a:t>
            </a:r>
            <a:endParaRPr lang="en-US" cap="none" dirty="0" smtClean="0"/>
          </a:p>
          <a:p>
            <a:pPr marL="457200" indent="-457200">
              <a:buAutoNum type="arabicPeriod"/>
            </a:pPr>
            <a:r>
              <a:rPr lang="en-US" cap="none" dirty="0" err="1" smtClean="0"/>
              <a:t>Selanjutnya</a:t>
            </a:r>
            <a:r>
              <a:rPr lang="en-US" cap="none" dirty="0" smtClean="0"/>
              <a:t> </a:t>
            </a:r>
            <a:r>
              <a:rPr lang="en-US" cap="none" dirty="0" err="1" smtClean="0"/>
              <a:t>telusiri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stae</a:t>
            </a:r>
            <a:r>
              <a:rPr lang="en-US" cap="none" dirty="0" smtClean="0"/>
              <a:t> </a:t>
            </a:r>
            <a:r>
              <a:rPr lang="en-US" cap="none" dirty="0" err="1" smtClean="0"/>
              <a:t>baru</a:t>
            </a:r>
            <a:r>
              <a:rPr lang="en-US" cap="none" dirty="0" smtClean="0"/>
              <a:t> </a:t>
            </a:r>
            <a:r>
              <a:rPr lang="en-US" cap="none" dirty="0" err="1" smtClean="0"/>
              <a:t>yg</a:t>
            </a:r>
            <a:r>
              <a:rPr lang="en-US" cap="none" dirty="0" smtClean="0"/>
              <a:t> </a:t>
            </a:r>
            <a:r>
              <a:rPr lang="en-US" cap="none" dirty="0" err="1" smtClean="0"/>
              <a:t>terbentuk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masing</a:t>
            </a:r>
            <a:r>
              <a:rPr lang="en-US" cap="none" dirty="0" smtClean="0"/>
              <a:t> </a:t>
            </a:r>
            <a:r>
              <a:rPr lang="en-US" cap="none" dirty="0" err="1" smtClean="0"/>
              <a:t>masing</a:t>
            </a:r>
            <a:r>
              <a:rPr lang="en-US" cap="none" dirty="0" smtClean="0"/>
              <a:t> </a:t>
            </a:r>
            <a:r>
              <a:rPr lang="en-US" cap="none" dirty="0" err="1" smtClean="0"/>
              <a:t>masukan</a:t>
            </a:r>
            <a:r>
              <a:rPr lang="en-US" cap="none" dirty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cara</a:t>
            </a:r>
            <a:r>
              <a:rPr lang="en-US" cap="none" dirty="0" smtClean="0"/>
              <a:t> : state </a:t>
            </a:r>
            <a:r>
              <a:rPr lang="en-US" cap="none" dirty="0" err="1" smtClean="0"/>
              <a:t>hasil</a:t>
            </a:r>
            <a:r>
              <a:rPr lang="en-US" cap="none" dirty="0" smtClean="0"/>
              <a:t> </a:t>
            </a:r>
            <a:r>
              <a:rPr lang="en-US" cap="none" dirty="0" err="1" smtClean="0"/>
              <a:t>transisi</a:t>
            </a:r>
            <a:r>
              <a:rPr lang="en-US" cap="none" dirty="0" smtClean="0"/>
              <a:t>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 </a:t>
            </a:r>
            <a:r>
              <a:rPr lang="en-US" cap="none" dirty="0" err="1" smtClean="0"/>
              <a:t>gabungan</a:t>
            </a:r>
            <a:r>
              <a:rPr lang="en-US" cap="none" dirty="0" smtClean="0"/>
              <a:t> </a:t>
            </a:r>
            <a:r>
              <a:rPr lang="en-US" cap="none" dirty="0" err="1" smtClean="0"/>
              <a:t>dari</a:t>
            </a:r>
            <a:r>
              <a:rPr lang="en-US" cap="none" dirty="0" smtClean="0"/>
              <a:t> </a:t>
            </a:r>
            <a:r>
              <a:rPr lang="en-US" cap="none" dirty="0" err="1" smtClean="0"/>
              <a:t>masing</a:t>
            </a:r>
            <a:r>
              <a:rPr lang="en-US" cap="none" dirty="0" smtClean="0"/>
              <a:t> </a:t>
            </a:r>
            <a:r>
              <a:rPr lang="en-US" cap="none" dirty="0" err="1" smtClean="0"/>
              <a:t>masing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dengans</a:t>
            </a:r>
            <a:r>
              <a:rPr lang="en-US" cap="none" dirty="0" smtClean="0"/>
              <a:t> </a:t>
            </a:r>
            <a:r>
              <a:rPr lang="en-US" cap="none" dirty="0" err="1" smtClean="0"/>
              <a:t>satu</a:t>
            </a:r>
            <a:r>
              <a:rPr lang="en-US" cap="none" dirty="0" smtClean="0"/>
              <a:t> </a:t>
            </a:r>
            <a:r>
              <a:rPr lang="en-US" cap="none" dirty="0" err="1" smtClean="0"/>
              <a:t>elemen</a:t>
            </a:r>
            <a:r>
              <a:rPr lang="en-US" cap="none" dirty="0" smtClean="0"/>
              <a:t>. </a:t>
            </a:r>
            <a:r>
              <a:rPr lang="en-US" cap="none" dirty="0" err="1" smtClean="0"/>
              <a:t>Misal</a:t>
            </a:r>
            <a:r>
              <a:rPr lang="en-US" cap="none" dirty="0" smtClean="0"/>
              <a:t> state {q0, q1} </a:t>
            </a:r>
            <a:r>
              <a:rPr lang="en-US" cap="none" dirty="0" err="1" smtClean="0"/>
              <a:t>menerima</a:t>
            </a:r>
            <a:r>
              <a:rPr lang="en-US" cap="none" dirty="0" smtClean="0"/>
              <a:t> </a:t>
            </a:r>
            <a:r>
              <a:rPr lang="en-US" cap="none" dirty="0" err="1" smtClean="0"/>
              <a:t>masukan</a:t>
            </a:r>
            <a:r>
              <a:rPr lang="en-US" cap="none" dirty="0" smtClean="0"/>
              <a:t> a </a:t>
            </a:r>
            <a:r>
              <a:rPr lang="en-US" cap="none" dirty="0" err="1" smtClean="0"/>
              <a:t>akan</a:t>
            </a:r>
            <a:r>
              <a:rPr lang="en-US" cap="none" dirty="0" smtClean="0"/>
              <a:t> </a:t>
            </a:r>
            <a:r>
              <a:rPr lang="en-US" cap="none" dirty="0" err="1" smtClean="0"/>
              <a:t>pindah</a:t>
            </a:r>
            <a:r>
              <a:rPr lang="en-US" cap="none" dirty="0" smtClean="0"/>
              <a:t> </a:t>
            </a:r>
            <a:r>
              <a:rPr lang="en-US" cap="none" dirty="0" err="1" smtClean="0"/>
              <a:t>ke</a:t>
            </a:r>
            <a:r>
              <a:rPr lang="en-US" cap="none" dirty="0" smtClean="0"/>
              <a:t> state ({q0,…,</a:t>
            </a:r>
            <a:r>
              <a:rPr lang="en-US" cap="none" dirty="0" err="1" smtClean="0"/>
              <a:t>qn</a:t>
            </a:r>
            <a:r>
              <a:rPr lang="en-US" cap="none" dirty="0" smtClean="0"/>
              <a:t>}| {q0, a} U {q1,a} U …}</a:t>
            </a:r>
            <a:r>
              <a:rPr lang="en-US" cap="none" dirty="0" err="1" smtClean="0"/>
              <a:t>qn,a</a:t>
            </a:r>
            <a:r>
              <a:rPr lang="en-US" cap="none" dirty="0" smtClean="0"/>
              <a:t>}, n =1,2,2,3, …,n)</a:t>
            </a:r>
          </a:p>
          <a:p>
            <a:pPr marL="457200" indent="-457200">
              <a:buAutoNum type="arabicPeriod"/>
            </a:pPr>
            <a:r>
              <a:rPr lang="en-US" cap="none" dirty="0" err="1" smtClean="0"/>
              <a:t>Suatu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yg</a:t>
            </a:r>
            <a:r>
              <a:rPr lang="en-US" cap="none" dirty="0" smtClean="0"/>
              <a:t> </a:t>
            </a:r>
            <a:r>
              <a:rPr lang="en-US" cap="none" dirty="0" err="1" smtClean="0"/>
              <a:t>apabila</a:t>
            </a:r>
            <a:r>
              <a:rPr lang="en-US" cap="none" dirty="0" smtClean="0"/>
              <a:t> </a:t>
            </a:r>
            <a:r>
              <a:rPr lang="en-US" cap="none" dirty="0" err="1" smtClean="0"/>
              <a:t>mendapat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masukan</a:t>
            </a:r>
            <a:r>
              <a:rPr lang="en-US" cap="none" dirty="0" smtClean="0"/>
              <a:t>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terdefenisi</a:t>
            </a:r>
            <a:r>
              <a:rPr lang="en-US" cap="none" dirty="0" smtClean="0"/>
              <a:t> </a:t>
            </a:r>
            <a:r>
              <a:rPr lang="en-US" cap="none" dirty="0" err="1" smtClean="0"/>
              <a:t>ditulis</a:t>
            </a:r>
            <a:r>
              <a:rPr lang="en-US" cap="none" dirty="0" smtClean="0"/>
              <a:t>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state </a:t>
            </a:r>
            <a:r>
              <a:rPr lang="en-US" cap="none" dirty="0" err="1" smtClean="0"/>
              <a:t>tersebut</a:t>
            </a:r>
            <a:r>
              <a:rPr lang="en-US" cap="none" dirty="0" smtClean="0"/>
              <a:t> </a:t>
            </a:r>
            <a:r>
              <a:rPr lang="en-US" cap="none" dirty="0" err="1" smtClean="0"/>
              <a:t>pindah</a:t>
            </a:r>
            <a:r>
              <a:rPr lang="en-US" cap="none" dirty="0" smtClean="0"/>
              <a:t> </a:t>
            </a:r>
            <a:r>
              <a:rPr lang="en-US" cap="none" dirty="0" err="1" smtClean="0"/>
              <a:t>ke</a:t>
            </a:r>
            <a:r>
              <a:rPr lang="en-US" cap="none" dirty="0" smtClean="0"/>
              <a:t> state Ø</a:t>
            </a:r>
          </a:p>
          <a:p>
            <a:pPr marL="457200" indent="-457200">
              <a:buAutoNum type="arabicPeriod"/>
            </a:pPr>
            <a:r>
              <a:rPr lang="en-US" cap="none" dirty="0" smtClean="0"/>
              <a:t>F’ = F U </a:t>
            </a:r>
            <a:r>
              <a:rPr lang="en-US" cap="none" dirty="0" err="1" smtClean="0"/>
              <a:t>qn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memuat</a:t>
            </a:r>
            <a:r>
              <a:rPr lang="en-US" cap="none" dirty="0" smtClean="0"/>
              <a:t> F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59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0562"/>
            <a:ext cx="10363826" cy="462659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err="1" smtClean="0"/>
              <a:t>Contoh</a:t>
            </a:r>
            <a:r>
              <a:rPr lang="en-US" cap="none" dirty="0" smtClean="0"/>
              <a:t> </a:t>
            </a:r>
            <a:r>
              <a:rPr lang="en-US" cap="none" dirty="0" err="1" smtClean="0"/>
              <a:t>diketahui</a:t>
            </a:r>
            <a:r>
              <a:rPr lang="en-US" cap="none" dirty="0" smtClean="0"/>
              <a:t> NFA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</a:t>
            </a:r>
            <a:r>
              <a:rPr lang="en-US" cap="none" dirty="0" err="1" smtClean="0"/>
              <a:t>berikut</a:t>
            </a:r>
            <a:r>
              <a:rPr lang="en-US" cap="none" dirty="0" smtClean="0"/>
              <a:t> :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mengubah</a:t>
            </a:r>
            <a:r>
              <a:rPr lang="en-US" cap="none" dirty="0" smtClean="0"/>
              <a:t> NFA </a:t>
            </a:r>
            <a:r>
              <a:rPr lang="en-US" cap="none" dirty="0" err="1" smtClean="0"/>
              <a:t>dai</a:t>
            </a:r>
            <a:r>
              <a:rPr lang="en-US" cap="none" dirty="0" smtClean="0"/>
              <a:t> </a:t>
            </a:r>
            <a:r>
              <a:rPr lang="en-US" cap="none" dirty="0" err="1" smtClean="0"/>
              <a:t>atas</a:t>
            </a:r>
            <a:r>
              <a:rPr lang="en-US" cap="none" dirty="0" smtClean="0"/>
              <a:t>  </a:t>
            </a:r>
            <a:r>
              <a:rPr lang="en-US" cap="none" dirty="0" err="1" smtClean="0"/>
              <a:t>menjadi</a:t>
            </a:r>
            <a:r>
              <a:rPr lang="en-US" cap="none" dirty="0" smtClean="0"/>
              <a:t> DFA </a:t>
            </a:r>
            <a:r>
              <a:rPr lang="en-US" cap="none" dirty="0" err="1" smtClean="0"/>
              <a:t>dimulai</a:t>
            </a:r>
            <a:r>
              <a:rPr lang="en-US" cap="none" dirty="0" smtClean="0"/>
              <a:t>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</a:t>
            </a:r>
            <a:r>
              <a:rPr lang="en-US" cap="none" dirty="0" err="1" smtClean="0"/>
              <a:t>berikut</a:t>
            </a:r>
            <a:r>
              <a:rPr lang="en-US" cap="none" dirty="0" smtClean="0"/>
              <a:t> :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23" name="Rectangle 22"/>
          <p:cNvSpPr/>
          <p:nvPr/>
        </p:nvSpPr>
        <p:spPr>
          <a:xfrm>
            <a:off x="4541877" y="2746855"/>
            <a:ext cx="289812" cy="23055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86003" y="4060821"/>
            <a:ext cx="106844" cy="1805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05119" y="3772529"/>
            <a:ext cx="106844" cy="18054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7975" y="4104989"/>
            <a:ext cx="65219" cy="24775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23897" y="2540001"/>
            <a:ext cx="6512103" cy="1812744"/>
            <a:chOff x="2576005" y="2783934"/>
            <a:chExt cx="4460775" cy="1219612"/>
          </a:xfrm>
        </p:grpSpPr>
        <p:sp>
          <p:nvSpPr>
            <p:cNvPr id="5" name="Shape 7115"/>
            <p:cNvSpPr/>
            <p:nvPr/>
          </p:nvSpPr>
          <p:spPr>
            <a:xfrm>
              <a:off x="3154204" y="2845573"/>
              <a:ext cx="1023646" cy="862803"/>
            </a:xfrm>
            <a:custGeom>
              <a:avLst/>
              <a:gdLst/>
              <a:ahLst/>
              <a:cxnLst/>
              <a:rect l="0" t="0" r="0" b="0"/>
              <a:pathLst>
                <a:path w="718988" h="718967">
                  <a:moveTo>
                    <a:pt x="0" y="359477"/>
                  </a:moveTo>
                  <a:cubicBezTo>
                    <a:pt x="0" y="160944"/>
                    <a:pt x="160949" y="0"/>
                    <a:pt x="359500" y="0"/>
                  </a:cubicBezTo>
                  <a:cubicBezTo>
                    <a:pt x="558039" y="0"/>
                    <a:pt x="718988" y="160944"/>
                    <a:pt x="718988" y="359477"/>
                  </a:cubicBezTo>
                  <a:cubicBezTo>
                    <a:pt x="718988" y="359477"/>
                    <a:pt x="718988" y="359477"/>
                    <a:pt x="718988" y="359477"/>
                  </a:cubicBezTo>
                  <a:cubicBezTo>
                    <a:pt x="718988" y="558023"/>
                    <a:pt x="558039" y="718967"/>
                    <a:pt x="359500" y="718967"/>
                  </a:cubicBezTo>
                  <a:cubicBezTo>
                    <a:pt x="160949" y="718967"/>
                    <a:pt x="0" y="558023"/>
                    <a:pt x="0" y="359477"/>
                  </a:cubicBezTo>
                  <a:close/>
                </a:path>
              </a:pathLst>
            </a:custGeom>
            <a:ln w="30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114" y="3223493"/>
              <a:ext cx="133557" cy="2256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78288" y="3223493"/>
              <a:ext cx="133557" cy="2256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3" name="Shape 7124"/>
            <p:cNvSpPr/>
            <p:nvPr/>
          </p:nvSpPr>
          <p:spPr>
            <a:xfrm>
              <a:off x="2576005" y="3326043"/>
              <a:ext cx="526972" cy="45719"/>
            </a:xfrm>
            <a:custGeom>
              <a:avLst/>
              <a:gdLst/>
              <a:ahLst/>
              <a:cxnLst/>
              <a:rect l="0" t="0" r="0" b="0"/>
              <a:pathLst>
                <a:path w="370134">
                  <a:moveTo>
                    <a:pt x="0" y="0"/>
                  </a:moveTo>
                  <a:lnTo>
                    <a:pt x="370134" y="0"/>
                  </a:lnTo>
                </a:path>
              </a:pathLst>
            </a:custGeom>
            <a:ln w="30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" name="Shape 7125"/>
            <p:cNvSpPr/>
            <p:nvPr/>
          </p:nvSpPr>
          <p:spPr>
            <a:xfrm>
              <a:off x="3087693" y="3279262"/>
              <a:ext cx="99669" cy="84008"/>
            </a:xfrm>
            <a:custGeom>
              <a:avLst/>
              <a:gdLst/>
              <a:ahLst/>
              <a:cxnLst/>
              <a:rect l="0" t="0" r="0" b="0"/>
              <a:pathLst>
                <a:path w="70005" h="70003">
                  <a:moveTo>
                    <a:pt x="0" y="0"/>
                  </a:moveTo>
                  <a:lnTo>
                    <a:pt x="70005" y="35002"/>
                  </a:lnTo>
                  <a:lnTo>
                    <a:pt x="0" y="70003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5" name="Shape 7126"/>
            <p:cNvSpPr/>
            <p:nvPr/>
          </p:nvSpPr>
          <p:spPr>
            <a:xfrm>
              <a:off x="4127623" y="3326043"/>
              <a:ext cx="1550555" cy="45719"/>
            </a:xfrm>
            <a:custGeom>
              <a:avLst/>
              <a:gdLst/>
              <a:ahLst/>
              <a:cxnLst/>
              <a:rect l="0" t="0" r="0" b="0"/>
              <a:pathLst>
                <a:path w="1089078">
                  <a:moveTo>
                    <a:pt x="0" y="0"/>
                  </a:moveTo>
                  <a:lnTo>
                    <a:pt x="1089078" y="0"/>
                  </a:lnTo>
                </a:path>
              </a:pathLst>
            </a:custGeom>
            <a:ln w="30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6" name="Shape 7127"/>
            <p:cNvSpPr/>
            <p:nvPr/>
          </p:nvSpPr>
          <p:spPr>
            <a:xfrm>
              <a:off x="5662895" y="3279262"/>
              <a:ext cx="99670" cy="84008"/>
            </a:xfrm>
            <a:custGeom>
              <a:avLst/>
              <a:gdLst/>
              <a:ahLst/>
              <a:cxnLst/>
              <a:rect l="0" t="0" r="0" b="0"/>
              <a:pathLst>
                <a:path w="70006" h="70003">
                  <a:moveTo>
                    <a:pt x="0" y="0"/>
                  </a:moveTo>
                  <a:lnTo>
                    <a:pt x="70006" y="35002"/>
                  </a:lnTo>
                  <a:lnTo>
                    <a:pt x="0" y="70003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9" name="Shape 7130"/>
            <p:cNvSpPr/>
            <p:nvPr/>
          </p:nvSpPr>
          <p:spPr>
            <a:xfrm>
              <a:off x="3731198" y="3500715"/>
              <a:ext cx="496881" cy="502831"/>
            </a:xfrm>
            <a:custGeom>
              <a:avLst/>
              <a:gdLst/>
              <a:ahLst/>
              <a:cxnLst/>
              <a:rect l="0" t="0" r="0" b="0"/>
              <a:pathLst>
                <a:path w="348999" h="419005">
                  <a:moveTo>
                    <a:pt x="287948" y="0"/>
                  </a:moveTo>
                  <a:lnTo>
                    <a:pt x="322342" y="123609"/>
                  </a:lnTo>
                  <a:lnTo>
                    <a:pt x="342658" y="225710"/>
                  </a:lnTo>
                  <a:lnTo>
                    <a:pt x="348999" y="306303"/>
                  </a:lnTo>
                  <a:lnTo>
                    <a:pt x="341263" y="365387"/>
                  </a:lnTo>
                  <a:lnTo>
                    <a:pt x="319526" y="402950"/>
                  </a:lnTo>
                  <a:lnTo>
                    <a:pt x="283699" y="419005"/>
                  </a:lnTo>
                  <a:lnTo>
                    <a:pt x="233846" y="413565"/>
                  </a:lnTo>
                  <a:lnTo>
                    <a:pt x="169941" y="386591"/>
                  </a:lnTo>
                  <a:lnTo>
                    <a:pt x="91983" y="338121"/>
                  </a:lnTo>
                  <a:lnTo>
                    <a:pt x="0" y="268143"/>
                  </a:lnTo>
                </a:path>
              </a:pathLst>
            </a:custGeom>
            <a:ln w="30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0" name="Shape 7131"/>
            <p:cNvSpPr/>
            <p:nvPr/>
          </p:nvSpPr>
          <p:spPr>
            <a:xfrm>
              <a:off x="3679104" y="3806533"/>
              <a:ext cx="108390" cy="86154"/>
            </a:xfrm>
            <a:custGeom>
              <a:avLst/>
              <a:gdLst/>
              <a:ahLst/>
              <a:cxnLst/>
              <a:rect l="0" t="0" r="0" b="0"/>
              <a:pathLst>
                <a:path w="76131" h="71791">
                  <a:moveTo>
                    <a:pt x="0" y="0"/>
                  </a:moveTo>
                  <a:lnTo>
                    <a:pt x="76131" y="18135"/>
                  </a:lnTo>
                  <a:lnTo>
                    <a:pt x="31173" y="7179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662895" y="2783934"/>
              <a:ext cx="1373885" cy="924442"/>
              <a:chOff x="6026591" y="2845573"/>
              <a:chExt cx="1373885" cy="924442"/>
            </a:xfrm>
          </p:grpSpPr>
          <p:sp>
            <p:nvSpPr>
              <p:cNvPr id="8" name="Shape 7119"/>
              <p:cNvSpPr/>
              <p:nvPr/>
            </p:nvSpPr>
            <p:spPr>
              <a:xfrm>
                <a:off x="6026591" y="2845573"/>
                <a:ext cx="1023592" cy="862803"/>
              </a:xfrm>
              <a:custGeom>
                <a:avLst/>
                <a:gdLst/>
                <a:ahLst/>
                <a:cxnLst/>
                <a:rect l="0" t="0" r="0" b="0"/>
                <a:pathLst>
                  <a:path w="718950" h="718967">
                    <a:moveTo>
                      <a:pt x="0" y="359477"/>
                    </a:moveTo>
                    <a:cubicBezTo>
                      <a:pt x="0" y="160944"/>
                      <a:pt x="160937" y="0"/>
                      <a:pt x="359539" y="0"/>
                    </a:cubicBezTo>
                    <a:cubicBezTo>
                      <a:pt x="558014" y="0"/>
                      <a:pt x="718950" y="160944"/>
                      <a:pt x="718950" y="359477"/>
                    </a:cubicBezTo>
                    <a:cubicBezTo>
                      <a:pt x="718950" y="359477"/>
                      <a:pt x="718950" y="359477"/>
                      <a:pt x="718950" y="359477"/>
                    </a:cubicBezTo>
                    <a:cubicBezTo>
                      <a:pt x="718950" y="558023"/>
                      <a:pt x="558014" y="718967"/>
                      <a:pt x="359539" y="718967"/>
                    </a:cubicBezTo>
                    <a:cubicBezTo>
                      <a:pt x="160937" y="718967"/>
                      <a:pt x="0" y="558023"/>
                      <a:pt x="0" y="359477"/>
                    </a:cubicBezTo>
                    <a:close/>
                  </a:path>
                </a:pathLst>
              </a:custGeom>
              <a:ln w="3044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" name="Shape 7120"/>
              <p:cNvSpPr/>
              <p:nvPr/>
            </p:nvSpPr>
            <p:spPr>
              <a:xfrm>
                <a:off x="6237970" y="3037753"/>
                <a:ext cx="614264" cy="517685"/>
              </a:xfrm>
              <a:custGeom>
                <a:avLst/>
                <a:gdLst/>
                <a:ahLst/>
                <a:cxnLst/>
                <a:rect l="0" t="0" r="0" b="0"/>
                <a:pathLst>
                  <a:path w="431446" h="431383">
                    <a:moveTo>
                      <a:pt x="215723" y="0"/>
                    </a:moveTo>
                    <a:cubicBezTo>
                      <a:pt x="334808" y="0"/>
                      <a:pt x="431446" y="96572"/>
                      <a:pt x="431446" y="215691"/>
                    </a:cubicBezTo>
                    <a:cubicBezTo>
                      <a:pt x="431446" y="334811"/>
                      <a:pt x="334808" y="431383"/>
                      <a:pt x="215723" y="431383"/>
                    </a:cubicBezTo>
                    <a:cubicBezTo>
                      <a:pt x="96511" y="431383"/>
                      <a:pt x="0" y="334811"/>
                      <a:pt x="0" y="215691"/>
                    </a:cubicBezTo>
                    <a:cubicBezTo>
                      <a:pt x="0" y="96572"/>
                      <a:pt x="96511" y="0"/>
                      <a:pt x="215723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" name="Shape 7121"/>
              <p:cNvSpPr/>
              <p:nvPr/>
            </p:nvSpPr>
            <p:spPr>
              <a:xfrm>
                <a:off x="6237970" y="3037753"/>
                <a:ext cx="614264" cy="517685"/>
              </a:xfrm>
              <a:custGeom>
                <a:avLst/>
                <a:gdLst/>
                <a:ahLst/>
                <a:cxnLst/>
                <a:rect l="0" t="0" r="0" b="0"/>
                <a:pathLst>
                  <a:path w="431446" h="431383">
                    <a:moveTo>
                      <a:pt x="0" y="215691"/>
                    </a:moveTo>
                    <a:cubicBezTo>
                      <a:pt x="0" y="96572"/>
                      <a:pt x="96511" y="0"/>
                      <a:pt x="215723" y="0"/>
                    </a:cubicBezTo>
                    <a:cubicBezTo>
                      <a:pt x="334808" y="0"/>
                      <a:pt x="431446" y="96572"/>
                      <a:pt x="431446" y="215691"/>
                    </a:cubicBezTo>
                    <a:cubicBezTo>
                      <a:pt x="431446" y="215691"/>
                      <a:pt x="431446" y="215691"/>
                      <a:pt x="431446" y="215691"/>
                    </a:cubicBezTo>
                    <a:cubicBezTo>
                      <a:pt x="431446" y="334811"/>
                      <a:pt x="334808" y="431383"/>
                      <a:pt x="215723" y="431383"/>
                    </a:cubicBezTo>
                    <a:cubicBezTo>
                      <a:pt x="96511" y="431383"/>
                      <a:pt x="0" y="334811"/>
                      <a:pt x="0" y="215691"/>
                    </a:cubicBezTo>
                    <a:close/>
                  </a:path>
                </a:pathLst>
              </a:custGeom>
              <a:ln w="3044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53585" y="3223493"/>
                <a:ext cx="133557" cy="22568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0" lvl="0" indent="-635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q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50725" y="3223493"/>
                <a:ext cx="133557" cy="22568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0" lvl="0" indent="-635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1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1" name="Shape 7132"/>
              <p:cNvSpPr/>
              <p:nvPr/>
            </p:nvSpPr>
            <p:spPr>
              <a:xfrm>
                <a:off x="6910078" y="3326045"/>
                <a:ext cx="490398" cy="390500"/>
              </a:xfrm>
              <a:custGeom>
                <a:avLst/>
                <a:gdLst/>
                <a:ahLst/>
                <a:cxnLst/>
                <a:rect l="0" t="0" r="0" b="0"/>
                <a:pathLst>
                  <a:path w="344446" h="325401">
                    <a:moveTo>
                      <a:pt x="90170" y="0"/>
                    </a:moveTo>
                    <a:lnTo>
                      <a:pt x="188964" y="76915"/>
                    </a:lnTo>
                    <a:lnTo>
                      <a:pt x="263789" y="143481"/>
                    </a:lnTo>
                    <a:lnTo>
                      <a:pt x="314644" y="199687"/>
                    </a:lnTo>
                    <a:lnTo>
                      <a:pt x="341530" y="245532"/>
                    </a:lnTo>
                    <a:lnTo>
                      <a:pt x="344446" y="281040"/>
                    </a:lnTo>
                    <a:lnTo>
                      <a:pt x="323521" y="306176"/>
                    </a:lnTo>
                    <a:lnTo>
                      <a:pt x="278500" y="320975"/>
                    </a:lnTo>
                    <a:lnTo>
                      <a:pt x="209635" y="325401"/>
                    </a:lnTo>
                    <a:lnTo>
                      <a:pt x="116803" y="319492"/>
                    </a:lnTo>
                    <a:lnTo>
                      <a:pt x="0" y="303221"/>
                    </a:lnTo>
                  </a:path>
                </a:pathLst>
              </a:custGeom>
              <a:ln w="3043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2" name="Shape 7133"/>
              <p:cNvSpPr/>
              <p:nvPr/>
            </p:nvSpPr>
            <p:spPr>
              <a:xfrm>
                <a:off x="6839337" y="3687286"/>
                <a:ext cx="106891" cy="82729"/>
              </a:xfrm>
              <a:custGeom>
                <a:avLst/>
                <a:gdLst/>
                <a:ahLst/>
                <a:cxnLst/>
                <a:rect l="0" t="0" r="0" b="0"/>
                <a:pathLst>
                  <a:path w="75078" h="68938">
                    <a:moveTo>
                      <a:pt x="75078" y="0"/>
                    </a:moveTo>
                    <a:lnTo>
                      <a:pt x="62903" y="68938"/>
                    </a:lnTo>
                    <a:lnTo>
                      <a:pt x="0" y="22256"/>
                    </a:lnTo>
                    <a:lnTo>
                      <a:pt x="75078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23025" y="3171933"/>
              <a:ext cx="106844" cy="180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2504" y="3171933"/>
              <a:ext cx="53376" cy="180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39557" y="3171933"/>
              <a:ext cx="106844" cy="180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095395" y="3000665"/>
              <a:ext cx="1585107" cy="30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042073" y="3656570"/>
              <a:ext cx="8898" cy="1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1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0562"/>
            <a:ext cx="10363826" cy="46265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transisinya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mengubah</a:t>
            </a:r>
            <a:r>
              <a:rPr lang="en-US" cap="none" dirty="0" smtClean="0"/>
              <a:t> NFA di </a:t>
            </a:r>
            <a:r>
              <a:rPr lang="en-US" cap="none" dirty="0" err="1" smtClean="0"/>
              <a:t>atas</a:t>
            </a:r>
            <a:r>
              <a:rPr lang="en-US" cap="none" dirty="0" smtClean="0"/>
              <a:t> </a:t>
            </a:r>
            <a:r>
              <a:rPr lang="en-US" cap="none" dirty="0" err="1" smtClean="0"/>
              <a:t>menjadi</a:t>
            </a:r>
            <a:r>
              <a:rPr lang="en-US" cap="none" dirty="0" smtClean="0"/>
              <a:t> DFA  </a:t>
            </a:r>
            <a:r>
              <a:rPr lang="en-US" cap="none" dirty="0" err="1" smtClean="0"/>
              <a:t>dimulai</a:t>
            </a:r>
            <a:r>
              <a:rPr lang="en-US" cap="none" dirty="0" smtClean="0"/>
              <a:t> </a:t>
            </a:r>
            <a:r>
              <a:rPr lang="en-US" cap="none" dirty="0" err="1" smtClean="0"/>
              <a:t>sbb</a:t>
            </a:r>
            <a:r>
              <a:rPr lang="en-US" cap="none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cap="none" dirty="0" err="1" smtClean="0"/>
              <a:t>Dimulai</a:t>
            </a:r>
            <a:r>
              <a:rPr lang="en-US" cap="none" dirty="0" smtClean="0"/>
              <a:t> </a:t>
            </a:r>
            <a:r>
              <a:rPr lang="en-US" cap="none" dirty="0" err="1" smtClean="0"/>
              <a:t>engan</a:t>
            </a:r>
            <a:r>
              <a:rPr lang="en-US" cap="none" dirty="0" smtClean="0"/>
              <a:t> status </a:t>
            </a:r>
            <a:r>
              <a:rPr lang="en-US" cap="none" dirty="0" err="1" smtClean="0"/>
              <a:t>awal</a:t>
            </a:r>
            <a:r>
              <a:rPr lang="en-US" cap="none" dirty="0" smtClean="0"/>
              <a:t> q0 :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23" name="Rectangle 22"/>
          <p:cNvSpPr/>
          <p:nvPr/>
        </p:nvSpPr>
        <p:spPr>
          <a:xfrm>
            <a:off x="4541877" y="2746855"/>
            <a:ext cx="289812" cy="23055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86003" y="4060821"/>
            <a:ext cx="106844" cy="1805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05119" y="3772529"/>
            <a:ext cx="106844" cy="18054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7975" y="4104989"/>
            <a:ext cx="65219" cy="24775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95" y="2132036"/>
            <a:ext cx="3263476" cy="210933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4831689" y="5008472"/>
            <a:ext cx="1463609" cy="985285"/>
            <a:chOff x="0" y="0"/>
            <a:chExt cx="1463650" cy="985791"/>
          </a:xfrm>
        </p:grpSpPr>
        <p:sp>
          <p:nvSpPr>
            <p:cNvPr id="58" name="Shape 7235"/>
            <p:cNvSpPr/>
            <p:nvPr/>
          </p:nvSpPr>
          <p:spPr>
            <a:xfrm>
              <a:off x="526365" y="0"/>
              <a:ext cx="859370" cy="861333"/>
            </a:xfrm>
            <a:custGeom>
              <a:avLst/>
              <a:gdLst/>
              <a:ahLst/>
              <a:cxnLst/>
              <a:rect l="0" t="0" r="0" b="0"/>
              <a:pathLst>
                <a:path w="859370" h="861333">
                  <a:moveTo>
                    <a:pt x="0" y="430661"/>
                  </a:moveTo>
                  <a:cubicBezTo>
                    <a:pt x="0" y="192815"/>
                    <a:pt x="192374" y="0"/>
                    <a:pt x="429678" y="0"/>
                  </a:cubicBezTo>
                  <a:cubicBezTo>
                    <a:pt x="666996" y="0"/>
                    <a:pt x="859370" y="192815"/>
                    <a:pt x="859370" y="430661"/>
                  </a:cubicBezTo>
                  <a:cubicBezTo>
                    <a:pt x="859370" y="430661"/>
                    <a:pt x="859370" y="430661"/>
                    <a:pt x="859370" y="430661"/>
                  </a:cubicBezTo>
                  <a:cubicBezTo>
                    <a:pt x="859370" y="668523"/>
                    <a:pt x="666996" y="861333"/>
                    <a:pt x="429678" y="861333"/>
                  </a:cubicBezTo>
                  <a:cubicBezTo>
                    <a:pt x="192374" y="861333"/>
                    <a:pt x="0" y="668523"/>
                    <a:pt x="0" y="430661"/>
                  </a:cubicBezTo>
                  <a:close/>
                </a:path>
              </a:pathLst>
            </a:custGeom>
            <a:ln w="36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1118" y="338743"/>
              <a:ext cx="67334" cy="2253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1747" y="338743"/>
              <a:ext cx="112124" cy="2253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6042" y="338743"/>
              <a:ext cx="112124" cy="2253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0353" y="338743"/>
              <a:ext cx="67334" cy="2253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3" name="Shape 7240"/>
            <p:cNvSpPr/>
            <p:nvPr/>
          </p:nvSpPr>
          <p:spPr>
            <a:xfrm>
              <a:off x="0" y="430661"/>
              <a:ext cx="442403" cy="0"/>
            </a:xfrm>
            <a:custGeom>
              <a:avLst/>
              <a:gdLst/>
              <a:ahLst/>
              <a:cxnLst/>
              <a:rect l="0" t="0" r="0" b="0"/>
              <a:pathLst>
                <a:path w="442403">
                  <a:moveTo>
                    <a:pt x="0" y="0"/>
                  </a:moveTo>
                  <a:lnTo>
                    <a:pt x="442403" y="0"/>
                  </a:lnTo>
                </a:path>
              </a:pathLst>
            </a:custGeom>
            <a:ln w="36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4" name="Shape 7241"/>
            <p:cNvSpPr/>
            <p:nvPr/>
          </p:nvSpPr>
          <p:spPr>
            <a:xfrm>
              <a:off x="431944" y="388728"/>
              <a:ext cx="83674" cy="83866"/>
            </a:xfrm>
            <a:custGeom>
              <a:avLst/>
              <a:gdLst/>
              <a:ahLst/>
              <a:cxnLst/>
              <a:rect l="0" t="0" r="0" b="0"/>
              <a:pathLst>
                <a:path w="83674" h="83866">
                  <a:moveTo>
                    <a:pt x="0" y="0"/>
                  </a:moveTo>
                  <a:lnTo>
                    <a:pt x="83674" y="41933"/>
                  </a:lnTo>
                  <a:lnTo>
                    <a:pt x="0" y="83866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17842" y="77933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62061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9945" y="1405720"/>
            <a:ext cx="10363826" cy="4626590"/>
          </a:xfrm>
        </p:spPr>
        <p:txBody>
          <a:bodyPr/>
          <a:lstStyle/>
          <a:p>
            <a:r>
              <a:rPr lang="en-US" cap="none" dirty="0" err="1" smtClean="0"/>
              <a:t>Telusuri</a:t>
            </a:r>
            <a:r>
              <a:rPr lang="en-US" cap="none" dirty="0" smtClean="0"/>
              <a:t> state q0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semua</a:t>
            </a:r>
            <a:r>
              <a:rPr lang="en-US" cap="none" dirty="0" smtClean="0"/>
              <a:t> </a:t>
            </a:r>
            <a:r>
              <a:rPr lang="en-US" cap="none" dirty="0" err="1" smtClean="0"/>
              <a:t>masukan</a:t>
            </a:r>
            <a:r>
              <a:rPr lang="en-US" cap="none" dirty="0" smtClean="0"/>
              <a:t>  (0 </a:t>
            </a:r>
            <a:r>
              <a:rPr lang="en-US" cap="none" dirty="0" err="1" smtClean="0"/>
              <a:t>dan</a:t>
            </a:r>
            <a:r>
              <a:rPr lang="en-US" cap="none" dirty="0" smtClean="0"/>
              <a:t> 1) :</a:t>
            </a:r>
            <a:endParaRPr lang="en-US" cap="none" dirty="0"/>
          </a:p>
          <a:p>
            <a:pPr marL="0" lv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δ </a:t>
            </a:r>
            <a:r>
              <a:rPr lang="en-US" dirty="0"/>
              <a:t>(q0, 0) = ,q0, q1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cap="none" dirty="0" smtClean="0">
                <a:sym typeface="Wingdings" panose="05000000000000000000" pitchFamily="2" charset="2"/>
              </a:rPr>
              <a:t> </a:t>
            </a:r>
            <a:r>
              <a:rPr lang="en-US" cap="none" dirty="0" err="1" smtClean="0">
                <a:sym typeface="Wingdings" panose="05000000000000000000" pitchFamily="2" charset="2"/>
              </a:rPr>
              <a:t>ini</a:t>
            </a:r>
            <a:r>
              <a:rPr lang="en-US" cap="none" dirty="0" smtClean="0">
                <a:sym typeface="Wingdings" panose="05000000000000000000" pitchFamily="2" charset="2"/>
              </a:rPr>
              <a:t> </a:t>
            </a:r>
            <a:r>
              <a:rPr lang="en-US" cap="none" dirty="0" err="1" smtClean="0">
                <a:sym typeface="Wingdings" panose="05000000000000000000" pitchFamily="2" charset="2"/>
              </a:rPr>
              <a:t>menjadi</a:t>
            </a:r>
            <a:r>
              <a:rPr lang="en-US" cap="none" dirty="0" smtClean="0">
                <a:sym typeface="Wingdings" panose="05000000000000000000" pitchFamily="2" charset="2"/>
              </a:rPr>
              <a:t> state </a:t>
            </a:r>
            <a:r>
              <a:rPr lang="en-US" cap="none" dirty="0" err="1" smtClean="0">
                <a:sym typeface="Wingdings" panose="05000000000000000000" pitchFamily="2" charset="2"/>
              </a:rPr>
              <a:t>baru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(q0, 1) = ,q1- </a:t>
            </a:r>
            <a:endParaRPr lang="en-US" dirty="0" smtClean="0"/>
          </a:p>
          <a:p>
            <a:pPr marL="0" indent="0">
              <a:buNone/>
            </a:pPr>
            <a:r>
              <a:rPr lang="en-US" cap="none" dirty="0" err="1" smtClean="0"/>
              <a:t>hasilnya</a:t>
            </a:r>
            <a:r>
              <a:rPr lang="en-US" cap="none" dirty="0" smtClean="0"/>
              <a:t> :</a:t>
            </a:r>
            <a:endParaRPr lang="en-US" cap="none" dirty="0"/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-333829" y="-3548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Hasilnya : </a:t>
            </a:r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59429" y="3225530"/>
            <a:ext cx="3253740" cy="2107565"/>
            <a:chOff x="0" y="0"/>
            <a:chExt cx="3254022" cy="2108056"/>
          </a:xfrm>
        </p:grpSpPr>
        <p:sp>
          <p:nvSpPr>
            <p:cNvPr id="6" name="Shape 7303"/>
            <p:cNvSpPr/>
            <p:nvPr/>
          </p:nvSpPr>
          <p:spPr>
            <a:xfrm>
              <a:off x="438783" y="608670"/>
              <a:ext cx="716380" cy="716056"/>
            </a:xfrm>
            <a:custGeom>
              <a:avLst/>
              <a:gdLst/>
              <a:ahLst/>
              <a:cxnLst/>
              <a:rect l="0" t="0" r="0" b="0"/>
              <a:pathLst>
                <a:path w="716380" h="716056">
                  <a:moveTo>
                    <a:pt x="0" y="358028"/>
                  </a:moveTo>
                  <a:cubicBezTo>
                    <a:pt x="0" y="160283"/>
                    <a:pt x="160365" y="0"/>
                    <a:pt x="358184" y="0"/>
                  </a:cubicBezTo>
                  <a:cubicBezTo>
                    <a:pt x="556015" y="0"/>
                    <a:pt x="716380" y="160283"/>
                    <a:pt x="716380" y="358028"/>
                  </a:cubicBezTo>
                  <a:cubicBezTo>
                    <a:pt x="716380" y="358028"/>
                    <a:pt x="716380" y="358028"/>
                    <a:pt x="716380" y="358028"/>
                  </a:cubicBezTo>
                  <a:cubicBezTo>
                    <a:pt x="716380" y="555760"/>
                    <a:pt x="556015" y="716056"/>
                    <a:pt x="358184" y="716056"/>
                  </a:cubicBezTo>
                  <a:cubicBezTo>
                    <a:pt x="160365" y="716056"/>
                    <a:pt x="0" y="555760"/>
                    <a:pt x="0" y="358028"/>
                  </a:cubicBezTo>
                  <a:close/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4493" y="890282"/>
              <a:ext cx="56130" cy="1873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698" y="890282"/>
              <a:ext cx="93468" cy="1873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6967" y="890282"/>
              <a:ext cx="93468" cy="1873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7249" y="890282"/>
              <a:ext cx="56130" cy="1873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" name="Shape 7308"/>
            <p:cNvSpPr/>
            <p:nvPr/>
          </p:nvSpPr>
          <p:spPr>
            <a:xfrm>
              <a:off x="0" y="966698"/>
              <a:ext cx="368792" cy="0"/>
            </a:xfrm>
            <a:custGeom>
              <a:avLst/>
              <a:gdLst/>
              <a:ahLst/>
              <a:cxnLst/>
              <a:rect l="0" t="0" r="0" b="0"/>
              <a:pathLst>
                <a:path w="368792">
                  <a:moveTo>
                    <a:pt x="0" y="0"/>
                  </a:moveTo>
                  <a:lnTo>
                    <a:pt x="368792" y="0"/>
                  </a:lnTo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2" name="Shape 7309"/>
            <p:cNvSpPr/>
            <p:nvPr/>
          </p:nvSpPr>
          <p:spPr>
            <a:xfrm>
              <a:off x="360073" y="931838"/>
              <a:ext cx="69751" cy="69721"/>
            </a:xfrm>
            <a:custGeom>
              <a:avLst/>
              <a:gdLst/>
              <a:ahLst/>
              <a:cxnLst/>
              <a:rect l="0" t="0" r="0" b="0"/>
              <a:pathLst>
                <a:path w="69751" h="69721">
                  <a:moveTo>
                    <a:pt x="0" y="0"/>
                  </a:moveTo>
                  <a:lnTo>
                    <a:pt x="69751" y="34860"/>
                  </a:lnTo>
                  <a:lnTo>
                    <a:pt x="0" y="6972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Shape 7311"/>
            <p:cNvSpPr/>
            <p:nvPr/>
          </p:nvSpPr>
          <p:spPr>
            <a:xfrm>
              <a:off x="2475968" y="0"/>
              <a:ext cx="716342" cy="716031"/>
            </a:xfrm>
            <a:custGeom>
              <a:avLst/>
              <a:gdLst/>
              <a:ahLst/>
              <a:cxnLst/>
              <a:rect l="0" t="0" r="0" b="0"/>
              <a:pathLst>
                <a:path w="716342" h="716031">
                  <a:moveTo>
                    <a:pt x="0" y="358079"/>
                  </a:moveTo>
                  <a:cubicBezTo>
                    <a:pt x="0" y="160283"/>
                    <a:pt x="160352" y="0"/>
                    <a:pt x="358234" y="0"/>
                  </a:cubicBezTo>
                  <a:cubicBezTo>
                    <a:pt x="555990" y="0"/>
                    <a:pt x="716342" y="160283"/>
                    <a:pt x="716342" y="358079"/>
                  </a:cubicBezTo>
                  <a:cubicBezTo>
                    <a:pt x="716342" y="358079"/>
                    <a:pt x="716342" y="358079"/>
                    <a:pt x="716342" y="358079"/>
                  </a:cubicBezTo>
                  <a:cubicBezTo>
                    <a:pt x="716342" y="555748"/>
                    <a:pt x="555990" y="716031"/>
                    <a:pt x="358234" y="716031"/>
                  </a:cubicBezTo>
                  <a:cubicBezTo>
                    <a:pt x="160352" y="716031"/>
                    <a:pt x="0" y="555748"/>
                    <a:pt x="0" y="358079"/>
                  </a:cubicBezTo>
                  <a:close/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3920" y="281663"/>
              <a:ext cx="56130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76124" y="281663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6381" y="281663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6638" y="281663"/>
              <a:ext cx="46693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1767" y="281663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22024" y="281663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92281" y="281663"/>
              <a:ext cx="56130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1" name="Shape 7320"/>
            <p:cNvSpPr/>
            <p:nvPr/>
          </p:nvSpPr>
          <p:spPr>
            <a:xfrm>
              <a:off x="2475968" y="1324726"/>
              <a:ext cx="716342" cy="716068"/>
            </a:xfrm>
            <a:custGeom>
              <a:avLst/>
              <a:gdLst/>
              <a:ahLst/>
              <a:cxnLst/>
              <a:rect l="0" t="0" r="0" b="0"/>
              <a:pathLst>
                <a:path w="716342" h="716068">
                  <a:moveTo>
                    <a:pt x="0" y="358041"/>
                  </a:moveTo>
                  <a:cubicBezTo>
                    <a:pt x="0" y="160295"/>
                    <a:pt x="160352" y="0"/>
                    <a:pt x="358234" y="0"/>
                  </a:cubicBezTo>
                  <a:cubicBezTo>
                    <a:pt x="555990" y="0"/>
                    <a:pt x="716342" y="160295"/>
                    <a:pt x="716342" y="358041"/>
                  </a:cubicBezTo>
                  <a:cubicBezTo>
                    <a:pt x="716342" y="358041"/>
                    <a:pt x="716342" y="358041"/>
                    <a:pt x="716342" y="358041"/>
                  </a:cubicBezTo>
                  <a:cubicBezTo>
                    <a:pt x="716342" y="555773"/>
                    <a:pt x="555990" y="716068"/>
                    <a:pt x="358234" y="716068"/>
                  </a:cubicBezTo>
                  <a:cubicBezTo>
                    <a:pt x="160352" y="716068"/>
                    <a:pt x="0" y="555773"/>
                    <a:pt x="0" y="358041"/>
                  </a:cubicBezTo>
                  <a:close/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21741" y="1606350"/>
              <a:ext cx="56130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3946" y="1606350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34202" y="1606350"/>
              <a:ext cx="93468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4459" y="1606350"/>
              <a:ext cx="56130" cy="1873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6" name="Shape 7325"/>
            <p:cNvSpPr/>
            <p:nvPr/>
          </p:nvSpPr>
          <p:spPr>
            <a:xfrm>
              <a:off x="1155164" y="386624"/>
              <a:ext cx="1266974" cy="580075"/>
            </a:xfrm>
            <a:custGeom>
              <a:avLst/>
              <a:gdLst/>
              <a:ahLst/>
              <a:cxnLst/>
              <a:rect l="0" t="0" r="0" b="0"/>
              <a:pathLst>
                <a:path w="1266974" h="580075">
                  <a:moveTo>
                    <a:pt x="0" y="580075"/>
                  </a:moveTo>
                  <a:lnTo>
                    <a:pt x="182163" y="511174"/>
                  </a:lnTo>
                  <a:lnTo>
                    <a:pt x="376001" y="431172"/>
                  </a:lnTo>
                  <a:lnTo>
                    <a:pt x="581338" y="340016"/>
                  </a:lnTo>
                  <a:lnTo>
                    <a:pt x="798300" y="237835"/>
                  </a:lnTo>
                  <a:lnTo>
                    <a:pt x="1026762" y="124538"/>
                  </a:lnTo>
                  <a:lnTo>
                    <a:pt x="1266974" y="0"/>
                  </a:lnTo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7" name="Shape 7326"/>
            <p:cNvSpPr/>
            <p:nvPr/>
          </p:nvSpPr>
          <p:spPr>
            <a:xfrm>
              <a:off x="2398003" y="358079"/>
              <a:ext cx="77965" cy="63406"/>
            </a:xfrm>
            <a:custGeom>
              <a:avLst/>
              <a:gdLst/>
              <a:ahLst/>
              <a:cxnLst/>
              <a:rect l="0" t="0" r="0" b="0"/>
              <a:pathLst>
                <a:path w="77965" h="63406">
                  <a:moveTo>
                    <a:pt x="77965" y="0"/>
                  </a:moveTo>
                  <a:lnTo>
                    <a:pt x="32728" y="63406"/>
                  </a:lnTo>
                  <a:lnTo>
                    <a:pt x="0" y="1894"/>
                  </a:lnTo>
                  <a:lnTo>
                    <a:pt x="7796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8" name="Shape 7327"/>
            <p:cNvSpPr/>
            <p:nvPr/>
          </p:nvSpPr>
          <p:spPr>
            <a:xfrm>
              <a:off x="1155164" y="966698"/>
              <a:ext cx="1267732" cy="685919"/>
            </a:xfrm>
            <a:custGeom>
              <a:avLst/>
              <a:gdLst/>
              <a:ahLst/>
              <a:cxnLst/>
              <a:rect l="0" t="0" r="0" b="0"/>
              <a:pathLst>
                <a:path w="1267732" h="685919">
                  <a:moveTo>
                    <a:pt x="0" y="0"/>
                  </a:moveTo>
                  <a:lnTo>
                    <a:pt x="435391" y="228640"/>
                  </a:lnTo>
                  <a:lnTo>
                    <a:pt x="857943" y="457279"/>
                  </a:lnTo>
                  <a:lnTo>
                    <a:pt x="1267732" y="685919"/>
                  </a:lnTo>
                </a:path>
              </a:pathLst>
            </a:custGeom>
            <a:ln w="30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9" name="Shape 7328"/>
            <p:cNvSpPr/>
            <p:nvPr/>
          </p:nvSpPr>
          <p:spPr>
            <a:xfrm>
              <a:off x="2398129" y="1618009"/>
              <a:ext cx="77839" cy="64757"/>
            </a:xfrm>
            <a:custGeom>
              <a:avLst/>
              <a:gdLst/>
              <a:ahLst/>
              <a:cxnLst/>
              <a:rect l="0" t="0" r="0" b="0"/>
              <a:pathLst>
                <a:path w="77839" h="64757">
                  <a:moveTo>
                    <a:pt x="34497" y="0"/>
                  </a:moveTo>
                  <a:lnTo>
                    <a:pt x="77839" y="64757"/>
                  </a:lnTo>
                  <a:lnTo>
                    <a:pt x="0" y="60614"/>
                  </a:lnTo>
                  <a:lnTo>
                    <a:pt x="3449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05796" y="538571"/>
              <a:ext cx="74773" cy="1498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21464" y="1371006"/>
              <a:ext cx="74773" cy="1498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19580" y="195282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0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62061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7945" y="1508078"/>
            <a:ext cx="10363826" cy="46265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cap="none" dirty="0" smtClean="0"/>
              <a:t>2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5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Telusuri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yang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(0 </a:t>
            </a:r>
            <a:r>
              <a:rPr lang="en-US" sz="5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 :</a:t>
            </a:r>
            <a:endParaRPr lang="en-US" sz="5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({q0,q1}, 0) = {q0,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U {Q1,0} </a:t>
            </a:r>
          </a:p>
          <a:p>
            <a:pPr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=  {q0,q1}</a:t>
            </a:r>
          </a:p>
          <a:p>
            <a:pPr lvl="2" fontAlgn="base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  = {q0,q1}</a:t>
            </a:r>
          </a:p>
          <a:p>
            <a:pPr lvl="0" fontAlgn="base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({q0,q1},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{q0,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1}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{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Q1,1} 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=  {q0,q1} U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{q1}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= {q0,q1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indent="236538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(q1, 0) = Ø </a:t>
            </a:r>
          </a:p>
          <a:p>
            <a:pPr lvl="0" indent="236538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(q1, 1) = {q0, q1} </a:t>
            </a:r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fontAlgn="base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623888" fontAlgn="base">
              <a:buNone/>
            </a:pPr>
            <a:endParaRPr lang="en-US" dirty="0"/>
          </a:p>
          <a:p>
            <a:pPr marL="0" lvl="0" indent="0" fontAlgn="base">
              <a:buNone/>
            </a:pPr>
            <a:r>
              <a:rPr lang="en-US" dirty="0"/>
              <a:t>	</a:t>
            </a:r>
            <a:endParaRPr lang="en-US" cap="none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-333829" y="-3548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Hasilnya : </a:t>
            </a:r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508000" y="1023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1600" y="2136525"/>
            <a:ext cx="965492" cy="301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Hasilnya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06542" y="2136525"/>
            <a:ext cx="55877" cy="301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</a:p>
        </p:txBody>
      </p:sp>
      <p:sp>
        <p:nvSpPr>
          <p:cNvPr id="37" name="Shape 7379"/>
          <p:cNvSpPr/>
          <p:nvPr/>
        </p:nvSpPr>
        <p:spPr>
          <a:xfrm>
            <a:off x="5831879" y="3679495"/>
            <a:ext cx="876577" cy="1046957"/>
          </a:xfrm>
          <a:custGeom>
            <a:avLst/>
            <a:gdLst/>
            <a:ahLst/>
            <a:cxnLst/>
            <a:rect l="0" t="0" r="0" b="0"/>
            <a:pathLst>
              <a:path w="718620" h="717793">
                <a:moveTo>
                  <a:pt x="0" y="358878"/>
                </a:moveTo>
                <a:cubicBezTo>
                  <a:pt x="0" y="160680"/>
                  <a:pt x="160866" y="0"/>
                  <a:pt x="359303" y="0"/>
                </a:cubicBezTo>
                <a:cubicBezTo>
                  <a:pt x="557753" y="0"/>
                  <a:pt x="718620" y="160680"/>
                  <a:pt x="718620" y="358878"/>
                </a:cubicBezTo>
                <a:cubicBezTo>
                  <a:pt x="718620" y="358878"/>
                  <a:pt x="718620" y="358878"/>
                  <a:pt x="718620" y="358878"/>
                </a:cubicBezTo>
                <a:cubicBezTo>
                  <a:pt x="718620" y="557101"/>
                  <a:pt x="557753" y="717793"/>
                  <a:pt x="359303" y="717793"/>
                </a:cubicBezTo>
                <a:cubicBezTo>
                  <a:pt x="160866" y="717793"/>
                  <a:pt x="0" y="557101"/>
                  <a:pt x="0" y="358878"/>
                </a:cubicBezTo>
                <a:close/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2533" y="4091213"/>
            <a:ext cx="68682" cy="2738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{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176" y="4091213"/>
            <a:ext cx="114369" cy="2738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q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70159" y="4091213"/>
            <a:ext cx="114369" cy="2738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56158" y="4091213"/>
            <a:ext cx="68682" cy="2738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2" name="Shape 7384"/>
          <p:cNvSpPr/>
          <p:nvPr/>
        </p:nvSpPr>
        <p:spPr>
          <a:xfrm>
            <a:off x="5294975" y="4202947"/>
            <a:ext cx="451261" cy="0"/>
          </a:xfrm>
          <a:custGeom>
            <a:avLst/>
            <a:gdLst/>
            <a:ahLst/>
            <a:cxnLst/>
            <a:rect l="0" t="0" r="0" b="0"/>
            <a:pathLst>
              <a:path w="369945">
                <a:moveTo>
                  <a:pt x="0" y="0"/>
                </a:moveTo>
                <a:lnTo>
                  <a:pt x="369945" y="0"/>
                </a:lnTo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3" name="Shape 7385"/>
          <p:cNvSpPr/>
          <p:nvPr/>
        </p:nvSpPr>
        <p:spPr>
          <a:xfrm>
            <a:off x="5735567" y="4151974"/>
            <a:ext cx="85349" cy="101946"/>
          </a:xfrm>
          <a:custGeom>
            <a:avLst/>
            <a:gdLst/>
            <a:ahLst/>
            <a:cxnLst/>
            <a:rect l="0" t="0" r="0" b="0"/>
            <a:pathLst>
              <a:path w="69969" h="69894">
                <a:moveTo>
                  <a:pt x="0" y="0"/>
                </a:moveTo>
                <a:lnTo>
                  <a:pt x="69969" y="34947"/>
                </a:lnTo>
                <a:lnTo>
                  <a:pt x="0" y="69894"/>
                </a:lnTo>
                <a:lnTo>
                  <a:pt x="0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Shape 7387"/>
          <p:cNvSpPr/>
          <p:nvPr/>
        </p:nvSpPr>
        <p:spPr>
          <a:xfrm>
            <a:off x="8324618" y="2789500"/>
            <a:ext cx="876530" cy="1046978"/>
          </a:xfrm>
          <a:custGeom>
            <a:avLst/>
            <a:gdLst/>
            <a:ahLst/>
            <a:cxnLst/>
            <a:rect l="0" t="0" r="0" b="0"/>
            <a:pathLst>
              <a:path w="718581" h="717807">
                <a:moveTo>
                  <a:pt x="0" y="358840"/>
                </a:moveTo>
                <a:cubicBezTo>
                  <a:pt x="0" y="160680"/>
                  <a:pt x="160853" y="0"/>
                  <a:pt x="359354" y="0"/>
                </a:cubicBezTo>
                <a:cubicBezTo>
                  <a:pt x="557728" y="0"/>
                  <a:pt x="718581" y="160680"/>
                  <a:pt x="718581" y="358840"/>
                </a:cubicBezTo>
                <a:cubicBezTo>
                  <a:pt x="718581" y="358840"/>
                  <a:pt x="718581" y="358840"/>
                  <a:pt x="718581" y="358840"/>
                </a:cubicBezTo>
                <a:cubicBezTo>
                  <a:pt x="718581" y="557126"/>
                  <a:pt x="557728" y="717807"/>
                  <a:pt x="359354" y="717807"/>
                </a:cubicBezTo>
                <a:cubicBezTo>
                  <a:pt x="160853" y="717807"/>
                  <a:pt x="0" y="557126"/>
                  <a:pt x="0" y="358840"/>
                </a:cubicBezTo>
                <a:close/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17891" y="3201160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{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69532" y="3201160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q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5501" y="3201160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41468" y="3201160"/>
            <a:ext cx="57135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84453" y="3201160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q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70420" y="3201160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56387" y="3201160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2" name="Shape 7396"/>
          <p:cNvSpPr/>
          <p:nvPr/>
        </p:nvSpPr>
        <p:spPr>
          <a:xfrm>
            <a:off x="8324618" y="4726454"/>
            <a:ext cx="876530" cy="1047033"/>
          </a:xfrm>
          <a:custGeom>
            <a:avLst/>
            <a:gdLst/>
            <a:ahLst/>
            <a:cxnLst/>
            <a:rect l="0" t="0" r="0" b="0"/>
            <a:pathLst>
              <a:path w="718581" h="717845">
                <a:moveTo>
                  <a:pt x="0" y="358929"/>
                </a:moveTo>
                <a:cubicBezTo>
                  <a:pt x="0" y="160693"/>
                  <a:pt x="160853" y="0"/>
                  <a:pt x="359354" y="0"/>
                </a:cubicBezTo>
                <a:cubicBezTo>
                  <a:pt x="557728" y="0"/>
                  <a:pt x="718581" y="160693"/>
                  <a:pt x="718581" y="358929"/>
                </a:cubicBezTo>
                <a:cubicBezTo>
                  <a:pt x="718581" y="358929"/>
                  <a:pt x="718581" y="358929"/>
                  <a:pt x="718581" y="358929"/>
                </a:cubicBezTo>
                <a:cubicBezTo>
                  <a:pt x="718581" y="557152"/>
                  <a:pt x="557728" y="717845"/>
                  <a:pt x="359354" y="717845"/>
                </a:cubicBezTo>
                <a:cubicBezTo>
                  <a:pt x="160853" y="717845"/>
                  <a:pt x="0" y="557152"/>
                  <a:pt x="0" y="358929"/>
                </a:cubicBezTo>
                <a:close/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25350" y="5138244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{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76992" y="5138244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q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62961" y="5138244"/>
            <a:ext cx="114369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48928" y="5138244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7" name="Shape 7401"/>
          <p:cNvSpPr/>
          <p:nvPr/>
        </p:nvSpPr>
        <p:spPr>
          <a:xfrm>
            <a:off x="6708455" y="3354820"/>
            <a:ext cx="1550295" cy="848127"/>
          </a:xfrm>
          <a:custGeom>
            <a:avLst/>
            <a:gdLst/>
            <a:ahLst/>
            <a:cxnLst/>
            <a:rect l="0" t="0" r="0" b="0"/>
            <a:pathLst>
              <a:path w="1270935" h="581475">
                <a:moveTo>
                  <a:pt x="0" y="581475"/>
                </a:moveTo>
                <a:lnTo>
                  <a:pt x="182732" y="512404"/>
                </a:lnTo>
                <a:lnTo>
                  <a:pt x="377176" y="432203"/>
                </a:lnTo>
                <a:lnTo>
                  <a:pt x="583155" y="340860"/>
                </a:lnTo>
                <a:lnTo>
                  <a:pt x="800796" y="238425"/>
                </a:lnTo>
                <a:lnTo>
                  <a:pt x="1029971" y="124720"/>
                </a:lnTo>
                <a:lnTo>
                  <a:pt x="1270935" y="0"/>
                </a:lnTo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8" name="Shape 7402"/>
          <p:cNvSpPr/>
          <p:nvPr/>
        </p:nvSpPr>
        <p:spPr>
          <a:xfrm>
            <a:off x="8229219" y="3312896"/>
            <a:ext cx="95400" cy="92895"/>
          </a:xfrm>
          <a:custGeom>
            <a:avLst/>
            <a:gdLst/>
            <a:ahLst/>
            <a:cxnLst/>
            <a:rect l="0" t="0" r="0" b="0"/>
            <a:pathLst>
              <a:path w="78209" h="63689">
                <a:moveTo>
                  <a:pt x="78209" y="0"/>
                </a:moveTo>
                <a:lnTo>
                  <a:pt x="32830" y="63689"/>
                </a:lnTo>
                <a:lnTo>
                  <a:pt x="0" y="2025"/>
                </a:lnTo>
                <a:lnTo>
                  <a:pt x="78209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9" name="Shape 7403"/>
          <p:cNvSpPr/>
          <p:nvPr/>
        </p:nvSpPr>
        <p:spPr>
          <a:xfrm>
            <a:off x="6708455" y="4202947"/>
            <a:ext cx="1551223" cy="1002948"/>
          </a:xfrm>
          <a:custGeom>
            <a:avLst/>
            <a:gdLst/>
            <a:ahLst/>
            <a:cxnLst/>
            <a:rect l="0" t="0" r="0" b="0"/>
            <a:pathLst>
              <a:path w="1271696" h="687620">
                <a:moveTo>
                  <a:pt x="0" y="0"/>
                </a:moveTo>
                <a:lnTo>
                  <a:pt x="436751" y="229206"/>
                </a:lnTo>
                <a:lnTo>
                  <a:pt x="860625" y="458413"/>
                </a:lnTo>
                <a:lnTo>
                  <a:pt x="1271696" y="687620"/>
                </a:lnTo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Shape 7404"/>
          <p:cNvSpPr/>
          <p:nvPr/>
        </p:nvSpPr>
        <p:spPr>
          <a:xfrm>
            <a:off x="8229373" y="5155291"/>
            <a:ext cx="95245" cy="94689"/>
          </a:xfrm>
          <a:custGeom>
            <a:avLst/>
            <a:gdLst/>
            <a:ahLst/>
            <a:cxnLst/>
            <a:rect l="0" t="0" r="0" b="0"/>
            <a:pathLst>
              <a:path w="78082" h="64919">
                <a:moveTo>
                  <a:pt x="34604" y="0"/>
                </a:moveTo>
                <a:lnTo>
                  <a:pt x="78082" y="64919"/>
                </a:lnTo>
                <a:lnTo>
                  <a:pt x="0" y="60765"/>
                </a:lnTo>
                <a:lnTo>
                  <a:pt x="34604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2220" y="3576997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01393" y="4794123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3" name="Shape 7408"/>
          <p:cNvSpPr/>
          <p:nvPr/>
        </p:nvSpPr>
        <p:spPr>
          <a:xfrm>
            <a:off x="9946254" y="4726454"/>
            <a:ext cx="876685" cy="1047033"/>
          </a:xfrm>
          <a:custGeom>
            <a:avLst/>
            <a:gdLst/>
            <a:ahLst/>
            <a:cxnLst/>
            <a:rect l="0" t="0" r="0" b="0"/>
            <a:pathLst>
              <a:path w="718708" h="717845">
                <a:moveTo>
                  <a:pt x="0" y="358929"/>
                </a:moveTo>
                <a:cubicBezTo>
                  <a:pt x="0" y="160693"/>
                  <a:pt x="160854" y="0"/>
                  <a:pt x="359354" y="0"/>
                </a:cubicBezTo>
                <a:cubicBezTo>
                  <a:pt x="557728" y="0"/>
                  <a:pt x="718708" y="160693"/>
                  <a:pt x="718708" y="358929"/>
                </a:cubicBezTo>
                <a:cubicBezTo>
                  <a:pt x="718708" y="358929"/>
                  <a:pt x="718708" y="358929"/>
                  <a:pt x="718708" y="358929"/>
                </a:cubicBezTo>
                <a:cubicBezTo>
                  <a:pt x="718708" y="557152"/>
                  <a:pt x="557855" y="717845"/>
                  <a:pt x="359354" y="717845"/>
                </a:cubicBezTo>
                <a:cubicBezTo>
                  <a:pt x="160854" y="717845"/>
                  <a:pt x="0" y="557152"/>
                  <a:pt x="0" y="358929"/>
                </a:cubicBezTo>
                <a:close/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50852" y="5171487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{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302493" y="5117009"/>
            <a:ext cx="218472" cy="4002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Ø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66698" y="5171487"/>
            <a:ext cx="68682" cy="2738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7" name="Shape 7412"/>
          <p:cNvSpPr/>
          <p:nvPr/>
        </p:nvSpPr>
        <p:spPr>
          <a:xfrm>
            <a:off x="9201148" y="5249980"/>
            <a:ext cx="670425" cy="0"/>
          </a:xfrm>
          <a:custGeom>
            <a:avLst/>
            <a:gdLst/>
            <a:ahLst/>
            <a:cxnLst/>
            <a:rect l="0" t="0" r="0" b="0"/>
            <a:pathLst>
              <a:path w="549616">
                <a:moveTo>
                  <a:pt x="0" y="0"/>
                </a:moveTo>
                <a:lnTo>
                  <a:pt x="549616" y="0"/>
                </a:lnTo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8" name="Shape 7413"/>
          <p:cNvSpPr/>
          <p:nvPr/>
        </p:nvSpPr>
        <p:spPr>
          <a:xfrm>
            <a:off x="9860904" y="5199006"/>
            <a:ext cx="85349" cy="101946"/>
          </a:xfrm>
          <a:custGeom>
            <a:avLst/>
            <a:gdLst/>
            <a:ahLst/>
            <a:cxnLst/>
            <a:rect l="0" t="0" r="0" b="0"/>
            <a:pathLst>
              <a:path w="69969" h="69894">
                <a:moveTo>
                  <a:pt x="0" y="0"/>
                </a:moveTo>
                <a:lnTo>
                  <a:pt x="69969" y="34947"/>
                </a:lnTo>
                <a:lnTo>
                  <a:pt x="0" y="69894"/>
                </a:lnTo>
                <a:lnTo>
                  <a:pt x="0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9" name="Shape 7414"/>
          <p:cNvSpPr/>
          <p:nvPr/>
        </p:nvSpPr>
        <p:spPr>
          <a:xfrm flipV="1">
            <a:off x="9082711" y="3555781"/>
            <a:ext cx="555233" cy="1238341"/>
          </a:xfrm>
          <a:custGeom>
            <a:avLst/>
            <a:gdLst/>
            <a:ahLst/>
            <a:cxnLst/>
            <a:rect l="0" t="0" r="0" b="0"/>
            <a:pathLst>
              <a:path w="410690" h="852163">
                <a:moveTo>
                  <a:pt x="0" y="0"/>
                </a:moveTo>
                <a:lnTo>
                  <a:pt x="133094" y="80910"/>
                </a:lnTo>
                <a:lnTo>
                  <a:pt x="240330" y="161060"/>
                </a:lnTo>
                <a:lnTo>
                  <a:pt x="321708" y="240450"/>
                </a:lnTo>
                <a:lnTo>
                  <a:pt x="377227" y="319271"/>
                </a:lnTo>
                <a:lnTo>
                  <a:pt x="406888" y="397408"/>
                </a:lnTo>
                <a:lnTo>
                  <a:pt x="410690" y="474874"/>
                </a:lnTo>
                <a:lnTo>
                  <a:pt x="388508" y="551669"/>
                </a:lnTo>
                <a:lnTo>
                  <a:pt x="340594" y="627793"/>
                </a:lnTo>
                <a:lnTo>
                  <a:pt x="266695" y="703258"/>
                </a:lnTo>
                <a:lnTo>
                  <a:pt x="166938" y="778039"/>
                </a:lnTo>
                <a:lnTo>
                  <a:pt x="41323" y="852163"/>
                </a:lnTo>
              </a:path>
            </a:pathLst>
          </a:custGeom>
          <a:ln w="3039" cap="rnd">
            <a:round/>
            <a:tailEnd type="triangle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1" name="Shape 7416"/>
          <p:cNvSpPr/>
          <p:nvPr/>
        </p:nvSpPr>
        <p:spPr>
          <a:xfrm>
            <a:off x="8830528" y="2594473"/>
            <a:ext cx="576262" cy="718424"/>
          </a:xfrm>
          <a:custGeom>
            <a:avLst/>
            <a:gdLst/>
            <a:ahLst/>
            <a:cxnLst/>
            <a:rect l="0" t="0" r="0" b="0"/>
            <a:pathLst>
              <a:path w="472421" h="492551">
                <a:moveTo>
                  <a:pt x="303835" y="492551"/>
                </a:moveTo>
                <a:lnTo>
                  <a:pt x="375959" y="369096"/>
                </a:lnTo>
                <a:lnTo>
                  <a:pt x="428056" y="263369"/>
                </a:lnTo>
                <a:lnTo>
                  <a:pt x="460252" y="175242"/>
                </a:lnTo>
                <a:lnTo>
                  <a:pt x="472421" y="104968"/>
                </a:lnTo>
                <a:lnTo>
                  <a:pt x="464688" y="52294"/>
                </a:lnTo>
                <a:lnTo>
                  <a:pt x="437183" y="17221"/>
                </a:lnTo>
                <a:lnTo>
                  <a:pt x="389522" y="0"/>
                </a:lnTo>
                <a:lnTo>
                  <a:pt x="322088" y="380"/>
                </a:lnTo>
                <a:lnTo>
                  <a:pt x="234626" y="18486"/>
                </a:lnTo>
                <a:lnTo>
                  <a:pt x="127390" y="54320"/>
                </a:lnTo>
                <a:lnTo>
                  <a:pt x="0" y="107754"/>
                </a:lnTo>
              </a:path>
            </a:pathLst>
          </a:custGeom>
          <a:ln w="3039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2" name="Shape 7417"/>
          <p:cNvSpPr/>
          <p:nvPr/>
        </p:nvSpPr>
        <p:spPr>
          <a:xfrm>
            <a:off x="8762961" y="2700112"/>
            <a:ext cx="95399" cy="92343"/>
          </a:xfrm>
          <a:custGeom>
            <a:avLst/>
            <a:gdLst/>
            <a:ahLst/>
            <a:cxnLst/>
            <a:rect l="0" t="0" r="0" b="0"/>
            <a:pathLst>
              <a:path w="78208" h="63310">
                <a:moveTo>
                  <a:pt x="48547" y="0"/>
                </a:moveTo>
                <a:lnTo>
                  <a:pt x="78208" y="63310"/>
                </a:lnTo>
                <a:lnTo>
                  <a:pt x="0" y="61284"/>
                </a:lnTo>
                <a:lnTo>
                  <a:pt x="48547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181048" y="2399078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249853" y="2399078"/>
            <a:ext cx="45707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84178" y="2399078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68134" y="4205164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517498" y="5330724"/>
            <a:ext cx="91494" cy="2191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856400" y="5646999"/>
            <a:ext cx="55877" cy="301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0" lvl="0" indent="-63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6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4117" y="1629006"/>
            <a:ext cx="10363826" cy="4776066"/>
          </a:xfrm>
        </p:spPr>
        <p:txBody>
          <a:bodyPr/>
          <a:lstStyle/>
          <a:p>
            <a:r>
              <a:rPr lang="en-US" cap="none" dirty="0" smtClean="0"/>
              <a:t>3.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telusuri</a:t>
            </a:r>
            <a:r>
              <a:rPr lang="en-US" dirty="0"/>
              <a:t> state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/>
              <a:t>Ø</a:t>
            </a:r>
            <a:r>
              <a:rPr lang="en-US" dirty="0" smtClean="0"/>
              <a:t> : </a:t>
            </a:r>
            <a:endParaRPr lang="en-US" dirty="0"/>
          </a:p>
          <a:p>
            <a:pPr lvl="0" fontAlgn="base"/>
            <a:r>
              <a:rPr lang="en-US" dirty="0" smtClean="0"/>
              <a:t>Default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</a:p>
          <a:p>
            <a:pPr lvl="0" fontAlgn="base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: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cap="none" dirty="0"/>
          </a:p>
        </p:txBody>
      </p:sp>
      <p:grpSp>
        <p:nvGrpSpPr>
          <p:cNvPr id="4" name="Group 3"/>
          <p:cNvGrpSpPr/>
          <p:nvPr/>
        </p:nvGrpSpPr>
        <p:grpSpPr>
          <a:xfrm>
            <a:off x="3391808" y="2356900"/>
            <a:ext cx="6173106" cy="3320278"/>
            <a:chOff x="0" y="0"/>
            <a:chExt cx="4926656" cy="2432334"/>
          </a:xfrm>
        </p:grpSpPr>
        <p:sp>
          <p:nvSpPr>
            <p:cNvPr id="5" name="Shape 7498"/>
            <p:cNvSpPr/>
            <p:nvPr/>
          </p:nvSpPr>
          <p:spPr>
            <a:xfrm>
              <a:off x="440079" y="877852"/>
              <a:ext cx="718496" cy="717794"/>
            </a:xfrm>
            <a:custGeom>
              <a:avLst/>
              <a:gdLst/>
              <a:ahLst/>
              <a:cxnLst/>
              <a:rect l="0" t="0" r="0" b="0"/>
              <a:pathLst>
                <a:path w="718496" h="717794">
                  <a:moveTo>
                    <a:pt x="0" y="358878"/>
                  </a:moveTo>
                  <a:cubicBezTo>
                    <a:pt x="0" y="160680"/>
                    <a:pt x="160839" y="0"/>
                    <a:pt x="359242" y="0"/>
                  </a:cubicBezTo>
                  <a:cubicBezTo>
                    <a:pt x="557657" y="0"/>
                    <a:pt x="718496" y="160680"/>
                    <a:pt x="718496" y="358878"/>
                  </a:cubicBezTo>
                  <a:cubicBezTo>
                    <a:pt x="718496" y="358878"/>
                    <a:pt x="718496" y="358878"/>
                    <a:pt x="718496" y="358878"/>
                  </a:cubicBezTo>
                  <a:cubicBezTo>
                    <a:pt x="718496" y="557101"/>
                    <a:pt x="557657" y="717794"/>
                    <a:pt x="359242" y="717794"/>
                  </a:cubicBezTo>
                  <a:cubicBezTo>
                    <a:pt x="160839" y="717794"/>
                    <a:pt x="0" y="557101"/>
                    <a:pt x="0" y="358878"/>
                  </a:cubicBezTo>
                  <a:close/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6515" y="1160124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8844" y="1160124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321" y="1160124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9811" y="1160124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" name="Shape 7503"/>
            <p:cNvSpPr/>
            <p:nvPr/>
          </p:nvSpPr>
          <p:spPr>
            <a:xfrm>
              <a:off x="0" y="1236730"/>
              <a:ext cx="369881" cy="0"/>
            </a:xfrm>
            <a:custGeom>
              <a:avLst/>
              <a:gdLst/>
              <a:ahLst/>
              <a:cxnLst/>
              <a:rect l="0" t="0" r="0" b="0"/>
              <a:pathLst>
                <a:path w="369881">
                  <a:moveTo>
                    <a:pt x="0" y="0"/>
                  </a:moveTo>
                  <a:lnTo>
                    <a:pt x="369881" y="0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1" name="Shape 7504"/>
            <p:cNvSpPr/>
            <p:nvPr/>
          </p:nvSpPr>
          <p:spPr>
            <a:xfrm>
              <a:off x="361136" y="1201783"/>
              <a:ext cx="69958" cy="69894"/>
            </a:xfrm>
            <a:custGeom>
              <a:avLst/>
              <a:gdLst/>
              <a:ahLst/>
              <a:cxnLst/>
              <a:rect l="0" t="0" r="0" b="0"/>
              <a:pathLst>
                <a:path w="69958" h="69894">
                  <a:moveTo>
                    <a:pt x="0" y="0"/>
                  </a:moveTo>
                  <a:lnTo>
                    <a:pt x="69958" y="34947"/>
                  </a:lnTo>
                  <a:lnTo>
                    <a:pt x="0" y="6989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2" name="Shape 7506"/>
            <p:cNvSpPr/>
            <p:nvPr/>
          </p:nvSpPr>
          <p:spPr>
            <a:xfrm>
              <a:off x="2483281" y="267673"/>
              <a:ext cx="718458" cy="717806"/>
            </a:xfrm>
            <a:custGeom>
              <a:avLst/>
              <a:gdLst/>
              <a:ahLst/>
              <a:cxnLst/>
              <a:rect l="0" t="0" r="0" b="0"/>
              <a:pathLst>
                <a:path w="718458" h="717806">
                  <a:moveTo>
                    <a:pt x="0" y="358840"/>
                  </a:moveTo>
                  <a:cubicBezTo>
                    <a:pt x="0" y="160680"/>
                    <a:pt x="160826" y="0"/>
                    <a:pt x="359292" y="0"/>
                  </a:cubicBezTo>
                  <a:cubicBezTo>
                    <a:pt x="557632" y="0"/>
                    <a:pt x="718458" y="160680"/>
                    <a:pt x="718458" y="358840"/>
                  </a:cubicBezTo>
                  <a:cubicBezTo>
                    <a:pt x="718458" y="358840"/>
                    <a:pt x="718458" y="358840"/>
                    <a:pt x="718458" y="358840"/>
                  </a:cubicBezTo>
                  <a:cubicBezTo>
                    <a:pt x="718458" y="557126"/>
                    <a:pt x="557632" y="717806"/>
                    <a:pt x="359292" y="717806"/>
                  </a:cubicBezTo>
                  <a:cubicBezTo>
                    <a:pt x="160826" y="717806"/>
                    <a:pt x="0" y="557126"/>
                    <a:pt x="0" y="358840"/>
                  </a:cubicBezTo>
                  <a:close/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1700" y="549907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84029" y="549907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54493" y="549907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24958" y="549907"/>
              <a:ext cx="46831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60190" y="549907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30654" y="549907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1119" y="549907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Shape 7515"/>
            <p:cNvSpPr/>
            <p:nvPr/>
          </p:nvSpPr>
          <p:spPr>
            <a:xfrm>
              <a:off x="2483281" y="1595646"/>
              <a:ext cx="718458" cy="717845"/>
            </a:xfrm>
            <a:custGeom>
              <a:avLst/>
              <a:gdLst/>
              <a:ahLst/>
              <a:cxnLst/>
              <a:rect l="0" t="0" r="0" b="0"/>
              <a:pathLst>
                <a:path w="718458" h="717845">
                  <a:moveTo>
                    <a:pt x="0" y="358928"/>
                  </a:moveTo>
                  <a:cubicBezTo>
                    <a:pt x="0" y="160693"/>
                    <a:pt x="160826" y="0"/>
                    <a:pt x="359292" y="0"/>
                  </a:cubicBezTo>
                  <a:cubicBezTo>
                    <a:pt x="557632" y="0"/>
                    <a:pt x="718458" y="160693"/>
                    <a:pt x="718458" y="358928"/>
                  </a:cubicBezTo>
                  <a:cubicBezTo>
                    <a:pt x="718458" y="358928"/>
                    <a:pt x="718458" y="358928"/>
                    <a:pt x="718458" y="358928"/>
                  </a:cubicBezTo>
                  <a:cubicBezTo>
                    <a:pt x="718458" y="557151"/>
                    <a:pt x="557632" y="717845"/>
                    <a:pt x="359292" y="717845"/>
                  </a:cubicBezTo>
                  <a:cubicBezTo>
                    <a:pt x="160826" y="717845"/>
                    <a:pt x="0" y="557151"/>
                    <a:pt x="0" y="358928"/>
                  </a:cubicBezTo>
                  <a:close/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29780" y="1877969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72109" y="1877969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42574" y="1877969"/>
              <a:ext cx="93744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3038" y="1877969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5" name="Shape 7520"/>
            <p:cNvSpPr/>
            <p:nvPr/>
          </p:nvSpPr>
          <p:spPr>
            <a:xfrm>
              <a:off x="1158576" y="655255"/>
              <a:ext cx="1270717" cy="581475"/>
            </a:xfrm>
            <a:custGeom>
              <a:avLst/>
              <a:gdLst/>
              <a:ahLst/>
              <a:cxnLst/>
              <a:rect l="0" t="0" r="0" b="0"/>
              <a:pathLst>
                <a:path w="1270717" h="581475">
                  <a:moveTo>
                    <a:pt x="0" y="581475"/>
                  </a:moveTo>
                  <a:lnTo>
                    <a:pt x="182701" y="512404"/>
                  </a:lnTo>
                  <a:lnTo>
                    <a:pt x="377111" y="432203"/>
                  </a:lnTo>
                  <a:lnTo>
                    <a:pt x="583055" y="340860"/>
                  </a:lnTo>
                  <a:lnTo>
                    <a:pt x="800658" y="238425"/>
                  </a:lnTo>
                  <a:lnTo>
                    <a:pt x="1029794" y="124720"/>
                  </a:lnTo>
                  <a:lnTo>
                    <a:pt x="1270717" y="0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6" name="Shape 7521"/>
            <p:cNvSpPr/>
            <p:nvPr/>
          </p:nvSpPr>
          <p:spPr>
            <a:xfrm>
              <a:off x="2405086" y="626513"/>
              <a:ext cx="78195" cy="63690"/>
            </a:xfrm>
            <a:custGeom>
              <a:avLst/>
              <a:gdLst/>
              <a:ahLst/>
              <a:cxnLst/>
              <a:rect l="0" t="0" r="0" b="0"/>
              <a:pathLst>
                <a:path w="78195" h="63690">
                  <a:moveTo>
                    <a:pt x="78195" y="0"/>
                  </a:moveTo>
                  <a:lnTo>
                    <a:pt x="32824" y="63690"/>
                  </a:lnTo>
                  <a:lnTo>
                    <a:pt x="0" y="2026"/>
                  </a:lnTo>
                  <a:lnTo>
                    <a:pt x="7819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7" name="Shape 7522"/>
            <p:cNvSpPr/>
            <p:nvPr/>
          </p:nvSpPr>
          <p:spPr>
            <a:xfrm>
              <a:off x="1158576" y="1236730"/>
              <a:ext cx="1271477" cy="687620"/>
            </a:xfrm>
            <a:custGeom>
              <a:avLst/>
              <a:gdLst/>
              <a:ahLst/>
              <a:cxnLst/>
              <a:rect l="0" t="0" r="0" b="0"/>
              <a:pathLst>
                <a:path w="1271477" h="687620">
                  <a:moveTo>
                    <a:pt x="0" y="0"/>
                  </a:moveTo>
                  <a:lnTo>
                    <a:pt x="436677" y="229207"/>
                  </a:lnTo>
                  <a:lnTo>
                    <a:pt x="860477" y="458414"/>
                  </a:lnTo>
                  <a:lnTo>
                    <a:pt x="1271477" y="687620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8" name="Shape 7523"/>
            <p:cNvSpPr/>
            <p:nvPr/>
          </p:nvSpPr>
          <p:spPr>
            <a:xfrm>
              <a:off x="2405213" y="1889657"/>
              <a:ext cx="78068" cy="64918"/>
            </a:xfrm>
            <a:custGeom>
              <a:avLst/>
              <a:gdLst/>
              <a:ahLst/>
              <a:cxnLst/>
              <a:rect l="0" t="0" r="0" b="0"/>
              <a:pathLst>
                <a:path w="78068" h="64918">
                  <a:moveTo>
                    <a:pt x="34598" y="0"/>
                  </a:moveTo>
                  <a:lnTo>
                    <a:pt x="78068" y="64918"/>
                  </a:lnTo>
                  <a:lnTo>
                    <a:pt x="0" y="60765"/>
                  </a:lnTo>
                  <a:lnTo>
                    <a:pt x="3459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0834" y="807579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26549" y="1642040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1" name="Shape 7527"/>
            <p:cNvSpPr/>
            <p:nvPr/>
          </p:nvSpPr>
          <p:spPr>
            <a:xfrm>
              <a:off x="3812473" y="1595646"/>
              <a:ext cx="718585" cy="717845"/>
            </a:xfrm>
            <a:custGeom>
              <a:avLst/>
              <a:gdLst/>
              <a:ahLst/>
              <a:cxnLst/>
              <a:rect l="0" t="0" r="0" b="0"/>
              <a:pathLst>
                <a:path w="718585" h="717845">
                  <a:moveTo>
                    <a:pt x="0" y="358928"/>
                  </a:moveTo>
                  <a:cubicBezTo>
                    <a:pt x="0" y="160693"/>
                    <a:pt x="160826" y="0"/>
                    <a:pt x="359292" y="0"/>
                  </a:cubicBezTo>
                  <a:cubicBezTo>
                    <a:pt x="557632" y="0"/>
                    <a:pt x="718585" y="160693"/>
                    <a:pt x="718585" y="358928"/>
                  </a:cubicBezTo>
                  <a:cubicBezTo>
                    <a:pt x="718585" y="358928"/>
                    <a:pt x="718585" y="358928"/>
                    <a:pt x="718585" y="358928"/>
                  </a:cubicBezTo>
                  <a:cubicBezTo>
                    <a:pt x="718585" y="557151"/>
                    <a:pt x="557759" y="717845"/>
                    <a:pt x="359292" y="717845"/>
                  </a:cubicBezTo>
                  <a:cubicBezTo>
                    <a:pt x="160826" y="717845"/>
                    <a:pt x="0" y="557151"/>
                    <a:pt x="0" y="358928"/>
                  </a:cubicBezTo>
                  <a:close/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2141" y="1900761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04470" y="1863410"/>
              <a:ext cx="179073" cy="2744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Ø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39062" y="1900761"/>
              <a:ext cx="56296" cy="187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35" name="Shape 7531"/>
            <p:cNvSpPr/>
            <p:nvPr/>
          </p:nvSpPr>
          <p:spPr>
            <a:xfrm>
              <a:off x="3201739" y="1954575"/>
              <a:ext cx="549522" cy="0"/>
            </a:xfrm>
            <a:custGeom>
              <a:avLst/>
              <a:gdLst/>
              <a:ahLst/>
              <a:cxnLst/>
              <a:rect l="0" t="0" r="0" b="0"/>
              <a:pathLst>
                <a:path w="549522">
                  <a:moveTo>
                    <a:pt x="0" y="0"/>
                  </a:moveTo>
                  <a:lnTo>
                    <a:pt x="549522" y="0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6" name="Shape 7532"/>
            <p:cNvSpPr/>
            <p:nvPr/>
          </p:nvSpPr>
          <p:spPr>
            <a:xfrm>
              <a:off x="3742516" y="1919628"/>
              <a:ext cx="69957" cy="69894"/>
            </a:xfrm>
            <a:custGeom>
              <a:avLst/>
              <a:gdLst/>
              <a:ahLst/>
              <a:cxnLst/>
              <a:rect l="0" t="0" r="0" b="0"/>
              <a:pathLst>
                <a:path w="69957" h="69894">
                  <a:moveTo>
                    <a:pt x="0" y="0"/>
                  </a:moveTo>
                  <a:lnTo>
                    <a:pt x="69957" y="34947"/>
                  </a:lnTo>
                  <a:lnTo>
                    <a:pt x="0" y="6989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7" name="Shape 7533"/>
            <p:cNvSpPr/>
            <p:nvPr/>
          </p:nvSpPr>
          <p:spPr>
            <a:xfrm>
              <a:off x="3104661" y="862278"/>
              <a:ext cx="456624" cy="846806"/>
            </a:xfrm>
            <a:custGeom>
              <a:avLst/>
              <a:gdLst/>
              <a:ahLst/>
              <a:cxnLst/>
              <a:rect l="0" t="0" r="0" b="0"/>
              <a:pathLst>
                <a:path w="456624" h="846806">
                  <a:moveTo>
                    <a:pt x="127368" y="0"/>
                  </a:moveTo>
                  <a:lnTo>
                    <a:pt x="244851" y="80277"/>
                  </a:lnTo>
                  <a:lnTo>
                    <a:pt x="336480" y="159920"/>
                  </a:lnTo>
                  <a:lnTo>
                    <a:pt x="402382" y="238969"/>
                  </a:lnTo>
                  <a:lnTo>
                    <a:pt x="442430" y="317283"/>
                  </a:lnTo>
                  <a:lnTo>
                    <a:pt x="456624" y="394926"/>
                  </a:lnTo>
                  <a:lnTo>
                    <a:pt x="445092" y="471911"/>
                  </a:lnTo>
                  <a:lnTo>
                    <a:pt x="407705" y="548225"/>
                  </a:lnTo>
                  <a:lnTo>
                    <a:pt x="344464" y="623867"/>
                  </a:lnTo>
                  <a:lnTo>
                    <a:pt x="255370" y="698852"/>
                  </a:lnTo>
                  <a:lnTo>
                    <a:pt x="140548" y="773164"/>
                  </a:lnTo>
                  <a:lnTo>
                    <a:pt x="0" y="846806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8" name="Shape 7534"/>
            <p:cNvSpPr/>
            <p:nvPr/>
          </p:nvSpPr>
          <p:spPr>
            <a:xfrm>
              <a:off x="3149145" y="813656"/>
              <a:ext cx="108104" cy="83189"/>
            </a:xfrm>
            <a:custGeom>
              <a:avLst/>
              <a:gdLst/>
              <a:ahLst/>
              <a:cxnLst/>
              <a:rect l="0" t="0" r="0" b="0"/>
              <a:pathLst>
                <a:path w="108104" h="83189">
                  <a:moveTo>
                    <a:pt x="0" y="0"/>
                  </a:moveTo>
                  <a:lnTo>
                    <a:pt x="108104" y="22918"/>
                  </a:lnTo>
                  <a:lnTo>
                    <a:pt x="72745" y="83189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9" name="Shape 7535"/>
            <p:cNvSpPr/>
            <p:nvPr/>
          </p:nvSpPr>
          <p:spPr>
            <a:xfrm>
              <a:off x="2897957" y="133962"/>
              <a:ext cx="472339" cy="492550"/>
            </a:xfrm>
            <a:custGeom>
              <a:avLst/>
              <a:gdLst/>
              <a:ahLst/>
              <a:cxnLst/>
              <a:rect l="0" t="0" r="0" b="0"/>
              <a:pathLst>
                <a:path w="472339" h="492550">
                  <a:moveTo>
                    <a:pt x="303782" y="492550"/>
                  </a:moveTo>
                  <a:lnTo>
                    <a:pt x="375895" y="369096"/>
                  </a:lnTo>
                  <a:lnTo>
                    <a:pt x="427982" y="263369"/>
                  </a:lnTo>
                  <a:lnTo>
                    <a:pt x="460173" y="175241"/>
                  </a:lnTo>
                  <a:lnTo>
                    <a:pt x="472339" y="104968"/>
                  </a:lnTo>
                  <a:lnTo>
                    <a:pt x="464608" y="52294"/>
                  </a:lnTo>
                  <a:lnTo>
                    <a:pt x="437107" y="17220"/>
                  </a:lnTo>
                  <a:lnTo>
                    <a:pt x="389455" y="0"/>
                  </a:lnTo>
                  <a:lnTo>
                    <a:pt x="322032" y="380"/>
                  </a:lnTo>
                  <a:lnTo>
                    <a:pt x="234586" y="18486"/>
                  </a:lnTo>
                  <a:lnTo>
                    <a:pt x="127368" y="54320"/>
                  </a:lnTo>
                  <a:lnTo>
                    <a:pt x="0" y="107753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0" name="Shape 7536"/>
            <p:cNvSpPr/>
            <p:nvPr/>
          </p:nvSpPr>
          <p:spPr>
            <a:xfrm>
              <a:off x="2842574" y="206389"/>
              <a:ext cx="78195" cy="63310"/>
            </a:xfrm>
            <a:custGeom>
              <a:avLst/>
              <a:gdLst/>
              <a:ahLst/>
              <a:cxnLst/>
              <a:rect l="0" t="0" r="0" b="0"/>
              <a:pathLst>
                <a:path w="78195" h="63310">
                  <a:moveTo>
                    <a:pt x="48539" y="0"/>
                  </a:moveTo>
                  <a:lnTo>
                    <a:pt x="78195" y="63310"/>
                  </a:lnTo>
                  <a:lnTo>
                    <a:pt x="0" y="61284"/>
                  </a:lnTo>
                  <a:lnTo>
                    <a:pt x="4853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85264" y="0"/>
              <a:ext cx="74994" cy="1502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41661" y="0"/>
              <a:ext cx="37464" cy="1502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9796" y="0"/>
              <a:ext cx="74994" cy="1502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66475" y="1238251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61038" y="2009934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6" name="Shape 7542"/>
            <p:cNvSpPr/>
            <p:nvPr/>
          </p:nvSpPr>
          <p:spPr>
            <a:xfrm>
              <a:off x="4227402" y="1491881"/>
              <a:ext cx="406312" cy="462693"/>
            </a:xfrm>
            <a:custGeom>
              <a:avLst/>
              <a:gdLst/>
              <a:ahLst/>
              <a:cxnLst/>
              <a:rect l="0" t="0" r="0" b="0"/>
              <a:pathLst>
                <a:path w="406312" h="462693">
                  <a:moveTo>
                    <a:pt x="303656" y="462693"/>
                  </a:moveTo>
                  <a:lnTo>
                    <a:pt x="356378" y="341265"/>
                  </a:lnTo>
                  <a:lnTo>
                    <a:pt x="390596" y="238273"/>
                  </a:lnTo>
                  <a:lnTo>
                    <a:pt x="406312" y="153729"/>
                  </a:lnTo>
                  <a:lnTo>
                    <a:pt x="403650" y="87633"/>
                  </a:lnTo>
                  <a:lnTo>
                    <a:pt x="382612" y="39987"/>
                  </a:lnTo>
                  <a:lnTo>
                    <a:pt x="342944" y="10763"/>
                  </a:lnTo>
                  <a:lnTo>
                    <a:pt x="284900" y="0"/>
                  </a:lnTo>
                  <a:lnTo>
                    <a:pt x="208479" y="7673"/>
                  </a:lnTo>
                  <a:lnTo>
                    <a:pt x="113428" y="33795"/>
                  </a:lnTo>
                  <a:lnTo>
                    <a:pt x="0" y="78352"/>
                  </a:lnTo>
                </a:path>
              </a:pathLst>
            </a:custGeom>
            <a:ln w="30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7" name="Shape 7543"/>
            <p:cNvSpPr/>
            <p:nvPr/>
          </p:nvSpPr>
          <p:spPr>
            <a:xfrm>
              <a:off x="4171766" y="1534818"/>
              <a:ext cx="78196" cy="63576"/>
            </a:xfrm>
            <a:custGeom>
              <a:avLst/>
              <a:gdLst/>
              <a:ahLst/>
              <a:cxnLst/>
              <a:rect l="0" t="0" r="0" b="0"/>
              <a:pathLst>
                <a:path w="78196" h="63576">
                  <a:moveTo>
                    <a:pt x="49046" y="0"/>
                  </a:moveTo>
                  <a:lnTo>
                    <a:pt x="78196" y="63576"/>
                  </a:lnTo>
                  <a:lnTo>
                    <a:pt x="0" y="60828"/>
                  </a:lnTo>
                  <a:lnTo>
                    <a:pt x="490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78464" y="1381824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34860" y="1381824"/>
              <a:ext cx="3746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62995" y="1381824"/>
              <a:ext cx="74994" cy="15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80848" y="222588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3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4117" y="1629006"/>
            <a:ext cx="10363826" cy="4776066"/>
          </a:xfrm>
        </p:spPr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F = {q1}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state </a:t>
            </a:r>
            <a:r>
              <a:rPr lang="en-US" dirty="0" err="1"/>
              <a:t>akhir</a:t>
            </a:r>
            <a:r>
              <a:rPr lang="en-US" dirty="0"/>
              <a:t> (F)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state q1. </a:t>
            </a:r>
          </a:p>
          <a:p>
            <a:r>
              <a:rPr lang="en-US" dirty="0"/>
              <a:t>F = {{q1}, {q0, q1}} </a:t>
            </a:r>
          </a:p>
          <a:p>
            <a:pPr marL="0" indent="0">
              <a:buNone/>
            </a:pPr>
            <a:r>
              <a:rPr lang="en-US" cap="none" dirty="0" err="1" smtClean="0"/>
              <a:t>Hasil</a:t>
            </a:r>
            <a:r>
              <a:rPr lang="en-US" cap="none" dirty="0" smtClean="0"/>
              <a:t> </a:t>
            </a:r>
            <a:r>
              <a:rPr lang="en-US" cap="none" dirty="0" err="1" smtClean="0"/>
              <a:t>Finalnya</a:t>
            </a:r>
            <a:r>
              <a:rPr lang="en-US" cap="none" dirty="0" smtClean="0"/>
              <a:t>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 : </a:t>
            </a:r>
            <a:endParaRPr lang="en-US" cap="none" dirty="0"/>
          </a:p>
        </p:txBody>
      </p:sp>
      <p:grpSp>
        <p:nvGrpSpPr>
          <p:cNvPr id="52" name="Group 51"/>
          <p:cNvGrpSpPr/>
          <p:nvPr/>
        </p:nvGrpSpPr>
        <p:grpSpPr>
          <a:xfrm>
            <a:off x="3780879" y="2510972"/>
            <a:ext cx="6524264" cy="3788228"/>
            <a:chOff x="0" y="0"/>
            <a:chExt cx="5019585" cy="2943811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791512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Hasilnya :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4309" y="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</a:p>
          </p:txBody>
        </p:sp>
        <p:sp>
          <p:nvSpPr>
            <p:cNvPr id="55" name="Shape 7560"/>
            <p:cNvSpPr/>
            <p:nvPr/>
          </p:nvSpPr>
          <p:spPr>
            <a:xfrm>
              <a:off x="533008" y="1058382"/>
              <a:ext cx="718496" cy="717599"/>
            </a:xfrm>
            <a:custGeom>
              <a:avLst/>
              <a:gdLst/>
              <a:ahLst/>
              <a:cxnLst/>
              <a:rect l="0" t="0" r="0" b="0"/>
              <a:pathLst>
                <a:path w="718496" h="717599">
                  <a:moveTo>
                    <a:pt x="0" y="358780"/>
                  </a:moveTo>
                  <a:cubicBezTo>
                    <a:pt x="0" y="160637"/>
                    <a:pt x="160839" y="0"/>
                    <a:pt x="359242" y="0"/>
                  </a:cubicBezTo>
                  <a:cubicBezTo>
                    <a:pt x="557657" y="0"/>
                    <a:pt x="718496" y="160637"/>
                    <a:pt x="718496" y="358780"/>
                  </a:cubicBezTo>
                  <a:cubicBezTo>
                    <a:pt x="718496" y="358780"/>
                    <a:pt x="718496" y="358780"/>
                    <a:pt x="718496" y="358780"/>
                  </a:cubicBezTo>
                  <a:cubicBezTo>
                    <a:pt x="718496" y="556950"/>
                    <a:pt x="557657" y="717599"/>
                    <a:pt x="359242" y="717599"/>
                  </a:cubicBezTo>
                  <a:cubicBezTo>
                    <a:pt x="160839" y="717599"/>
                    <a:pt x="0" y="556950"/>
                    <a:pt x="0" y="358780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9444" y="1340579"/>
              <a:ext cx="56296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773" y="1340579"/>
              <a:ext cx="93744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92250" y="1340579"/>
              <a:ext cx="93744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62740" y="1340579"/>
              <a:ext cx="56296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0" name="Shape 7565"/>
            <p:cNvSpPr/>
            <p:nvPr/>
          </p:nvSpPr>
          <p:spPr>
            <a:xfrm>
              <a:off x="92929" y="1417163"/>
              <a:ext cx="369881" cy="0"/>
            </a:xfrm>
            <a:custGeom>
              <a:avLst/>
              <a:gdLst/>
              <a:ahLst/>
              <a:cxnLst/>
              <a:rect l="0" t="0" r="0" b="0"/>
              <a:pathLst>
                <a:path w="369881">
                  <a:moveTo>
                    <a:pt x="0" y="0"/>
                  </a:moveTo>
                  <a:lnTo>
                    <a:pt x="369881" y="0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1" name="Shape 7566"/>
            <p:cNvSpPr/>
            <p:nvPr/>
          </p:nvSpPr>
          <p:spPr>
            <a:xfrm>
              <a:off x="454065" y="1382225"/>
              <a:ext cx="69957" cy="69875"/>
            </a:xfrm>
            <a:custGeom>
              <a:avLst/>
              <a:gdLst/>
              <a:ahLst/>
              <a:cxnLst/>
              <a:rect l="0" t="0" r="0" b="0"/>
              <a:pathLst>
                <a:path w="69957" h="69875">
                  <a:moveTo>
                    <a:pt x="0" y="0"/>
                  </a:moveTo>
                  <a:lnTo>
                    <a:pt x="69957" y="34937"/>
                  </a:lnTo>
                  <a:lnTo>
                    <a:pt x="0" y="69875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2" name="Shape 7568"/>
            <p:cNvSpPr/>
            <p:nvPr/>
          </p:nvSpPr>
          <p:spPr>
            <a:xfrm>
              <a:off x="2576210" y="448368"/>
              <a:ext cx="718458" cy="717612"/>
            </a:xfrm>
            <a:custGeom>
              <a:avLst/>
              <a:gdLst/>
              <a:ahLst/>
              <a:cxnLst/>
              <a:rect l="0" t="0" r="0" b="0"/>
              <a:pathLst>
                <a:path w="718458" h="717612">
                  <a:moveTo>
                    <a:pt x="0" y="358743"/>
                  </a:moveTo>
                  <a:cubicBezTo>
                    <a:pt x="0" y="160637"/>
                    <a:pt x="160826" y="0"/>
                    <a:pt x="359292" y="0"/>
                  </a:cubicBezTo>
                  <a:cubicBezTo>
                    <a:pt x="557632" y="0"/>
                    <a:pt x="718458" y="160637"/>
                    <a:pt x="718458" y="358743"/>
                  </a:cubicBezTo>
                  <a:cubicBezTo>
                    <a:pt x="718458" y="358743"/>
                    <a:pt x="718458" y="358743"/>
                    <a:pt x="718458" y="358743"/>
                  </a:cubicBezTo>
                  <a:cubicBezTo>
                    <a:pt x="718458" y="556975"/>
                    <a:pt x="557632" y="717612"/>
                    <a:pt x="359292" y="717612"/>
                  </a:cubicBezTo>
                  <a:cubicBezTo>
                    <a:pt x="160826" y="717612"/>
                    <a:pt x="0" y="556975"/>
                    <a:pt x="0" y="358743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3" name="Shape 7570"/>
            <p:cNvSpPr/>
            <p:nvPr/>
          </p:nvSpPr>
          <p:spPr>
            <a:xfrm>
              <a:off x="2576210" y="1775982"/>
              <a:ext cx="718458" cy="717650"/>
            </a:xfrm>
            <a:custGeom>
              <a:avLst/>
              <a:gdLst/>
              <a:ahLst/>
              <a:cxnLst/>
              <a:rect l="0" t="0" r="0" b="0"/>
              <a:pathLst>
                <a:path w="718458" h="717650">
                  <a:moveTo>
                    <a:pt x="0" y="358832"/>
                  </a:moveTo>
                  <a:cubicBezTo>
                    <a:pt x="0" y="160650"/>
                    <a:pt x="160826" y="0"/>
                    <a:pt x="359292" y="0"/>
                  </a:cubicBezTo>
                  <a:cubicBezTo>
                    <a:pt x="557632" y="0"/>
                    <a:pt x="718458" y="160650"/>
                    <a:pt x="718458" y="358832"/>
                  </a:cubicBezTo>
                  <a:cubicBezTo>
                    <a:pt x="718458" y="358832"/>
                    <a:pt x="718458" y="358832"/>
                    <a:pt x="718458" y="358832"/>
                  </a:cubicBezTo>
                  <a:cubicBezTo>
                    <a:pt x="718458" y="557001"/>
                    <a:pt x="557632" y="717650"/>
                    <a:pt x="359292" y="717650"/>
                  </a:cubicBezTo>
                  <a:cubicBezTo>
                    <a:pt x="160826" y="717650"/>
                    <a:pt x="0" y="557001"/>
                    <a:pt x="0" y="358832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4" name="Shape 7571"/>
            <p:cNvSpPr/>
            <p:nvPr/>
          </p:nvSpPr>
          <p:spPr>
            <a:xfrm>
              <a:off x="1251504" y="835846"/>
              <a:ext cx="1270717" cy="581317"/>
            </a:xfrm>
            <a:custGeom>
              <a:avLst/>
              <a:gdLst/>
              <a:ahLst/>
              <a:cxnLst/>
              <a:rect l="0" t="0" r="0" b="0"/>
              <a:pathLst>
                <a:path w="1270717" h="581317">
                  <a:moveTo>
                    <a:pt x="0" y="581317"/>
                  </a:moveTo>
                  <a:lnTo>
                    <a:pt x="182700" y="512265"/>
                  </a:lnTo>
                  <a:lnTo>
                    <a:pt x="377111" y="432086"/>
                  </a:lnTo>
                  <a:lnTo>
                    <a:pt x="583055" y="340768"/>
                  </a:lnTo>
                  <a:lnTo>
                    <a:pt x="800658" y="238360"/>
                  </a:lnTo>
                  <a:lnTo>
                    <a:pt x="1029794" y="124686"/>
                  </a:lnTo>
                  <a:lnTo>
                    <a:pt x="1270717" y="0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5" name="Shape 7572"/>
            <p:cNvSpPr/>
            <p:nvPr/>
          </p:nvSpPr>
          <p:spPr>
            <a:xfrm>
              <a:off x="2498015" y="807110"/>
              <a:ext cx="78195" cy="63672"/>
            </a:xfrm>
            <a:custGeom>
              <a:avLst/>
              <a:gdLst/>
              <a:ahLst/>
              <a:cxnLst/>
              <a:rect l="0" t="0" r="0" b="0"/>
              <a:pathLst>
                <a:path w="78195" h="63672">
                  <a:moveTo>
                    <a:pt x="78195" y="0"/>
                  </a:moveTo>
                  <a:lnTo>
                    <a:pt x="32824" y="63672"/>
                  </a:lnTo>
                  <a:lnTo>
                    <a:pt x="0" y="2025"/>
                  </a:lnTo>
                  <a:lnTo>
                    <a:pt x="7819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6" name="Shape 7573"/>
            <p:cNvSpPr/>
            <p:nvPr/>
          </p:nvSpPr>
          <p:spPr>
            <a:xfrm>
              <a:off x="1251504" y="1417163"/>
              <a:ext cx="1271477" cy="687434"/>
            </a:xfrm>
            <a:custGeom>
              <a:avLst/>
              <a:gdLst/>
              <a:ahLst/>
              <a:cxnLst/>
              <a:rect l="0" t="0" r="0" b="0"/>
              <a:pathLst>
                <a:path w="1271477" h="687434">
                  <a:moveTo>
                    <a:pt x="0" y="0"/>
                  </a:moveTo>
                  <a:lnTo>
                    <a:pt x="436676" y="229145"/>
                  </a:lnTo>
                  <a:lnTo>
                    <a:pt x="860477" y="458289"/>
                  </a:lnTo>
                  <a:lnTo>
                    <a:pt x="1271477" y="687434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7" name="Shape 7574"/>
            <p:cNvSpPr/>
            <p:nvPr/>
          </p:nvSpPr>
          <p:spPr>
            <a:xfrm>
              <a:off x="2498141" y="2069913"/>
              <a:ext cx="78069" cy="64900"/>
            </a:xfrm>
            <a:custGeom>
              <a:avLst/>
              <a:gdLst/>
              <a:ahLst/>
              <a:cxnLst/>
              <a:rect l="0" t="0" r="0" b="0"/>
              <a:pathLst>
                <a:path w="78069" h="64900">
                  <a:moveTo>
                    <a:pt x="34599" y="0"/>
                  </a:moveTo>
                  <a:lnTo>
                    <a:pt x="78069" y="64900"/>
                  </a:lnTo>
                  <a:lnTo>
                    <a:pt x="0" y="60748"/>
                  </a:lnTo>
                  <a:lnTo>
                    <a:pt x="3459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03763" y="988128"/>
              <a:ext cx="74994" cy="1501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19478" y="1822364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0" name="Shape 7578"/>
            <p:cNvSpPr/>
            <p:nvPr/>
          </p:nvSpPr>
          <p:spPr>
            <a:xfrm>
              <a:off x="3905402" y="1775982"/>
              <a:ext cx="718585" cy="717650"/>
            </a:xfrm>
            <a:custGeom>
              <a:avLst/>
              <a:gdLst/>
              <a:ahLst/>
              <a:cxnLst/>
              <a:rect l="0" t="0" r="0" b="0"/>
              <a:pathLst>
                <a:path w="718585" h="717650">
                  <a:moveTo>
                    <a:pt x="0" y="358832"/>
                  </a:moveTo>
                  <a:cubicBezTo>
                    <a:pt x="0" y="160650"/>
                    <a:pt x="160826" y="0"/>
                    <a:pt x="359292" y="0"/>
                  </a:cubicBezTo>
                  <a:cubicBezTo>
                    <a:pt x="557632" y="0"/>
                    <a:pt x="718585" y="160650"/>
                    <a:pt x="718585" y="358832"/>
                  </a:cubicBezTo>
                  <a:cubicBezTo>
                    <a:pt x="718585" y="358832"/>
                    <a:pt x="718585" y="358832"/>
                    <a:pt x="718585" y="358832"/>
                  </a:cubicBezTo>
                  <a:cubicBezTo>
                    <a:pt x="718585" y="557001"/>
                    <a:pt x="557759" y="717650"/>
                    <a:pt x="359292" y="717650"/>
                  </a:cubicBezTo>
                  <a:cubicBezTo>
                    <a:pt x="160826" y="717650"/>
                    <a:pt x="0" y="557001"/>
                    <a:pt x="0" y="358832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55069" y="2081013"/>
              <a:ext cx="56296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97398" y="2043673"/>
              <a:ext cx="179073" cy="2743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Ø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31990" y="2081013"/>
              <a:ext cx="56296" cy="187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74" name="Shape 7582"/>
            <p:cNvSpPr/>
            <p:nvPr/>
          </p:nvSpPr>
          <p:spPr>
            <a:xfrm>
              <a:off x="3294668" y="2134813"/>
              <a:ext cx="549521" cy="0"/>
            </a:xfrm>
            <a:custGeom>
              <a:avLst/>
              <a:gdLst/>
              <a:ahLst/>
              <a:cxnLst/>
              <a:rect l="0" t="0" r="0" b="0"/>
              <a:pathLst>
                <a:path w="549521">
                  <a:moveTo>
                    <a:pt x="0" y="0"/>
                  </a:moveTo>
                  <a:lnTo>
                    <a:pt x="549521" y="0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5" name="Shape 7583"/>
            <p:cNvSpPr/>
            <p:nvPr/>
          </p:nvSpPr>
          <p:spPr>
            <a:xfrm>
              <a:off x="3835444" y="2099875"/>
              <a:ext cx="69957" cy="69875"/>
            </a:xfrm>
            <a:custGeom>
              <a:avLst/>
              <a:gdLst/>
              <a:ahLst/>
              <a:cxnLst/>
              <a:rect l="0" t="0" r="0" b="0"/>
              <a:pathLst>
                <a:path w="69957" h="69875">
                  <a:moveTo>
                    <a:pt x="0" y="0"/>
                  </a:moveTo>
                  <a:lnTo>
                    <a:pt x="69957" y="34938"/>
                  </a:lnTo>
                  <a:lnTo>
                    <a:pt x="0" y="69875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6" name="Shape 7584"/>
            <p:cNvSpPr/>
            <p:nvPr/>
          </p:nvSpPr>
          <p:spPr>
            <a:xfrm>
              <a:off x="3197589" y="1042812"/>
              <a:ext cx="456624" cy="846577"/>
            </a:xfrm>
            <a:custGeom>
              <a:avLst/>
              <a:gdLst/>
              <a:ahLst/>
              <a:cxnLst/>
              <a:rect l="0" t="0" r="0" b="0"/>
              <a:pathLst>
                <a:path w="456624" h="846577">
                  <a:moveTo>
                    <a:pt x="127369" y="0"/>
                  </a:moveTo>
                  <a:lnTo>
                    <a:pt x="244851" y="80255"/>
                  </a:lnTo>
                  <a:lnTo>
                    <a:pt x="336480" y="159877"/>
                  </a:lnTo>
                  <a:lnTo>
                    <a:pt x="402382" y="238904"/>
                  </a:lnTo>
                  <a:lnTo>
                    <a:pt x="442430" y="317197"/>
                  </a:lnTo>
                  <a:lnTo>
                    <a:pt x="456624" y="394819"/>
                  </a:lnTo>
                  <a:lnTo>
                    <a:pt x="445092" y="471783"/>
                  </a:lnTo>
                  <a:lnTo>
                    <a:pt x="407705" y="548076"/>
                  </a:lnTo>
                  <a:lnTo>
                    <a:pt x="344465" y="623698"/>
                  </a:lnTo>
                  <a:lnTo>
                    <a:pt x="255370" y="698662"/>
                  </a:lnTo>
                  <a:lnTo>
                    <a:pt x="140548" y="772955"/>
                  </a:lnTo>
                  <a:lnTo>
                    <a:pt x="0" y="846577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7" name="Shape 7585"/>
            <p:cNvSpPr/>
            <p:nvPr/>
          </p:nvSpPr>
          <p:spPr>
            <a:xfrm>
              <a:off x="3242073" y="994203"/>
              <a:ext cx="108104" cy="83167"/>
            </a:xfrm>
            <a:custGeom>
              <a:avLst/>
              <a:gdLst/>
              <a:ahLst/>
              <a:cxnLst/>
              <a:rect l="0" t="0" r="0" b="0"/>
              <a:pathLst>
                <a:path w="108104" h="83167">
                  <a:moveTo>
                    <a:pt x="0" y="0"/>
                  </a:moveTo>
                  <a:lnTo>
                    <a:pt x="108104" y="22912"/>
                  </a:lnTo>
                  <a:lnTo>
                    <a:pt x="72745" y="83167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8" name="Shape 7586"/>
            <p:cNvSpPr/>
            <p:nvPr/>
          </p:nvSpPr>
          <p:spPr>
            <a:xfrm>
              <a:off x="2990886" y="314694"/>
              <a:ext cx="472339" cy="492417"/>
            </a:xfrm>
            <a:custGeom>
              <a:avLst/>
              <a:gdLst/>
              <a:ahLst/>
              <a:cxnLst/>
              <a:rect l="0" t="0" r="0" b="0"/>
              <a:pathLst>
                <a:path w="472339" h="492417">
                  <a:moveTo>
                    <a:pt x="303782" y="492417"/>
                  </a:moveTo>
                  <a:lnTo>
                    <a:pt x="375895" y="368996"/>
                  </a:lnTo>
                  <a:lnTo>
                    <a:pt x="427982" y="263297"/>
                  </a:lnTo>
                  <a:lnTo>
                    <a:pt x="460173" y="175194"/>
                  </a:lnTo>
                  <a:lnTo>
                    <a:pt x="472339" y="104939"/>
                  </a:lnTo>
                  <a:lnTo>
                    <a:pt x="464608" y="52280"/>
                  </a:lnTo>
                  <a:lnTo>
                    <a:pt x="437107" y="17216"/>
                  </a:lnTo>
                  <a:lnTo>
                    <a:pt x="389455" y="0"/>
                  </a:lnTo>
                  <a:lnTo>
                    <a:pt x="322032" y="380"/>
                  </a:lnTo>
                  <a:lnTo>
                    <a:pt x="234586" y="18481"/>
                  </a:lnTo>
                  <a:lnTo>
                    <a:pt x="127368" y="54305"/>
                  </a:lnTo>
                  <a:lnTo>
                    <a:pt x="0" y="107724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79" name="Shape 7587"/>
            <p:cNvSpPr/>
            <p:nvPr/>
          </p:nvSpPr>
          <p:spPr>
            <a:xfrm>
              <a:off x="2935502" y="387100"/>
              <a:ext cx="78195" cy="63293"/>
            </a:xfrm>
            <a:custGeom>
              <a:avLst/>
              <a:gdLst/>
              <a:ahLst/>
              <a:cxnLst/>
              <a:rect l="0" t="0" r="0" b="0"/>
              <a:pathLst>
                <a:path w="78195" h="63293">
                  <a:moveTo>
                    <a:pt x="48540" y="0"/>
                  </a:moveTo>
                  <a:lnTo>
                    <a:pt x="78195" y="63293"/>
                  </a:lnTo>
                  <a:lnTo>
                    <a:pt x="0" y="61267"/>
                  </a:lnTo>
                  <a:lnTo>
                    <a:pt x="4854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78192" y="180768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34590" y="180768"/>
              <a:ext cx="3746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62724" y="180768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9404" y="1418684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53967" y="2190158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5" name="Shape 7593"/>
            <p:cNvSpPr/>
            <p:nvPr/>
          </p:nvSpPr>
          <p:spPr>
            <a:xfrm>
              <a:off x="4320330" y="1672245"/>
              <a:ext cx="406311" cy="462568"/>
            </a:xfrm>
            <a:custGeom>
              <a:avLst/>
              <a:gdLst/>
              <a:ahLst/>
              <a:cxnLst/>
              <a:rect l="0" t="0" r="0" b="0"/>
              <a:pathLst>
                <a:path w="406311" h="462568">
                  <a:moveTo>
                    <a:pt x="303656" y="462568"/>
                  </a:moveTo>
                  <a:lnTo>
                    <a:pt x="356378" y="341173"/>
                  </a:lnTo>
                  <a:lnTo>
                    <a:pt x="390596" y="238208"/>
                  </a:lnTo>
                  <a:lnTo>
                    <a:pt x="406311" y="153688"/>
                  </a:lnTo>
                  <a:lnTo>
                    <a:pt x="403650" y="87610"/>
                  </a:lnTo>
                  <a:lnTo>
                    <a:pt x="382612" y="39976"/>
                  </a:lnTo>
                  <a:lnTo>
                    <a:pt x="342944" y="10760"/>
                  </a:lnTo>
                  <a:lnTo>
                    <a:pt x="284899" y="0"/>
                  </a:lnTo>
                  <a:lnTo>
                    <a:pt x="208478" y="7671"/>
                  </a:lnTo>
                  <a:lnTo>
                    <a:pt x="113428" y="33786"/>
                  </a:lnTo>
                  <a:lnTo>
                    <a:pt x="0" y="78331"/>
                  </a:lnTo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86" name="Shape 7594"/>
            <p:cNvSpPr/>
            <p:nvPr/>
          </p:nvSpPr>
          <p:spPr>
            <a:xfrm>
              <a:off x="4264694" y="1715170"/>
              <a:ext cx="78195" cy="63559"/>
            </a:xfrm>
            <a:custGeom>
              <a:avLst/>
              <a:gdLst/>
              <a:ahLst/>
              <a:cxnLst/>
              <a:rect l="0" t="0" r="0" b="0"/>
              <a:pathLst>
                <a:path w="78195" h="63559">
                  <a:moveTo>
                    <a:pt x="49046" y="0"/>
                  </a:moveTo>
                  <a:lnTo>
                    <a:pt x="78195" y="63559"/>
                  </a:lnTo>
                  <a:lnTo>
                    <a:pt x="0" y="60811"/>
                  </a:lnTo>
                  <a:lnTo>
                    <a:pt x="490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1392" y="1562218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27788" y="1562218"/>
              <a:ext cx="3746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55924" y="1562218"/>
              <a:ext cx="74994" cy="150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0" name="Shape 7598"/>
            <p:cNvSpPr/>
            <p:nvPr/>
          </p:nvSpPr>
          <p:spPr>
            <a:xfrm>
              <a:off x="2701931" y="573940"/>
              <a:ext cx="467017" cy="466467"/>
            </a:xfrm>
            <a:custGeom>
              <a:avLst/>
              <a:gdLst/>
              <a:ahLst/>
              <a:cxnLst/>
              <a:rect l="0" t="0" r="0" b="0"/>
              <a:pathLst>
                <a:path w="467017" h="466467">
                  <a:moveTo>
                    <a:pt x="233571" y="0"/>
                  </a:moveTo>
                  <a:cubicBezTo>
                    <a:pt x="362460" y="0"/>
                    <a:pt x="467017" y="104433"/>
                    <a:pt x="467017" y="233170"/>
                  </a:cubicBezTo>
                  <a:cubicBezTo>
                    <a:pt x="467017" y="362034"/>
                    <a:pt x="362460" y="466467"/>
                    <a:pt x="233571" y="466467"/>
                  </a:cubicBezTo>
                  <a:cubicBezTo>
                    <a:pt x="104556" y="466467"/>
                    <a:pt x="0" y="362034"/>
                    <a:pt x="0" y="233170"/>
                  </a:cubicBezTo>
                  <a:cubicBezTo>
                    <a:pt x="0" y="104433"/>
                    <a:pt x="104556" y="0"/>
                    <a:pt x="233571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91" name="Shape 7599"/>
            <p:cNvSpPr/>
            <p:nvPr/>
          </p:nvSpPr>
          <p:spPr>
            <a:xfrm>
              <a:off x="2701931" y="573940"/>
              <a:ext cx="467017" cy="466467"/>
            </a:xfrm>
            <a:custGeom>
              <a:avLst/>
              <a:gdLst/>
              <a:ahLst/>
              <a:cxnLst/>
              <a:rect l="0" t="0" r="0" b="0"/>
              <a:pathLst>
                <a:path w="467017" h="466467">
                  <a:moveTo>
                    <a:pt x="0" y="233170"/>
                  </a:moveTo>
                  <a:cubicBezTo>
                    <a:pt x="0" y="104433"/>
                    <a:pt x="104556" y="0"/>
                    <a:pt x="233571" y="0"/>
                  </a:cubicBezTo>
                  <a:cubicBezTo>
                    <a:pt x="362460" y="0"/>
                    <a:pt x="467017" y="104433"/>
                    <a:pt x="467017" y="233170"/>
                  </a:cubicBezTo>
                  <a:cubicBezTo>
                    <a:pt x="467017" y="233170"/>
                    <a:pt x="467017" y="233170"/>
                    <a:pt x="467017" y="233170"/>
                  </a:cubicBezTo>
                  <a:cubicBezTo>
                    <a:pt x="467017" y="362034"/>
                    <a:pt x="362460" y="466467"/>
                    <a:pt x="233571" y="466467"/>
                  </a:cubicBezTo>
                  <a:cubicBezTo>
                    <a:pt x="104556" y="466467"/>
                    <a:pt x="0" y="362034"/>
                    <a:pt x="0" y="233170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34628" y="730526"/>
              <a:ext cx="56296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{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76958" y="730526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47422" y="730526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17886" y="730526"/>
              <a:ext cx="46831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,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53118" y="730526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23583" y="730526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4048" y="730526"/>
              <a:ext cx="56296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99" name="Shape 7607"/>
            <p:cNvSpPr/>
            <p:nvPr/>
          </p:nvSpPr>
          <p:spPr>
            <a:xfrm>
              <a:off x="2701931" y="1901567"/>
              <a:ext cx="467017" cy="466480"/>
            </a:xfrm>
            <a:custGeom>
              <a:avLst/>
              <a:gdLst/>
              <a:ahLst/>
              <a:cxnLst/>
              <a:rect l="0" t="0" r="0" b="0"/>
              <a:pathLst>
                <a:path w="467017" h="466480">
                  <a:moveTo>
                    <a:pt x="233571" y="0"/>
                  </a:moveTo>
                  <a:cubicBezTo>
                    <a:pt x="362460" y="0"/>
                    <a:pt x="467017" y="104433"/>
                    <a:pt x="467017" y="233246"/>
                  </a:cubicBezTo>
                  <a:cubicBezTo>
                    <a:pt x="467017" y="362047"/>
                    <a:pt x="362460" y="466480"/>
                    <a:pt x="233571" y="466480"/>
                  </a:cubicBezTo>
                  <a:cubicBezTo>
                    <a:pt x="104556" y="466480"/>
                    <a:pt x="0" y="362060"/>
                    <a:pt x="0" y="233246"/>
                  </a:cubicBezTo>
                  <a:cubicBezTo>
                    <a:pt x="0" y="104433"/>
                    <a:pt x="104556" y="0"/>
                    <a:pt x="233571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00" name="Shape 7608"/>
            <p:cNvSpPr/>
            <p:nvPr/>
          </p:nvSpPr>
          <p:spPr>
            <a:xfrm>
              <a:off x="2701931" y="1901567"/>
              <a:ext cx="467017" cy="466480"/>
            </a:xfrm>
            <a:custGeom>
              <a:avLst/>
              <a:gdLst/>
              <a:ahLst/>
              <a:cxnLst/>
              <a:rect l="0" t="0" r="0" b="0"/>
              <a:pathLst>
                <a:path w="467017" h="466480">
                  <a:moveTo>
                    <a:pt x="0" y="233246"/>
                  </a:moveTo>
                  <a:cubicBezTo>
                    <a:pt x="0" y="104433"/>
                    <a:pt x="104556" y="0"/>
                    <a:pt x="233571" y="0"/>
                  </a:cubicBezTo>
                  <a:cubicBezTo>
                    <a:pt x="362460" y="0"/>
                    <a:pt x="467017" y="104433"/>
                    <a:pt x="467017" y="233246"/>
                  </a:cubicBezTo>
                  <a:cubicBezTo>
                    <a:pt x="467017" y="233246"/>
                    <a:pt x="467017" y="233246"/>
                    <a:pt x="467017" y="233246"/>
                  </a:cubicBezTo>
                  <a:cubicBezTo>
                    <a:pt x="467017" y="362047"/>
                    <a:pt x="362460" y="466480"/>
                    <a:pt x="233571" y="466480"/>
                  </a:cubicBezTo>
                  <a:cubicBezTo>
                    <a:pt x="104556" y="466480"/>
                    <a:pt x="0" y="362060"/>
                    <a:pt x="0" y="233246"/>
                  </a:cubicBezTo>
                  <a:close/>
                </a:path>
              </a:pathLst>
            </a:custGeom>
            <a:ln w="303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43873" y="2058228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q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14338" y="2058228"/>
              <a:ext cx="93744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84802" y="2058228"/>
              <a:ext cx="56296" cy="1877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}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973777" y="240665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0" y="2737358"/>
              <a:ext cx="185807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Ekivalen DFA dan FSA 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97838" y="273735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1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 smtClean="0"/>
              <a:t>EQUIVALENSI DARI </a:t>
            </a:r>
            <a:r>
              <a:rPr lang="en-US" dirty="0" err="1" smtClean="0"/>
              <a:t>nfa</a:t>
            </a:r>
            <a:r>
              <a:rPr lang="en-US" dirty="0" smtClean="0"/>
              <a:t> KE </a:t>
            </a:r>
            <a:r>
              <a:rPr lang="en-US" dirty="0" err="1" smtClean="0"/>
              <a:t>dfa</a:t>
            </a:r>
            <a:r>
              <a:rPr lang="en-US" dirty="0" smtClean="0"/>
              <a:t> 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4117" y="1629006"/>
            <a:ext cx="10363826" cy="4776066"/>
          </a:xfrm>
        </p:spPr>
        <p:txBody>
          <a:bodyPr/>
          <a:lstStyle/>
          <a:p>
            <a:r>
              <a:rPr lang="en-US" cap="none" dirty="0" err="1" smtClean="0"/>
              <a:t>Apa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menjadi</a:t>
            </a:r>
            <a:r>
              <a:rPr lang="en-US" cap="none" dirty="0" smtClean="0"/>
              <a:t> </a:t>
            </a:r>
            <a:r>
              <a:rPr lang="en-US" cap="none" dirty="0" err="1" smtClean="0"/>
              <a:t>tolok</a:t>
            </a:r>
            <a:r>
              <a:rPr lang="en-US" cap="none" dirty="0" smtClean="0"/>
              <a:t> </a:t>
            </a:r>
            <a:r>
              <a:rPr lang="en-US" cap="none" dirty="0" err="1" smtClean="0"/>
              <a:t>ukur</a:t>
            </a:r>
            <a:r>
              <a:rPr lang="en-US" cap="none" dirty="0" smtClean="0"/>
              <a:t> </a:t>
            </a:r>
            <a:r>
              <a:rPr lang="en-US" cap="none" dirty="0" err="1" smtClean="0"/>
              <a:t>bahawa</a:t>
            </a:r>
            <a:r>
              <a:rPr lang="en-US" cap="none" dirty="0" smtClean="0"/>
              <a:t> DFA </a:t>
            </a:r>
            <a:r>
              <a:rPr lang="en-US" cap="none" dirty="0" err="1" smtClean="0"/>
              <a:t>eqivalennya</a:t>
            </a:r>
            <a:r>
              <a:rPr lang="en-US" cap="none" dirty="0" smtClean="0"/>
              <a:t> </a:t>
            </a:r>
            <a:r>
              <a:rPr lang="en-US" cap="none" dirty="0" err="1" smtClean="0"/>
              <a:t>ini</a:t>
            </a:r>
            <a:r>
              <a:rPr lang="en-US" cap="none" dirty="0" smtClean="0"/>
              <a:t> </a:t>
            </a:r>
            <a:r>
              <a:rPr lang="en-US" cap="none" dirty="0" err="1" smtClean="0"/>
              <a:t>sama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NFA  ?</a:t>
            </a:r>
          </a:p>
          <a:p>
            <a:r>
              <a:rPr lang="en-US" cap="none" dirty="0" smtClean="0"/>
              <a:t>DFA </a:t>
            </a:r>
            <a:r>
              <a:rPr lang="en-US" cap="none" dirty="0" err="1" smtClean="0"/>
              <a:t>equivalen</a:t>
            </a:r>
            <a:r>
              <a:rPr lang="en-US" cap="none" dirty="0" smtClean="0"/>
              <a:t> </a:t>
            </a:r>
            <a:r>
              <a:rPr lang="en-US" cap="none" dirty="0" err="1" smtClean="0"/>
              <a:t>akan</a:t>
            </a:r>
            <a:r>
              <a:rPr lang="en-US" cap="none" dirty="0" smtClean="0"/>
              <a:t> </a:t>
            </a:r>
            <a:r>
              <a:rPr lang="en-US" cap="none" dirty="0" err="1" smtClean="0"/>
              <a:t>menghasilkan</a:t>
            </a:r>
            <a:r>
              <a:rPr lang="en-US" cap="none" dirty="0" smtClean="0"/>
              <a:t> string </a:t>
            </a:r>
            <a:r>
              <a:rPr lang="en-US" cap="none" dirty="0" err="1" smtClean="0"/>
              <a:t>string</a:t>
            </a:r>
            <a:r>
              <a:rPr lang="en-US" cap="none" dirty="0" smtClean="0"/>
              <a:t> </a:t>
            </a:r>
            <a:r>
              <a:rPr lang="en-US" cap="none" dirty="0" err="1" smtClean="0"/>
              <a:t>yg</a:t>
            </a:r>
            <a:r>
              <a:rPr lang="en-US" cap="none" dirty="0" smtClean="0"/>
              <a:t> </a:t>
            </a:r>
            <a:r>
              <a:rPr lang="en-US" cap="none" dirty="0" err="1" smtClean="0"/>
              <a:t>sama</a:t>
            </a:r>
            <a:r>
              <a:rPr lang="en-US" cap="none" dirty="0" smtClean="0"/>
              <a:t> </a:t>
            </a:r>
            <a:r>
              <a:rPr lang="en-US" cap="none" dirty="0" err="1" smtClean="0"/>
              <a:t>persis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NFA </a:t>
            </a:r>
            <a:r>
              <a:rPr lang="en-US" cap="none" dirty="0" err="1" smtClean="0"/>
              <a:t>nya</a:t>
            </a:r>
            <a:r>
              <a:rPr lang="en-US" cap="none" dirty="0" smtClean="0"/>
              <a:t>, BUKTIKAN!!!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224854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</vt:lpstr>
      <vt:lpstr>Droplet</vt:lpstr>
      <vt:lpstr>EQUIVALENSI DARI nfa KE dfa</vt:lpstr>
      <vt:lpstr>EQUIVALENSI DARI nfa KE dfa  (2)</vt:lpstr>
      <vt:lpstr>EQUIVALENSI DARI nfa KE dfa  (3)</vt:lpstr>
      <vt:lpstr>EQUIVALENSI DARI nfa KE dfa  (4)</vt:lpstr>
      <vt:lpstr>EQUIVALENSI DARI nfa KE dfa  (5)</vt:lpstr>
      <vt:lpstr>EQUIVALENSI DARI nfa KE dfa  (6)</vt:lpstr>
      <vt:lpstr>EQUIVALENSI DARI nfa KE dfa  (7)</vt:lpstr>
      <vt:lpstr>EQUIVALENSI DARI nfa KE dfa  (8)</vt:lpstr>
      <vt:lpstr>EQUIVALENSI DARI nfa KE dfa  (9)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EQUIVALENSI DARI nfa KE dfa</dc:title>
  <dc:creator>Erwin's Family</dc:creator>
  <cp:lastModifiedBy>Erwin's Family</cp:lastModifiedBy>
  <cp:revision>1</cp:revision>
  <dcterms:created xsi:type="dcterms:W3CDTF">2020-12-22T03:47:22Z</dcterms:created>
  <dcterms:modified xsi:type="dcterms:W3CDTF">2020-12-22T03:47:55Z</dcterms:modified>
</cp:coreProperties>
</file>