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9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5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4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173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52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6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23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0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3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5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8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3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3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2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2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450483"/>
            <a:ext cx="10404764" cy="910152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Finite state automata (</a:t>
            </a:r>
            <a:r>
              <a:rPr lang="en-US" sz="4400" b="1" dirty="0" err="1" smtClean="0"/>
              <a:t>fsa</a:t>
            </a:r>
            <a:r>
              <a:rPr lang="en-US" sz="4400" b="1" dirty="0" smtClean="0"/>
              <a:t>)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719933"/>
            <a:ext cx="10593051" cy="4880935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mengenali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regular ,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sifat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sifat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Pita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masukan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(input tape)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berisi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rangkaian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symbol (string)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berasal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alphabet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kali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membaca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karakter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posisi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 head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symbol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berikutnya</a:t>
            </a:r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FSA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Banyaknya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berlaku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FSA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berhingga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568325" indent="-568325" algn="just"/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2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450483"/>
            <a:ext cx="10404764" cy="910152"/>
          </a:xfrm>
        </p:spPr>
        <p:txBody>
          <a:bodyPr>
            <a:noAutofit/>
          </a:bodyPr>
          <a:lstStyle/>
          <a:p>
            <a:r>
              <a:rPr lang="en-US" sz="4400" b="1" dirty="0" err="1" smtClean="0"/>
              <a:t>Jenis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jenis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fsa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719933"/>
            <a:ext cx="10593051" cy="4880935"/>
          </a:xfrm>
        </p:spPr>
        <p:txBody>
          <a:bodyPr>
            <a:normAutofit/>
          </a:bodyPr>
          <a:lstStyle/>
          <a:p>
            <a:pPr marL="568325" indent="-568325" algn="just">
              <a:buFont typeface="Arial" panose="020B0604020202020204" pitchFamily="34" charset="0"/>
              <a:buChar char="•"/>
            </a:pP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deterministic Finite Automata (DFA)</a:t>
            </a:r>
          </a:p>
          <a:p>
            <a:pPr marL="568325" indent="-568325" algn="just">
              <a:buFont typeface="Arial" panose="020B0604020202020204" pitchFamily="34" charset="0"/>
              <a:buChar char="•"/>
            </a:pP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deterministic Finite automata (NFA)</a:t>
            </a:r>
          </a:p>
          <a:p>
            <a:pPr marL="568325" indent="-568325" algn="just">
              <a:buFont typeface="Arial" panose="020B0604020202020204" pitchFamily="34" charset="0"/>
              <a:buChar char="•"/>
            </a:pP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NFA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transisi</a:t>
            </a:r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568325" indent="-568325" algn="just">
              <a:buFont typeface="Arial" panose="020B0604020202020204" pitchFamily="34" charset="0"/>
              <a:buChar char="•"/>
            </a:pP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Finite State Transducer ;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Mesin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Moore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					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Mesin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Mealy</a:t>
            </a:r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6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450483"/>
            <a:ext cx="10404764" cy="910152"/>
          </a:xfrm>
        </p:spPr>
        <p:txBody>
          <a:bodyPr>
            <a:noAutofit/>
          </a:bodyPr>
          <a:lstStyle/>
          <a:p>
            <a:r>
              <a:rPr lang="en-US" sz="4400" b="1" dirty="0" err="1" smtClean="0"/>
              <a:t>Defenisi</a:t>
            </a:r>
            <a:r>
              <a:rPr lang="en-US" sz="4400" b="1" dirty="0" smtClean="0"/>
              <a:t> formal </a:t>
            </a:r>
            <a:r>
              <a:rPr lang="en-US" sz="4400" b="1" dirty="0" err="1" smtClean="0"/>
              <a:t>fsa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719933"/>
            <a:ext cx="10593051" cy="4880935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formal FSA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dinyatakan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tuple (Q, </a:t>
            </a:r>
            <a:r>
              <a:rPr lang="el-GR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q0, F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Ƌ)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={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berhingga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 / state}</a:t>
            </a:r>
          </a:p>
          <a:p>
            <a:pPr algn="just"/>
            <a:r>
              <a:rPr lang="el-GR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berhingga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masukan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input}</a:t>
            </a:r>
          </a:p>
          <a:p>
            <a:pPr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0 € Q = status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€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=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akhir</a:t>
            </a:r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Ƌ = fs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transisi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memetakan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Qx</a:t>
            </a:r>
            <a:r>
              <a:rPr lang="el-GR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Q</a:t>
            </a:r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6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450483"/>
            <a:ext cx="10404764" cy="910152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Diagram </a:t>
            </a:r>
            <a:r>
              <a:rPr lang="en-US" sz="4400" b="1" dirty="0" err="1" smtClean="0"/>
              <a:t>fsa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719933"/>
            <a:ext cx="10593051" cy="4880935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defenisi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Formal FSA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mempunyai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diagram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just"/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94" y="2550675"/>
            <a:ext cx="6563366" cy="404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450483"/>
            <a:ext cx="10404764" cy="910152"/>
          </a:xfrm>
        </p:spPr>
        <p:txBody>
          <a:bodyPr>
            <a:noAutofit/>
          </a:bodyPr>
          <a:lstStyle/>
          <a:p>
            <a:r>
              <a:rPr lang="en-US" sz="4400" b="1" dirty="0" err="1" smtClean="0"/>
              <a:t>Contoh</a:t>
            </a:r>
            <a:r>
              <a:rPr lang="en-US" sz="4400" b="1" dirty="0" smtClean="0"/>
              <a:t> 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fsa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719933"/>
            <a:ext cx="10593051" cy="488093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ilustrasi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FSA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kali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otak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jaja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(Vending machine)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menegeluarkan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coklat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seharga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25,-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Masukan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himpunan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uang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logam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5,-,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10,-,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25,-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kali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menerima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masukan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menjumlahkan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dimasukkan</a:t>
            </a:r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berlabel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artinta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5,-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dimasukkan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masukan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seharga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25,-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diterima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keluaran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sebatang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coklat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dikeluarkan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jaja</a:t>
            </a:r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3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450483"/>
            <a:ext cx="10404764" cy="910152"/>
          </a:xfrm>
        </p:spPr>
        <p:txBody>
          <a:bodyPr>
            <a:noAutofit/>
          </a:bodyPr>
          <a:lstStyle/>
          <a:p>
            <a:r>
              <a:rPr lang="en-US" sz="4400" b="1" dirty="0" err="1" smtClean="0"/>
              <a:t>Contoh</a:t>
            </a:r>
            <a:r>
              <a:rPr lang="en-US" sz="4400" b="1" dirty="0" smtClean="0"/>
              <a:t> 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fsa</a:t>
            </a:r>
            <a:r>
              <a:rPr lang="en-US" sz="4400" b="1" dirty="0" smtClean="0"/>
              <a:t> (2)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973" y="1512114"/>
            <a:ext cx="10593051" cy="488093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Rancanglah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Jaja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tsb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FSA !</a:t>
            </a:r>
          </a:p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Jawab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: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spesifikasi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konversi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defenisi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formal </a:t>
            </a:r>
          </a:p>
          <a:p>
            <a:pPr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 1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mendefenisikan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l-GR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{5,10,25}</a:t>
            </a:r>
          </a:p>
          <a:p>
            <a:pPr marL="1882775" indent="-1882775"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 3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Q (status),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dari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sini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kita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tau Q= {q0,q5,q10,q15,q20,q25}</a:t>
            </a:r>
          </a:p>
          <a:p>
            <a:pPr marL="1882775" indent="-1882775" algn="just"/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Spec 4  F = {q25}</a:t>
            </a:r>
          </a:p>
          <a:p>
            <a:pPr marL="1882775" indent="-1882775" algn="just"/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 2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mendefinisikan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transisi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Ƌ,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menjumlah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koin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dimasukkan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fs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transisi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digambarkan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dlm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Qx</a:t>
            </a:r>
            <a:r>
              <a:rPr lang="el-GR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Q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sebagai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berikut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:</a:t>
            </a:r>
          </a:p>
          <a:p>
            <a:pPr marL="1882775" indent="-1882775" algn="just"/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882775" indent="-1882775" algn="just"/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82775" indent="-1882775" algn="just"/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9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450483"/>
            <a:ext cx="10404764" cy="910152"/>
          </a:xfrm>
        </p:spPr>
        <p:txBody>
          <a:bodyPr>
            <a:noAutofit/>
          </a:bodyPr>
          <a:lstStyle/>
          <a:p>
            <a:r>
              <a:rPr lang="en-US" sz="4400" b="1" dirty="0" err="1" smtClean="0"/>
              <a:t>Contoh</a:t>
            </a:r>
            <a:r>
              <a:rPr lang="en-US" sz="4400" b="1" dirty="0" smtClean="0"/>
              <a:t> 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fsa</a:t>
            </a:r>
            <a:r>
              <a:rPr lang="en-US" sz="4400" b="1" dirty="0" smtClean="0"/>
              <a:t> (3)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719933"/>
            <a:ext cx="10593051" cy="4880935"/>
          </a:xfrm>
        </p:spPr>
        <p:txBody>
          <a:bodyPr>
            <a:normAutofit/>
          </a:bodyPr>
          <a:lstStyle/>
          <a:p>
            <a:pPr marL="1882775" indent="-1882775" algn="just"/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82775" indent="-1882775" algn="just"/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2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: </a:t>
            </a:r>
            <a:r>
              <a:rPr lang="en-US" sz="24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Gambarkan</a:t>
            </a:r>
            <a:r>
              <a:rPr lang="en-US" sz="2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diagramnya</a:t>
            </a:r>
            <a:r>
              <a:rPr lang="en-US" sz="2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81222" y="1814013"/>
          <a:ext cx="3340457" cy="2282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078">
                  <a:extLst>
                    <a:ext uri="{9D8B030D-6E8A-4147-A177-3AD203B41FA5}">
                      <a16:colId xmlns:a16="http://schemas.microsoft.com/office/drawing/2014/main" val="2692796837"/>
                    </a:ext>
                  </a:extLst>
                </a:gridCol>
                <a:gridCol w="811793">
                  <a:extLst>
                    <a:ext uri="{9D8B030D-6E8A-4147-A177-3AD203B41FA5}">
                      <a16:colId xmlns:a16="http://schemas.microsoft.com/office/drawing/2014/main" val="1477759671"/>
                    </a:ext>
                  </a:extLst>
                </a:gridCol>
                <a:gridCol w="811793">
                  <a:extLst>
                    <a:ext uri="{9D8B030D-6E8A-4147-A177-3AD203B41FA5}">
                      <a16:colId xmlns:a16="http://schemas.microsoft.com/office/drawing/2014/main" val="3484930595"/>
                    </a:ext>
                  </a:extLst>
                </a:gridCol>
                <a:gridCol w="811793">
                  <a:extLst>
                    <a:ext uri="{9D8B030D-6E8A-4147-A177-3AD203B41FA5}">
                      <a16:colId xmlns:a16="http://schemas.microsoft.com/office/drawing/2014/main" val="1426740894"/>
                    </a:ext>
                  </a:extLst>
                </a:gridCol>
              </a:tblGrid>
              <a:tr h="279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 \  </a:t>
                      </a:r>
                      <a:r>
                        <a:rPr lang="el-GR" sz="2000">
                          <a:effectLst/>
                        </a:rPr>
                        <a:t>Σ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506710"/>
                  </a:ext>
                </a:extLst>
              </a:tr>
              <a:tr h="279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3817"/>
                  </a:ext>
                </a:extLst>
              </a:tr>
              <a:tr h="279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447830"/>
                  </a:ext>
                </a:extLst>
              </a:tr>
              <a:tr h="279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3702004"/>
                  </a:ext>
                </a:extLst>
              </a:tr>
              <a:tr h="279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9015157"/>
                  </a:ext>
                </a:extLst>
              </a:tr>
              <a:tr h="279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Ø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24969"/>
                  </a:ext>
                </a:extLst>
              </a:tr>
              <a:tr h="279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Ø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Ø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Ø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784053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190448" y="2607038"/>
            <a:ext cx="5729549" cy="3397977"/>
            <a:chOff x="0" y="0"/>
            <a:chExt cx="4208443" cy="2214391"/>
          </a:xfrm>
          <a:noFill/>
        </p:grpSpPr>
        <p:sp>
          <p:nvSpPr>
            <p:cNvPr id="7" name="Text Box 41"/>
            <p:cNvSpPr txBox="1"/>
            <p:nvPr/>
          </p:nvSpPr>
          <p:spPr>
            <a:xfrm>
              <a:off x="1167788" y="1795750"/>
              <a:ext cx="484742" cy="330506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q25</a:t>
              </a:r>
            </a:p>
          </p:txBody>
        </p:sp>
        <p:sp>
          <p:nvSpPr>
            <p:cNvPr id="8" name="Text Box 39"/>
            <p:cNvSpPr txBox="1"/>
            <p:nvPr/>
          </p:nvSpPr>
          <p:spPr>
            <a:xfrm rot="10551207" flipV="1">
              <a:off x="2115238" y="1685581"/>
              <a:ext cx="484742" cy="253855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37"/>
            <p:cNvSpPr txBox="1"/>
            <p:nvPr/>
          </p:nvSpPr>
          <p:spPr>
            <a:xfrm rot="10551207" flipV="1">
              <a:off x="1983036" y="1244906"/>
              <a:ext cx="484742" cy="253855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10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36"/>
            <p:cNvSpPr txBox="1"/>
            <p:nvPr/>
          </p:nvSpPr>
          <p:spPr>
            <a:xfrm rot="10551207" flipV="1">
              <a:off x="3470313" y="1366092"/>
              <a:ext cx="484742" cy="253855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 Box 33"/>
            <p:cNvSpPr txBox="1"/>
            <p:nvPr/>
          </p:nvSpPr>
          <p:spPr>
            <a:xfrm rot="10551207" flipV="1">
              <a:off x="2544896" y="1002535"/>
              <a:ext cx="484742" cy="253855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10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 Box 32"/>
            <p:cNvSpPr txBox="1"/>
            <p:nvPr/>
          </p:nvSpPr>
          <p:spPr>
            <a:xfrm rot="10551207" flipV="1">
              <a:off x="3437262" y="330506"/>
              <a:ext cx="484742" cy="253855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Box 29"/>
            <p:cNvSpPr txBox="1"/>
            <p:nvPr/>
          </p:nvSpPr>
          <p:spPr>
            <a:xfrm rot="10551207" flipV="1">
              <a:off x="3117773" y="661012"/>
              <a:ext cx="484742" cy="253855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10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 Box 25"/>
            <p:cNvSpPr txBox="1"/>
            <p:nvPr/>
          </p:nvSpPr>
          <p:spPr>
            <a:xfrm rot="10551207" flipV="1">
              <a:off x="616944" y="1189822"/>
              <a:ext cx="484742" cy="253855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25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 Box 21"/>
            <p:cNvSpPr txBox="1"/>
            <p:nvPr/>
          </p:nvSpPr>
          <p:spPr>
            <a:xfrm>
              <a:off x="716096" y="473726"/>
              <a:ext cx="352540" cy="275421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 Box 24"/>
            <p:cNvSpPr txBox="1"/>
            <p:nvPr/>
          </p:nvSpPr>
          <p:spPr>
            <a:xfrm>
              <a:off x="1938968" y="330506"/>
              <a:ext cx="352540" cy="275421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10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53388" y="782198"/>
              <a:ext cx="572877" cy="4406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rPr>
                <a:t>q0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145754" y="132203"/>
              <a:ext cx="572877" cy="4406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rPr>
                <a:t>q5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0" y="1035586"/>
              <a:ext cx="275421" cy="1101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489812" y="165253"/>
              <a:ext cx="649995" cy="4406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rPr>
                <a:t>q10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558448" y="793215"/>
              <a:ext cx="649995" cy="4406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rPr>
                <a:t>q15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699132" y="1586429"/>
              <a:ext cx="649605" cy="4737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rPr>
                <a:t>q20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71180" y="528810"/>
              <a:ext cx="440675" cy="34152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826265" y="506776"/>
              <a:ext cx="1729755" cy="517792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26265" y="1090670"/>
              <a:ext cx="384970" cy="649995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696597" y="264405"/>
              <a:ext cx="848299" cy="11016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597446" y="572877"/>
              <a:ext cx="1961002" cy="38621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 Box 28"/>
            <p:cNvSpPr txBox="1"/>
            <p:nvPr/>
          </p:nvSpPr>
          <p:spPr>
            <a:xfrm rot="10551207" flipV="1">
              <a:off x="1883884" y="0"/>
              <a:ext cx="484742" cy="253855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139807" y="385591"/>
              <a:ext cx="804621" cy="40762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787267" y="605928"/>
              <a:ext cx="121186" cy="1003001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249976" y="1233890"/>
              <a:ext cx="539826" cy="4082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410159" y="1134738"/>
              <a:ext cx="2148167" cy="56186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718631" y="1938969"/>
              <a:ext cx="1013552" cy="2203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Donut 33"/>
            <p:cNvSpPr/>
            <p:nvPr/>
          </p:nvSpPr>
          <p:spPr>
            <a:xfrm>
              <a:off x="1035585" y="1696598"/>
              <a:ext cx="661012" cy="517793"/>
            </a:xfrm>
            <a:prstGeom prst="don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2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450483"/>
            <a:ext cx="10404764" cy="910152"/>
          </a:xfrm>
        </p:spPr>
        <p:txBody>
          <a:bodyPr>
            <a:noAutofit/>
          </a:bodyPr>
          <a:lstStyle/>
          <a:p>
            <a:r>
              <a:rPr lang="en-US" sz="4400" b="1" dirty="0" err="1" smtClean="0"/>
              <a:t>Contoh</a:t>
            </a:r>
            <a:r>
              <a:rPr lang="en-US" sz="4400" b="1" dirty="0" smtClean="0"/>
              <a:t> 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fsa</a:t>
            </a:r>
            <a:r>
              <a:rPr lang="en-US" sz="4400" b="1" dirty="0" smtClean="0"/>
              <a:t> (4)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719933"/>
            <a:ext cx="10593051" cy="4880935"/>
          </a:xfrm>
        </p:spPr>
        <p:txBody>
          <a:bodyPr>
            <a:normAutofit fontScale="92500" lnSpcReduction="20000"/>
          </a:bodyPr>
          <a:lstStyle/>
          <a:p>
            <a:pPr marL="1882775" indent="-1882775" algn="just"/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6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US" sz="2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pengenal</a:t>
            </a:r>
            <a:r>
              <a:rPr lang="en-US" sz="2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bhs</a:t>
            </a:r>
            <a:r>
              <a:rPr lang="en-US" sz="2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US" sz="2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regular  (string) </a:t>
            </a:r>
            <a:r>
              <a:rPr lang="en-US" sz="2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bgmn</a:t>
            </a:r>
            <a:r>
              <a:rPr lang="en-US" sz="2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2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mengenali</a:t>
            </a:r>
            <a:r>
              <a:rPr lang="en-US" sz="2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?</a:t>
            </a:r>
          </a:p>
          <a:p>
            <a:pPr algn="just"/>
            <a:r>
              <a:rPr lang="en-US" sz="26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 status </a:t>
            </a:r>
            <a:r>
              <a:rPr lang="en-US" sz="2600" b="1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sz="26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(q0) traversal </a:t>
            </a:r>
            <a:r>
              <a:rPr lang="en-US" sz="2600" b="1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lah</a:t>
            </a:r>
            <a:r>
              <a:rPr lang="en-US" sz="26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sesukamu</a:t>
            </a:r>
            <a:r>
              <a:rPr lang="en-US" sz="26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26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berhenti</a:t>
            </a:r>
            <a:r>
              <a:rPr lang="en-US" sz="26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6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</a:t>
            </a:r>
            <a:r>
              <a:rPr lang="en-US" sz="2600" b="1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6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jalur</a:t>
            </a:r>
            <a:r>
              <a:rPr lang="en-US" sz="26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6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6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dilalui</a:t>
            </a:r>
            <a:r>
              <a:rPr lang="en-US" sz="26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US" sz="26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rangkaian</a:t>
            </a:r>
            <a:r>
              <a:rPr lang="en-US" sz="26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600" b="1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6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600" b="1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kenali</a:t>
            </a:r>
            <a:r>
              <a:rPr lang="en-US" sz="2600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2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yg</a:t>
            </a:r>
            <a:r>
              <a:rPr lang="en-US" sz="2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dikenali</a:t>
            </a:r>
            <a:r>
              <a:rPr lang="en-US" sz="2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US" sz="2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jaja</a:t>
            </a:r>
            <a:r>
              <a:rPr lang="en-US" sz="2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US" sz="2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25, 51010,10510, 10105, 10555, …</a:t>
            </a:r>
          </a:p>
          <a:p>
            <a:pPr algn="just"/>
            <a:endParaRPr lang="en-US" sz="2800" b="1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67797" y="1150741"/>
            <a:ext cx="5124443" cy="2616041"/>
            <a:chOff x="0" y="0"/>
            <a:chExt cx="4208443" cy="2214391"/>
          </a:xfrm>
          <a:noFill/>
        </p:grpSpPr>
        <p:sp>
          <p:nvSpPr>
            <p:cNvPr id="7" name="Text Box 41"/>
            <p:cNvSpPr txBox="1"/>
            <p:nvPr/>
          </p:nvSpPr>
          <p:spPr>
            <a:xfrm>
              <a:off x="1167788" y="1795750"/>
              <a:ext cx="484742" cy="330506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q25</a:t>
              </a:r>
            </a:p>
          </p:txBody>
        </p:sp>
        <p:sp>
          <p:nvSpPr>
            <p:cNvPr id="8" name="Text Box 39"/>
            <p:cNvSpPr txBox="1"/>
            <p:nvPr/>
          </p:nvSpPr>
          <p:spPr>
            <a:xfrm rot="10551207" flipV="1">
              <a:off x="2115238" y="1685581"/>
              <a:ext cx="484742" cy="253855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37"/>
            <p:cNvSpPr txBox="1"/>
            <p:nvPr/>
          </p:nvSpPr>
          <p:spPr>
            <a:xfrm rot="10551207" flipV="1">
              <a:off x="1983036" y="1244906"/>
              <a:ext cx="484742" cy="253855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10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36"/>
            <p:cNvSpPr txBox="1"/>
            <p:nvPr/>
          </p:nvSpPr>
          <p:spPr>
            <a:xfrm rot="10551207" flipV="1">
              <a:off x="3470313" y="1366092"/>
              <a:ext cx="484742" cy="253855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 Box 33"/>
            <p:cNvSpPr txBox="1"/>
            <p:nvPr/>
          </p:nvSpPr>
          <p:spPr>
            <a:xfrm rot="10551207" flipV="1">
              <a:off x="2544896" y="1002535"/>
              <a:ext cx="484742" cy="253855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10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 Box 32"/>
            <p:cNvSpPr txBox="1"/>
            <p:nvPr/>
          </p:nvSpPr>
          <p:spPr>
            <a:xfrm rot="10551207" flipV="1">
              <a:off x="3437262" y="330506"/>
              <a:ext cx="484742" cy="253855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Box 29"/>
            <p:cNvSpPr txBox="1"/>
            <p:nvPr/>
          </p:nvSpPr>
          <p:spPr>
            <a:xfrm rot="10551207" flipV="1">
              <a:off x="3117773" y="661012"/>
              <a:ext cx="484742" cy="253855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10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 Box 25"/>
            <p:cNvSpPr txBox="1"/>
            <p:nvPr/>
          </p:nvSpPr>
          <p:spPr>
            <a:xfrm rot="10551207" flipV="1">
              <a:off x="616944" y="1189822"/>
              <a:ext cx="484742" cy="253855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25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 Box 21"/>
            <p:cNvSpPr txBox="1"/>
            <p:nvPr/>
          </p:nvSpPr>
          <p:spPr>
            <a:xfrm>
              <a:off x="716096" y="473726"/>
              <a:ext cx="352540" cy="275421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 Box 24"/>
            <p:cNvSpPr txBox="1"/>
            <p:nvPr/>
          </p:nvSpPr>
          <p:spPr>
            <a:xfrm>
              <a:off x="1938968" y="330506"/>
              <a:ext cx="352540" cy="275421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10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53388" y="782198"/>
              <a:ext cx="572877" cy="4406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rPr>
                <a:t>q0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145754" y="132203"/>
              <a:ext cx="572877" cy="4406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rPr>
                <a:t>q5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0" y="1035586"/>
              <a:ext cx="275421" cy="1101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489812" y="165253"/>
              <a:ext cx="649995" cy="4406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rPr>
                <a:t>q10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558448" y="793215"/>
              <a:ext cx="649995" cy="4406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rPr>
                <a:t>q15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699132" y="1586429"/>
              <a:ext cx="649605" cy="4737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Calibri" panose="020F0502020204030204" pitchFamily="34" charset="0"/>
                  <a:cs typeface="Arial" panose="020B0604020202020204" pitchFamily="34" charset="0"/>
                </a:rPr>
                <a:t>q20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71180" y="528810"/>
              <a:ext cx="440675" cy="34152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826265" y="506776"/>
              <a:ext cx="1729755" cy="517792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26265" y="1090670"/>
              <a:ext cx="384970" cy="649995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696597" y="264405"/>
              <a:ext cx="848299" cy="11016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597446" y="572877"/>
              <a:ext cx="1961002" cy="38621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 Box 28"/>
            <p:cNvSpPr txBox="1"/>
            <p:nvPr/>
          </p:nvSpPr>
          <p:spPr>
            <a:xfrm rot="10551207" flipV="1">
              <a:off x="1883884" y="0"/>
              <a:ext cx="484742" cy="253855"/>
            </a:xfrm>
            <a:prstGeom prst="rect">
              <a:avLst/>
            </a:prstGeom>
            <a:grp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139807" y="385591"/>
              <a:ext cx="804621" cy="40762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787267" y="605928"/>
              <a:ext cx="121186" cy="1003001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249976" y="1233890"/>
              <a:ext cx="539826" cy="40824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410159" y="1134738"/>
              <a:ext cx="2148167" cy="56186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718631" y="1938969"/>
              <a:ext cx="1013552" cy="2203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Donut 33"/>
            <p:cNvSpPr/>
            <p:nvPr/>
          </p:nvSpPr>
          <p:spPr>
            <a:xfrm>
              <a:off x="1035585" y="1696598"/>
              <a:ext cx="661012" cy="517793"/>
            </a:xfrm>
            <a:prstGeom prst="don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9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450483"/>
            <a:ext cx="10404764" cy="910152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TUGAS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15" y="1719933"/>
            <a:ext cx="10593051" cy="4880935"/>
          </a:xfrm>
        </p:spPr>
        <p:txBody>
          <a:bodyPr>
            <a:normAutofit/>
          </a:bodyPr>
          <a:lstStyle/>
          <a:p>
            <a:pPr marL="1882775" indent="-1882775" algn="just"/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diagram FSA,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defenisi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non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formalnya</a:t>
            </a:r>
            <a:r>
              <a:rPr lang="en-US" sz="28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1882775" indent="-1882775" algn="just"/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82775" indent="-1882775" algn="just"/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15" y="2531873"/>
            <a:ext cx="10058400" cy="38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499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Tw Cen MT</vt:lpstr>
      <vt:lpstr>Wingdings</vt:lpstr>
      <vt:lpstr>Droplet</vt:lpstr>
      <vt:lpstr>Finite state automata (fsa)</vt:lpstr>
      <vt:lpstr>Jenis jenis fsa</vt:lpstr>
      <vt:lpstr>Defenisi formal fsa</vt:lpstr>
      <vt:lpstr>Diagram fsa</vt:lpstr>
      <vt:lpstr>Contoh  fsa</vt:lpstr>
      <vt:lpstr>Contoh  fsa (2)</vt:lpstr>
      <vt:lpstr>Contoh  fsa (3)</vt:lpstr>
      <vt:lpstr>Contoh  fsa (4)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state automata (fsa)</dc:title>
  <dc:creator>Erwin's Family</dc:creator>
  <cp:lastModifiedBy>Erwin's Family</cp:lastModifiedBy>
  <cp:revision>1</cp:revision>
  <dcterms:created xsi:type="dcterms:W3CDTF">2020-11-10T07:18:30Z</dcterms:created>
  <dcterms:modified xsi:type="dcterms:W3CDTF">2020-11-10T07:19:39Z</dcterms:modified>
</cp:coreProperties>
</file>