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F61BB17-8012-4860-8130-1D71728EBC1B}">
          <p14:sldIdLst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0EA"/>
    <a:srgbClr val="BDD7EE"/>
    <a:srgbClr val="3C5186"/>
    <a:srgbClr val="F9F9F9"/>
    <a:srgbClr val="3C415C"/>
    <a:srgbClr val="ADB9CA"/>
    <a:srgbClr val="B8B5FF"/>
    <a:srgbClr val="90AACB"/>
    <a:srgbClr val="665C84"/>
    <a:srgbClr val="A79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>
      <p:cViewPr>
        <p:scale>
          <a:sx n="33" d="100"/>
          <a:sy n="33" d="100"/>
        </p:scale>
        <p:origin x="34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FCA4-3768-4983-976A-168E91DB6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A076-E39C-425F-ACEC-D746897E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19E0-80D5-46BB-87B4-8AE64195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CC73-E198-4CB9-9FBE-6F876A0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DD21-04B6-463A-91B6-2E8DD0E3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38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CB7A-FC12-4BA3-B670-46DD16BB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552E8-F17D-4BD3-8DD2-D51A4F3DB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12E7-A7A9-4B20-9CAA-B401DB2A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9DB1-3621-4B09-A983-095EC450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C6AA-5620-43DA-A359-28ADBEB5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676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1CBB2-0E12-4A12-BC04-2A2FF096A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5131-7C7C-4E1B-82F8-D96E4F9E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F2EE-FE26-474F-9CDD-05A0C5F9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CA04-C7CF-4DAF-B729-839749E7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6293-CEB6-4D9F-95D3-FD31728F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676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2127-4E36-4988-976F-BE520A23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942C-2E7D-416D-956B-46675EDB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F477-BDEF-4DFC-9F34-28998AE5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F2BF-932C-4727-B443-ABB897F5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5FE-032E-4453-8625-3CD086A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21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5109-2AF4-43F5-B761-8280C3B7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2CDA-F86F-4196-BE6D-EF5FF7D4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68C5-8234-4881-B795-D8A18A61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373C-29F5-4628-BF27-0FC0CD8E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7F41-CA2B-458E-B36B-BA39F684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42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F390-CE84-4D3B-8485-8AB46D0B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5D99-AF87-4319-83D3-E5A296C44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25199-1787-468F-BAAB-351375D71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48FA-1DF1-4AB2-B9CE-4E878BD3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2F17-60A8-4D04-94D2-99A1D89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B76CF-D323-4EB6-902F-CAC00CAB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019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A292-0C52-4046-AE79-5529E15D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D9109-FD11-43D4-83C4-506A75B6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7BA42-D6C0-4305-90F9-BBCC645E5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BCE40-6382-48C8-A25D-43D467464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6BBDE-B075-439D-9E2F-1FA4F747B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64204-8FD7-42EA-9216-F0D7B2F9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E29B5-F652-4391-8B70-92DF26EF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B5568-E622-4695-A450-F8B1995C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664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4DBB-643D-4840-8976-29C7C4D4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0F5F2-740B-494B-84C4-CEB370B4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3A7F7-2FB4-4750-8C56-882BC1AE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E8136-3E16-4028-9342-ECB14036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240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F75B0-8E41-4FF1-ADC9-18C20FC0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92692-4375-4C06-9214-9A49DA4F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6A3F-00CB-48E4-B12A-BF8F3537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232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558C-3F33-45DE-BE08-8F9B3CC8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8D43-A9CD-45B1-88EE-C5D01596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C8778-3624-48AC-8B93-17AB6FBFC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4B622-9904-452D-8431-77376AD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2DB61-4A40-4256-B484-6005C8DB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7672-9EEA-410A-8AFC-404F175F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955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5FFE-221A-4FE9-AB05-AA658E64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7D166-D6CC-498C-B14C-03C54F0CD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3537F-D196-49B1-A1DA-ADF501410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0EA26-79FD-412A-A0C5-D75FB2C4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37A77-6515-486E-8303-9E379F28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22A87-A73B-443E-8ECF-4BE2F134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07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AEB56-D84C-48B9-B998-A8EAC511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C043-B72B-4D42-934A-E84A2050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A819-7028-4A82-9231-C9C28A771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A28F-55D6-43AD-A546-8F5315517CE7}" type="datetimeFigureOut">
              <a:rPr lang="en-ID" smtClean="0"/>
              <a:t>17/11/2021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136D-25DC-4550-B461-9539EE993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2049-1710-411A-B052-8D9E473DE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103B-230C-4EB8-AF6D-281DD6D9F1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758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E74D43-9977-4D94-A1D7-8963F8FC3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835" b="93386" l="8060" r="46474">
                        <a14:foregroundMark x1="46599" y1="89921" x2="46599" y2="89921"/>
                        <a14:foregroundMark x1="8060" y1="88346" x2="8060" y2="883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5" t="81697" r="50000" b="5212"/>
          <a:stretch/>
        </p:blipFill>
        <p:spPr>
          <a:xfrm>
            <a:off x="6243889" y="947757"/>
            <a:ext cx="5866726" cy="2123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4532B-FF0C-4201-B176-D6B528711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875" l="2031" r="98125">
                        <a14:foregroundMark x1="28750" y1="42969" x2="28750" y2="42969"/>
                        <a14:foregroundMark x1="19219" y1="42969" x2="19219" y2="42969"/>
                        <a14:foregroundMark x1="6406" y1="37031" x2="6406" y2="37031"/>
                        <a14:foregroundMark x1="12969" y1="36406" x2="12969" y2="36406"/>
                        <a14:foregroundMark x1="14375" y1="36406" x2="25781" y2="38125"/>
                        <a14:foregroundMark x1="30156" y1="47500" x2="9844" y2="51563"/>
                        <a14:foregroundMark x1="5469" y1="50625" x2="15625" y2="50000"/>
                        <a14:foregroundMark x1="5156" y1="37500" x2="16563" y2="38594"/>
                        <a14:foregroundMark x1="28281" y1="37500" x2="28750" y2="43906"/>
                        <a14:foregroundMark x1="3855" y1="40475" x2="5000" y2="47344"/>
                        <a14:foregroundMark x1="3281" y1="37031" x2="3386" y2="37660"/>
                        <a14:foregroundMark x1="28906" y1="36875" x2="28906" y2="36875"/>
                        <a14:foregroundMark x1="26406" y1="35938" x2="26406" y2="35938"/>
                        <a14:foregroundMark x1="29375" y1="51406" x2="29375" y2="51406"/>
                        <a14:foregroundMark x1="25625" y1="51875" x2="27656" y2="51875"/>
                        <a14:foregroundMark x1="30156" y1="52031" x2="30156" y2="52031"/>
                        <a14:foregroundMark x1="5000" y1="51875" x2="5000" y2="51875"/>
                        <a14:foregroundMark x1="4531" y1="52344" x2="4531" y2="52344"/>
                        <a14:foregroundMark x1="74063" y1="33125" x2="74063" y2="33125"/>
                        <a14:foregroundMark x1="74063" y1="33125" x2="74063" y2="33125"/>
                        <a14:foregroundMark x1="74063" y1="33125" x2="63438" y2="44219"/>
                        <a14:foregroundMark x1="63125" y1="33125" x2="84688" y2="41406"/>
                        <a14:foregroundMark x1="63438" y1="28125" x2="76094" y2="31563"/>
                        <a14:foregroundMark x1="76094" y1="31563" x2="82188" y2="39531"/>
                        <a14:foregroundMark x1="55781" y1="27500" x2="64063" y2="26875"/>
                        <a14:foregroundMark x1="64063" y1="26875" x2="87031" y2="39375"/>
                        <a14:foregroundMark x1="87031" y1="39375" x2="87226" y2="39881"/>
                        <a14:foregroundMark x1="78125" y1="28125" x2="87813" y2="34688"/>
                        <a14:foregroundMark x1="87813" y1="34688" x2="88405" y2="35502"/>
                        <a14:foregroundMark x1="49531" y1="26094" x2="60938" y2="21875"/>
                        <a14:foregroundMark x1="63906" y1="23594" x2="72656" y2="25313"/>
                        <a14:foregroundMark x1="46563" y1="27656" x2="53438" y2="22500"/>
                        <a14:foregroundMark x1="53438" y1="22500" x2="53750" y2="22344"/>
                        <a14:foregroundMark x1="46563" y1="25938" x2="46563" y2="25938"/>
                        <a14:foregroundMark x1="45156" y1="27656" x2="45156" y2="27656"/>
                        <a14:foregroundMark x1="43594" y1="27813" x2="43594" y2="27813"/>
                        <a14:foregroundMark x1="43125" y1="28594" x2="43125" y2="28594"/>
                        <a14:foregroundMark x1="90313" y1="48438" x2="90313" y2="48438"/>
                        <a14:foregroundMark x1="91719" y1="46875" x2="91719" y2="46875"/>
                        <a14:foregroundMark x1="93125" y1="44844" x2="93125" y2="44844"/>
                        <a14:foregroundMark x1="93438" y1="41406" x2="93438" y2="41406"/>
                        <a14:foregroundMark x1="95313" y1="50000" x2="95313" y2="50000"/>
                        <a14:foregroundMark x1="93281" y1="51563" x2="93281" y2="51563"/>
                        <a14:foregroundMark x1="96406" y1="48750" x2="96406" y2="48750"/>
                        <a14:foregroundMark x1="97344" y1="47500" x2="97344" y2="47500"/>
                        <a14:foregroundMark x1="89531" y1="66875" x2="89531" y2="66875"/>
                        <a14:foregroundMark x1="87500" y1="67500" x2="87500" y2="67500"/>
                        <a14:foregroundMark x1="90938" y1="64688" x2="90938" y2="64688"/>
                        <a14:foregroundMark x1="92188" y1="64063" x2="92188" y2="64063"/>
                        <a14:foregroundMark x1="93594" y1="63594" x2="93594" y2="63594"/>
                        <a14:foregroundMark x1="94531" y1="63125" x2="94531" y2="63125"/>
                        <a14:foregroundMark x1="95000" y1="62656" x2="95000" y2="62656"/>
                        <a14:foregroundMark x1="71094" y1="77969" x2="71094" y2="77969"/>
                        <a14:foregroundMark x1="64688" y1="75625" x2="64688" y2="75625"/>
                        <a14:foregroundMark x1="64688" y1="75625" x2="75000" y2="79375"/>
                        <a14:foregroundMark x1="46094" y1="81719" x2="70625" y2="79375"/>
                        <a14:foregroundMark x1="19063" y1="83906" x2="48750" y2="80781"/>
                        <a14:foregroundMark x1="9063" y1="85313" x2="16875" y2="83906"/>
                        <a14:foregroundMark x1="4531" y1="85469" x2="16563" y2="76875"/>
                        <a14:foregroundMark x1="76875" y1="89219" x2="91719" y2="84219"/>
                        <a14:foregroundMark x1="85625" y1="74375" x2="93594" y2="82500"/>
                        <a14:foregroundMark x1="79375" y1="91875" x2="98281" y2="82031"/>
                        <a14:foregroundMark x1="95625" y1="85938" x2="95625" y2="85938"/>
                        <a14:foregroundMark x1="3594" y1="86875" x2="3594" y2="86875"/>
                        <a14:foregroundMark x1="2031" y1="85313" x2="2031" y2="85313"/>
                        <a14:foregroundMark x1="4219" y1="85313" x2="4219" y2="85313"/>
                        <a14:foregroundMark x1="4219" y1="84219" x2="4219" y2="84219"/>
                        <a14:foregroundMark x1="3281" y1="84063" x2="3281" y2="84063"/>
                        <a14:foregroundMark x1="6094" y1="86719" x2="6094" y2="86719"/>
                        <a14:foregroundMark x1="11406" y1="86875" x2="11406" y2="86875"/>
                        <a14:foregroundMark x1="16406" y1="87031" x2="16406" y2="87031"/>
                        <a14:foregroundMark x1="33906" y1="86875" x2="33906" y2="86875"/>
                        <a14:foregroundMark x1="48750" y1="86250" x2="48750" y2="86250"/>
                        <a14:foregroundMark x1="68594" y1="83125" x2="68594" y2="83125"/>
                        <a14:foregroundMark x1="55937" y1="81563" x2="55937" y2="81563"/>
                        <a14:foregroundMark x1="59219" y1="84531" x2="59219" y2="84531"/>
                        <a14:foregroundMark x1="30156" y1="61250" x2="30156" y2="61250"/>
                        <a14:foregroundMark x1="28750" y1="62031" x2="28750" y2="62031"/>
                        <a14:foregroundMark x1="28594" y1="62500" x2="28594" y2="62500"/>
                        <a14:foregroundMark x1="29531" y1="62656" x2="29531" y2="62656"/>
                        <a14:foregroundMark x1="27187" y1="61875" x2="27187" y2="61875"/>
                        <a14:foregroundMark x1="29063" y1="60313" x2="29063" y2="60313"/>
                        <a14:foregroundMark x1="27187" y1="60469" x2="28281" y2="60625"/>
                        <a14:foregroundMark x1="28750" y1="60469" x2="31719" y2="60313"/>
                        <a14:foregroundMark x1="29063" y1="60938" x2="31094" y2="61094"/>
                        <a14:foregroundMark x1="26406" y1="63281" x2="31250" y2="63125"/>
                        <a14:foregroundMark x1="31875" y1="60781" x2="31250" y2="62656"/>
                        <a14:foregroundMark x1="32031" y1="60156" x2="32031" y2="60156"/>
                        <a14:foregroundMark x1="32031" y1="60156" x2="32031" y2="60156"/>
                        <a14:foregroundMark x1="14531" y1="70000" x2="14531" y2="70000"/>
                        <a14:foregroundMark x1="14219" y1="72188" x2="14219" y2="72188"/>
                        <a14:foregroundMark x1="93125" y1="43750" x2="93125" y2="43750"/>
                        <a14:foregroundMark x1="93594" y1="41875" x2="93594" y2="41875"/>
                        <a14:foregroundMark x1="97344" y1="46406" x2="97344" y2="46406"/>
                        <a14:foregroundMark x1="97656" y1="45469" x2="97656" y2="45469"/>
                        <a14:foregroundMark x1="97813" y1="44844" x2="97813" y2="44844"/>
                        <a14:foregroundMark x1="98125" y1="44219" x2="98125" y2="44219"/>
                        <a14:foregroundMark x1="4688" y1="38125" x2="4688" y2="38125"/>
                        <a14:foregroundMark x1="4375" y1="35781" x2="4375" y2="35781"/>
                        <a14:foregroundMark x1="4063" y1="39688" x2="4063" y2="39688"/>
                        <a14:foregroundMark x1="3750" y1="39219" x2="3750" y2="39219"/>
                        <a14:foregroundMark x1="3906" y1="39219" x2="3906" y2="39219"/>
                        <a14:foregroundMark x1="3750" y1="39219" x2="3750" y2="39219"/>
                        <a14:foregroundMark x1="53438" y1="24063" x2="53438" y2="24063"/>
                        <a14:foregroundMark x1="64375" y1="22813" x2="79375" y2="27500"/>
                        <a14:foregroundMark x1="70469" y1="24063" x2="79844" y2="27344"/>
                        <a14:foregroundMark x1="72500" y1="24688" x2="78594" y2="26875"/>
                        <a14:foregroundMark x1="79219" y1="27187" x2="85781" y2="32344"/>
                        <a14:foregroundMark x1="79844" y1="28125" x2="87969" y2="35781"/>
                        <a14:foregroundMark x1="74531" y1="25625" x2="60313" y2="22188"/>
                        <a14:foregroundMark x1="60313" y1="22188" x2="54219" y2="22500"/>
                        <a14:backgroundMark x1="33125" y1="46719" x2="33125" y2="46719"/>
                        <a14:backgroundMark x1="19375" y1="54063" x2="19375" y2="54063"/>
                        <a14:backgroundMark x1="33438" y1="64531" x2="33438" y2="64531"/>
                        <a14:backgroundMark x1="23125" y1="73438" x2="23125" y2="73438"/>
                        <a14:backgroundMark x1="21875" y1="73125" x2="21875" y2="73125"/>
                        <a14:backgroundMark x1="28594" y1="69844" x2="28594" y2="69844"/>
                        <a14:backgroundMark x1="27813" y1="69531" x2="27813" y2="69531"/>
                        <a14:backgroundMark x1="32500" y1="65625" x2="32500" y2="65625"/>
                        <a14:backgroundMark x1="31563" y1="67031" x2="31563" y2="67031"/>
                        <a14:backgroundMark x1="31250" y1="67344" x2="30938" y2="68281"/>
                        <a14:backgroundMark x1="91250" y1="35156" x2="89063" y2="43281"/>
                        <a14:backgroundMark x1="89063" y1="43281" x2="89063" y2="44063"/>
                        <a14:backgroundMark x1="3292" y1="38125" x2="3125" y2="36875"/>
                        <a14:backgroundMark x1="3438" y1="39219" x2="3292" y2="3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7" y="-232756"/>
            <a:ext cx="5866726" cy="614299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79C33F-72F1-4CE0-909F-836DB4201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9252" y="1302457"/>
            <a:ext cx="6096000" cy="176904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986D8E"/>
                </a:solidFill>
                <a:latin typeface="Momcake" panose="02000203000000000000" pitchFamily="50" charset="0"/>
              </a:rPr>
              <a:t>MOBILE APP</a:t>
            </a:r>
          </a:p>
          <a:p>
            <a:pPr algn="ctr"/>
            <a:r>
              <a:rPr lang="en-US" sz="4400" b="1" dirty="0">
                <a:solidFill>
                  <a:srgbClr val="986D8E"/>
                </a:solidFill>
                <a:latin typeface="Momcake" panose="02000203000000000000" pitchFamily="50" charset="0"/>
              </a:rPr>
              <a:t> DEVELOPENT PLATFORM</a:t>
            </a:r>
            <a:endParaRPr lang="en-ID" sz="4400" b="1" dirty="0">
              <a:solidFill>
                <a:srgbClr val="986D8E"/>
              </a:solidFill>
              <a:latin typeface="Momcake" panose="02000203000000000000" pitchFamily="50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EC89966-5B2B-4AF2-9890-E2389413C50B}"/>
              </a:ext>
            </a:extLst>
          </p:cNvPr>
          <p:cNvSpPr txBox="1">
            <a:spLocks/>
          </p:cNvSpPr>
          <p:nvPr/>
        </p:nvSpPr>
        <p:spPr>
          <a:xfrm>
            <a:off x="6949785" y="3350028"/>
            <a:ext cx="5569183" cy="334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</a:t>
            </a:r>
          </a:p>
          <a:p>
            <a:pPr marL="742950" indent="-742950">
              <a:buFont typeface="+mj-lt"/>
              <a:buAutoNum type="arabicPeriod"/>
            </a:pP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205410126 </a:t>
            </a:r>
            <a:r>
              <a:rPr lang="en-ID" b="1" dirty="0" err="1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Tarisa</a:t>
            </a: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Dwi</a:t>
            </a: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Septiana</a:t>
            </a:r>
            <a:endParaRPr lang="en-ID" b="1" dirty="0">
              <a:solidFill>
                <a:srgbClr val="90AAC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205410125 Wahyu Nur </a:t>
            </a:r>
            <a:r>
              <a:rPr lang="en-ID" b="1" dirty="0" err="1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Sejati</a:t>
            </a: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205410117 Vito </a:t>
            </a:r>
            <a:r>
              <a:rPr lang="en-ID" b="1" dirty="0" err="1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Juanda</a:t>
            </a: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Bani</a:t>
            </a:r>
          </a:p>
          <a:p>
            <a:pPr marL="742950" indent="-742950">
              <a:buFont typeface="+mj-lt"/>
              <a:buAutoNum type="arabicPeriod"/>
            </a:pP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205410183 Muhammad </a:t>
            </a:r>
            <a:r>
              <a:rPr lang="en-ID" b="1" dirty="0" err="1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Kurnia</a:t>
            </a: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R.  </a:t>
            </a:r>
          </a:p>
          <a:p>
            <a:pPr marL="742950" indent="-742950">
              <a:buFont typeface="+mj-lt"/>
              <a:buAutoNum type="arabicPeriod"/>
            </a:pP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205410185 </a:t>
            </a:r>
            <a:r>
              <a:rPr lang="en-ID" b="1" dirty="0" err="1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Paimen</a:t>
            </a: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m.Karagainal</a:t>
            </a:r>
            <a:r>
              <a:rPr lang="en-ID" b="1" dirty="0">
                <a:solidFill>
                  <a:srgbClr val="90AA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87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45883FC-A367-4409-9BC0-304B289CAF19}"/>
              </a:ext>
            </a:extLst>
          </p:cNvPr>
          <p:cNvSpPr/>
          <p:nvPr/>
        </p:nvSpPr>
        <p:spPr>
          <a:xfrm>
            <a:off x="-122221" y="0"/>
            <a:ext cx="7326659" cy="68580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3ABA3-2632-4F74-BA00-09868D11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3" y="1083501"/>
            <a:ext cx="6738915" cy="1957955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rgbClr val="3C415C"/>
                </a:solidFill>
                <a:latin typeface="Neufreit ExtraBold" panose="00000900000000000000" pitchFamily="50" charset="0"/>
                <a:ea typeface="My Happy Ending" pitchFamily="2" charset="0"/>
              </a:rPr>
              <a:t>Apa</a:t>
            </a:r>
            <a:r>
              <a:rPr lang="en-US" sz="5400" b="1" dirty="0">
                <a:solidFill>
                  <a:srgbClr val="3C415C"/>
                </a:solidFill>
                <a:latin typeface="Neufreit ExtraBold" panose="00000900000000000000" pitchFamily="50" charset="0"/>
                <a:ea typeface="My Happy Ending" pitchFamily="2" charset="0"/>
              </a:rPr>
              <a:t> </a:t>
            </a:r>
            <a:r>
              <a:rPr lang="en-US" sz="5400" b="1" dirty="0" err="1">
                <a:solidFill>
                  <a:srgbClr val="3C415C"/>
                </a:solidFill>
                <a:latin typeface="Neufreit ExtraBold" panose="00000900000000000000" pitchFamily="50" charset="0"/>
                <a:ea typeface="My Happy Ending" pitchFamily="2" charset="0"/>
              </a:rPr>
              <a:t>sih</a:t>
            </a:r>
            <a:r>
              <a:rPr lang="en-US" sz="5400" b="1" dirty="0">
                <a:solidFill>
                  <a:srgbClr val="3C415C"/>
                </a:solidFill>
                <a:latin typeface="Neufreit ExtraBold" panose="00000900000000000000" pitchFamily="50" charset="0"/>
                <a:ea typeface="My Happy Ending" pitchFamily="2" charset="0"/>
              </a:rPr>
              <a:t> Mobile App Development Platform </a:t>
            </a:r>
            <a:r>
              <a:rPr lang="en-US" sz="5400" b="1" dirty="0" err="1">
                <a:solidFill>
                  <a:srgbClr val="3C415C"/>
                </a:solidFill>
                <a:latin typeface="Neufreit ExtraBold" panose="00000900000000000000" pitchFamily="50" charset="0"/>
                <a:ea typeface="My Happy Ending" pitchFamily="2" charset="0"/>
              </a:rPr>
              <a:t>itu</a:t>
            </a:r>
            <a:r>
              <a:rPr lang="en-US" sz="5400" b="1" dirty="0">
                <a:solidFill>
                  <a:srgbClr val="3C415C"/>
                </a:solidFill>
                <a:latin typeface="Neufreit ExtraBold" panose="00000900000000000000" pitchFamily="50" charset="0"/>
                <a:ea typeface="My Happy Ending" pitchFamily="2" charset="0"/>
              </a:rPr>
              <a:t> ? </a:t>
            </a:r>
            <a:endParaRPr lang="en-ID" sz="5400" b="1" dirty="0">
              <a:solidFill>
                <a:srgbClr val="3C415C"/>
              </a:solidFill>
              <a:latin typeface="Neufreit ExtraBold" panose="00000900000000000000" pitchFamily="50" charset="0"/>
              <a:ea typeface="My Happy Ending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DF3C7-EC55-4649-9985-AF37AF06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523" y="3278974"/>
            <a:ext cx="6051655" cy="16089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Proses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pembuatan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aplikasi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perangkat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lunak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yang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berjalan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di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perangkat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seluler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, dan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aplikasi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seluler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biasa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menggunakan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koneksi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jaringan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untuk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bekerja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dengan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sumber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daya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komputasi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jarak</a:t>
            </a:r>
            <a:r>
              <a:rPr lang="en-ID" sz="3200" dirty="0">
                <a:solidFill>
                  <a:srgbClr val="665C84"/>
                </a:solidFill>
                <a:latin typeface="Toona Personal Use" pitchFamily="50" charset="0"/>
              </a:rPr>
              <a:t> </a:t>
            </a:r>
            <a:r>
              <a:rPr lang="en-ID" sz="3200" dirty="0" err="1">
                <a:solidFill>
                  <a:srgbClr val="665C84"/>
                </a:solidFill>
                <a:latin typeface="Toona Personal Use" pitchFamily="50" charset="0"/>
              </a:rPr>
              <a:t>jauh</a:t>
            </a:r>
            <a:endParaRPr lang="en-ID" sz="3200" dirty="0">
              <a:solidFill>
                <a:srgbClr val="665C84"/>
              </a:solidFill>
              <a:latin typeface="Toona Personal Use" pitchFamily="50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F49D9C-5CFD-430D-AD71-34E1D6219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64" y="2375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7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51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3A01-0235-4A56-9B3A-CEC052A9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261" y="1390034"/>
            <a:ext cx="7843015" cy="1600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  <a:latin typeface="Neufreit ExtraBold" panose="00000900000000000000" pitchFamily="50" charset="0"/>
              </a:rPr>
              <a:t>Single Platform Development </a:t>
            </a:r>
            <a:endParaRPr lang="en-ID" sz="4800" dirty="0">
              <a:solidFill>
                <a:schemeClr val="accent5">
                  <a:lumMod val="40000"/>
                  <a:lumOff val="60000"/>
                </a:schemeClr>
              </a:solidFill>
              <a:latin typeface="Neufreit ExtraBold" panose="00000900000000000000" pitchFamily="50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64178E-2280-4AAD-A304-C2F21A075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08" b="99013" l="0" r="89934">
                        <a14:foregroundMark x1="35729" y1="73153" x2="47855" y2="56700"/>
                        <a14:foregroundMark x1="20168" y1="69336" x2="29043" y2="61495"/>
                        <a14:foregroundMark x1="24469" y1="71160" x2="29043" y2="69394"/>
                        <a14:foregroundMark x1="17515" y1="67702" x2="34323" y2="55712"/>
                        <a14:foregroundMark x1="24752" y1="83639" x2="24862" y2="83818"/>
                        <a14:foregroundMark x1="45875" y1="39633" x2="45050" y2="10296"/>
                        <a14:foregroundMark x1="33003" y1="15797" x2="57756" y2="29055"/>
                        <a14:foregroundMark x1="53795" y1="23554" x2="56601" y2="62906"/>
                        <a14:foregroundMark x1="37459" y1="59803" x2="34983" y2="40339"/>
                        <a14:foregroundMark x1="53465" y1="20592" x2="53465" y2="3808"/>
                        <a14:foregroundMark x1="56601" y1="13681" x2="57426" y2="40056"/>
                        <a14:foregroundMark x1="42244" y1="27080" x2="37129" y2="49929"/>
                        <a14:foregroundMark x1="41089" y1="15092" x2="37789" y2="7898"/>
                        <a14:foregroundMark x1="61386" y1="21298" x2="58581" y2="8604"/>
                        <a14:backgroundMark x1="15182" y1="75458" x2="25908" y2="81664"/>
                        <a14:backgroundMark x1="9076" y1="73766" x2="10726" y2="99013"/>
                        <a14:backgroundMark x1="330" y1="78561" x2="5611" y2="92525"/>
                        <a14:backgroundMark x1="5611" y1="92525" x2="20297" y2="91396"/>
                        <a14:backgroundMark x1="20297" y1="91396" x2="21617" y2="78984"/>
                        <a14:backgroundMark x1="21617" y1="78984" x2="25413" y2="73766"/>
                        <a14:backgroundMark x1="15512" y1="72779" x2="25413" y2="79126"/>
                        <a14:backgroundMark x1="25413" y1="79126" x2="9901" y2="73061"/>
                        <a14:backgroundMark x1="10396" y1="69394" x2="26733" y2="77574"/>
                        <a14:backgroundMark x1="15512" y1="71368" x2="33003" y2="75458"/>
                        <a14:backgroundMark x1="32343" y1="76446" x2="19472" y2="98307"/>
                        <a14:backgroundMark x1="22277" y1="87024" x2="7591" y2="75458"/>
                        <a14:backgroundMark x1="7591" y1="75458" x2="660" y2="90550"/>
                        <a14:backgroundMark x1="660" y1="90550" x2="5941" y2="77433"/>
                        <a14:backgroundMark x1="5941" y1="77433" x2="9736" y2="87165"/>
                        <a14:backgroundMark x1="9736" y1="87165" x2="8911" y2="71650"/>
                        <a14:backgroundMark x1="8911" y1="71650" x2="27558" y2="92525"/>
                        <a14:backgroundMark x1="27558" y1="92525" x2="22442" y2="76305"/>
                        <a14:backgroundMark x1="22442" y1="76305" x2="34983" y2="77574"/>
                        <a14:backgroundMark x1="34983" y1="77574" x2="31848" y2="74471"/>
                        <a14:backgroundMark x1="34653" y1="75882" x2="34653" y2="75882"/>
                        <a14:backgroundMark x1="33828" y1="75458" x2="34653" y2="76869"/>
                        <a14:backgroundMark x1="4290" y1="89422" x2="2310" y2="72355"/>
                        <a14:backgroundMark x1="2310" y1="72355" x2="2805" y2="92102"/>
                        <a14:backgroundMark x1="2805" y1="92102" x2="330" y2="64880"/>
                        <a14:backgroundMark x1="330" y1="64880" x2="330" y2="91114"/>
                        <a14:backgroundMark x1="330" y1="91114" x2="660" y2="89845"/>
                        <a14:backgroundMark x1="1980" y1="91537" x2="10726" y2="80254"/>
                        <a14:backgroundMark x1="10726" y1="80254" x2="17987" y2="92666"/>
                        <a14:backgroundMark x1="17987" y1="92666" x2="25413" y2="97320"/>
                        <a14:backgroundMark x1="84983" y1="97602" x2="86139" y2="96897"/>
                        <a14:backgroundMark x1="82178" y1="96333" x2="82178" y2="96333"/>
                        <a14:backgroundMark x1="82178" y1="96333" x2="82508" y2="96333"/>
                        <a14:backgroundMark x1="82508" y1="96333" x2="82508" y2="96333"/>
                        <a14:backgroundMark x1="82508" y1="96333" x2="82508" y2="96333"/>
                        <a14:backgroundMark x1="82508" y1="96333" x2="82508" y2="96333"/>
                        <a14:backgroundMark x1="82508" y1="96333" x2="82508" y2="96333"/>
                        <a14:backgroundMark x1="79703" y1="96615" x2="80198" y2="95205"/>
                        <a14:backgroundMark x1="24257" y1="97602" x2="9076" y2="99718"/>
                        <a14:backgroundMark x1="9076" y1="99718" x2="9901" y2="99718"/>
                        <a14:backgroundMark x1="0" y1="92525" x2="1155" y2="95205"/>
                        <a14:backgroundMark x1="31518" y1="75176" x2="31518" y2="73766"/>
                        <a14:backgroundMark x1="35479" y1="74753" x2="39439" y2="76446"/>
                        <a14:backgroundMark x1="33828" y1="75176" x2="35809" y2="75176"/>
                        <a14:backgroundMark x1="19967" y1="69958" x2="8581" y2="68124"/>
                        <a14:backgroundMark x1="8581" y1="68124" x2="22112" y2="72355"/>
                        <a14:backgroundMark x1="22112" y1="72355" x2="20627" y2="72073"/>
                        <a14:backgroundMark x1="81683" y1="99718" x2="93069" y2="93371"/>
                        <a14:backgroundMark x1="93069" y1="93371" x2="80528" y2="94922"/>
                        <a14:backgroundMark x1="80528" y1="94922" x2="80528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985698"/>
            <a:ext cx="4772892" cy="558412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407B18-DED0-4AC5-A67A-586C51896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5833" y1="44722" x2="85833" y2="44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2739">
            <a:off x="4928085" y="2895072"/>
            <a:ext cx="763937" cy="763937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0670F5-7C53-4F7C-8B27-C4D52B4E3359}"/>
              </a:ext>
            </a:extLst>
          </p:cNvPr>
          <p:cNvSpPr txBox="1">
            <a:spLocks/>
          </p:cNvSpPr>
          <p:nvPr/>
        </p:nvSpPr>
        <p:spPr>
          <a:xfrm>
            <a:off x="5178349" y="3066873"/>
            <a:ext cx="6351983" cy="172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Aplikasi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yang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memenuhi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persyaratan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system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tertentu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untuk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menargetkan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target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tertentu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seperti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pengguna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IOS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atau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Android.  </a:t>
            </a:r>
            <a:endParaRPr lang="en-ID" sz="3600" dirty="0">
              <a:solidFill>
                <a:srgbClr val="CDF0EA"/>
              </a:solidFill>
              <a:latin typeface="Toona Personal Use" pitchFamily="50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548ECD7-7649-4A2E-891B-E1D1C3240586}"/>
              </a:ext>
            </a:extLst>
          </p:cNvPr>
          <p:cNvSpPr txBox="1">
            <a:spLocks/>
          </p:cNvSpPr>
          <p:nvPr/>
        </p:nvSpPr>
        <p:spPr>
          <a:xfrm>
            <a:off x="8866578" y="3277039"/>
            <a:ext cx="3269730" cy="3580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z="3600" dirty="0">
              <a:solidFill>
                <a:srgbClr val="CDF0EA"/>
              </a:solidFill>
              <a:latin typeface="Toona Personal Use" pitchFamily="50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A367ACB-216E-42CC-916E-FBA1D107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44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B9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469D-DCBC-4787-B30C-8721C865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199" y="970964"/>
            <a:ext cx="5055686" cy="1600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3C415C"/>
                </a:solidFill>
                <a:latin typeface="Neufreit ExtraBold" panose="00000900000000000000" pitchFamily="50" charset="0"/>
              </a:rPr>
              <a:t>KELEBIHAN </a:t>
            </a:r>
            <a:endParaRPr lang="en-ID" sz="4800" dirty="0">
              <a:solidFill>
                <a:srgbClr val="3C415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48706-A69E-49DA-82B3-04881139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8538" y="2828046"/>
            <a:ext cx="5456740" cy="3811588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Bekerja</a:t>
            </a:r>
            <a:r>
              <a:rPr lang="en-US" sz="4000" dirty="0">
                <a:solidFill>
                  <a:srgbClr val="3C415C"/>
                </a:solidFill>
                <a:latin typeface="Toona Personal Use" pitchFamily="50" charset="0"/>
              </a:rPr>
              <a:t> </a:t>
            </a: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secara</a:t>
            </a:r>
            <a:r>
              <a:rPr lang="en-US" sz="4000" dirty="0">
                <a:solidFill>
                  <a:srgbClr val="3C415C"/>
                </a:solidFill>
                <a:latin typeface="Toona Personal Use" pitchFamily="50" charset="0"/>
              </a:rPr>
              <a:t> offline</a:t>
            </a:r>
          </a:p>
          <a:p>
            <a:pPr marL="742950" indent="-742950">
              <a:buAutoNum type="arabicPeriod"/>
            </a:pP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Permorma</a:t>
            </a:r>
            <a:r>
              <a:rPr lang="en-US" sz="4000" dirty="0">
                <a:solidFill>
                  <a:srgbClr val="3C415C"/>
                </a:solidFill>
                <a:latin typeface="Toona Personal Use" pitchFamily="50" charset="0"/>
              </a:rPr>
              <a:t> yang </a:t>
            </a: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tinggi</a:t>
            </a:r>
            <a:endParaRPr lang="en-US" sz="4000" dirty="0">
              <a:solidFill>
                <a:srgbClr val="3C415C"/>
              </a:solidFill>
              <a:latin typeface="Toona Personal Use" pitchFamily="50" charset="0"/>
            </a:endParaRPr>
          </a:p>
          <a:p>
            <a:pPr marL="742950" indent="-742950">
              <a:buAutoNum type="arabicPeriod"/>
            </a:pP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Implementasi</a:t>
            </a:r>
            <a:r>
              <a:rPr lang="en-US" sz="4000" dirty="0">
                <a:solidFill>
                  <a:srgbClr val="3C415C"/>
                </a:solidFill>
                <a:latin typeface="Toona Personal Use" pitchFamily="50" charset="0"/>
              </a:rPr>
              <a:t> yang </a:t>
            </a: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mudah</a:t>
            </a:r>
            <a:endParaRPr lang="en-ID" sz="4000" dirty="0">
              <a:solidFill>
                <a:srgbClr val="3C415C"/>
              </a:solidFill>
              <a:latin typeface="Toona Personal Use" pitchFamily="50" charset="0"/>
            </a:endParaRPr>
          </a:p>
          <a:p>
            <a:endParaRPr lang="en-ID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8FC6B57-F4CF-461B-92BD-B1BC172B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09" y="539751"/>
            <a:ext cx="6318249" cy="6318249"/>
          </a:xfrm>
        </p:spPr>
      </p:pic>
    </p:spTree>
    <p:extLst>
      <p:ext uri="{BB962C8B-B14F-4D97-AF65-F5344CB8AC3E}">
        <p14:creationId xmlns:p14="http://schemas.microsoft.com/office/powerpoint/2010/main" val="142548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985E-8449-4999-843F-2BFB56E8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607" y="844052"/>
            <a:ext cx="4917281" cy="1600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3C415C"/>
                </a:solidFill>
                <a:latin typeface="Neufreit ExtraBold" panose="00000900000000000000" pitchFamily="50" charset="0"/>
              </a:rPr>
              <a:t>KEKURANGAN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10B09-D107-48C8-9BE7-DA64A1C4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4838" y="2606131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Pengguna</a:t>
            </a:r>
            <a:r>
              <a:rPr lang="en-US" sz="4000" dirty="0">
                <a:solidFill>
                  <a:srgbClr val="3C5186"/>
                </a:solidFill>
                <a:latin typeface="Toona Personal Use" pitchFamily="50" charset="0"/>
              </a:rPr>
              <a:t> </a:t>
            </a: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terbatas</a:t>
            </a:r>
            <a:endParaRPr lang="en-US" sz="4000" dirty="0">
              <a:solidFill>
                <a:srgbClr val="3C5186"/>
              </a:solidFill>
              <a:latin typeface="Toona Personal Use" pitchFamily="50" charset="0"/>
            </a:endParaRPr>
          </a:p>
          <a:p>
            <a:pPr marL="342900" indent="-342900">
              <a:buAutoNum type="arabicPeriod"/>
            </a:pP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Biaya</a:t>
            </a:r>
            <a:r>
              <a:rPr lang="en-US" sz="4000" dirty="0">
                <a:solidFill>
                  <a:srgbClr val="3C5186"/>
                </a:solidFill>
                <a:latin typeface="Toona Personal Use" pitchFamily="50" charset="0"/>
              </a:rPr>
              <a:t> </a:t>
            </a: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pengembangan</a:t>
            </a:r>
            <a:r>
              <a:rPr lang="en-US" sz="4000" dirty="0">
                <a:solidFill>
                  <a:srgbClr val="3C5186"/>
                </a:solidFill>
                <a:latin typeface="Toona Personal Use" pitchFamily="50" charset="0"/>
              </a:rPr>
              <a:t> </a:t>
            </a:r>
            <a:endParaRPr lang="en-ID" sz="4000" dirty="0">
              <a:solidFill>
                <a:srgbClr val="3C5186"/>
              </a:solidFill>
              <a:latin typeface="Toona Personal Use" pitchFamily="50" charset="0"/>
            </a:endParaRPr>
          </a:p>
        </p:txBody>
      </p:sp>
      <p:pic>
        <p:nvPicPr>
          <p:cNvPr id="3074" name="Picture 2" descr="Chronic Tired Woman, Exhausted Girl, Female Character Feeling Weak, Low  Energy, Physical or Emotional Burnout, Mental Fatigue Stock Vector -  Illustration of overwhelmed, exhausted: 176785910">
            <a:extLst>
              <a:ext uri="{FF2B5EF4-FFF2-40B4-BE49-F238E27FC236}">
                <a16:creationId xmlns:a16="http://schemas.microsoft.com/office/drawing/2014/main" id="{E9A152DB-5815-43CC-94F8-D4642EB1D3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0500" y1="48250" x2="70500" y2="48250"/>
                        <a14:foregroundMark x1="71250" y1="69625" x2="71250" y2="69625"/>
                        <a14:foregroundMark x1="67125" y1="71250" x2="67125" y2="71250"/>
                        <a14:foregroundMark x1="67125" y1="71250" x2="67125" y2="71250"/>
                        <a14:foregroundMark x1="67125" y1="71250" x2="67125" y2="71250"/>
                        <a14:foregroundMark x1="67125" y1="71250" x2="74625" y2="43125"/>
                        <a14:foregroundMark x1="74625" y1="43125" x2="75375" y2="76125"/>
                        <a14:foregroundMark x1="65125" y1="41625" x2="64250" y2="71750"/>
                        <a14:foregroundMark x1="68875" y1="31500" x2="68875" y2="31500"/>
                        <a14:foregroundMark x1="48875" y1="67125" x2="48875" y2="67125"/>
                        <a14:foregroundMark x1="50750" y1="66500" x2="50750" y2="66500"/>
                        <a14:foregroundMark x1="50750" y1="66500" x2="49000" y2="67000"/>
                        <a14:foregroundMark x1="50875" y1="64625" x2="50875" y2="64625"/>
                        <a14:foregroundMark x1="47750" y1="67875" x2="47750" y2="67875"/>
                        <a14:foregroundMark x1="46625" y1="67625" x2="46625" y2="67625"/>
                        <a14:foregroundMark x1="46000" y1="67500" x2="46000" y2="67500"/>
                        <a14:foregroundMark x1="50125" y1="63250" x2="50125" y2="63250"/>
                        <a14:foregroundMark x1="10500" y1="45750" x2="10500" y2="45750"/>
                        <a14:foregroundMark x1="10875" y1="45000" x2="10875" y2="45000"/>
                        <a14:backgroundMark x1="46000" y1="71500" x2="46000" y2="71500"/>
                        <a14:backgroundMark x1="49875" y1="72250" x2="45250" y2="71500"/>
                        <a14:backgroundMark x1="48250" y1="60500" x2="48250" y2="60500"/>
                        <a14:backgroundMark x1="46250" y1="45375" x2="46250" y2="45375"/>
                        <a14:backgroundMark x1="47125" y1="58500" x2="47125" y2="58500"/>
                        <a14:backgroundMark x1="14250" y1="44500" x2="14250" y2="44500"/>
                        <a14:backgroundMark x1="17250" y1="46000" x2="17250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745876"/>
            <a:ext cx="5959475" cy="59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1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51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3A01-0235-4A56-9B3A-CEC052A9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37" y="1496848"/>
            <a:ext cx="7843015" cy="1600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  <a:latin typeface="Neufreit ExtraBold" panose="00000900000000000000" pitchFamily="50" charset="0"/>
              </a:rPr>
              <a:t>Cross Platform Development</a:t>
            </a:r>
            <a:endParaRPr lang="en-ID" sz="4800" dirty="0">
              <a:solidFill>
                <a:schemeClr val="accent5">
                  <a:lumMod val="40000"/>
                  <a:lumOff val="60000"/>
                </a:schemeClr>
              </a:solidFill>
              <a:latin typeface="Neufreit ExtraBold" panose="000009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407B18-DED0-4AC5-A67A-586C5189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5833" y1="44722" x2="85833" y2="44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7645">
            <a:off x="671187" y="3024522"/>
            <a:ext cx="763937" cy="763937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0670F5-7C53-4F7C-8B27-C4D52B4E3359}"/>
              </a:ext>
            </a:extLst>
          </p:cNvPr>
          <p:cNvSpPr txBox="1">
            <a:spLocks/>
          </p:cNvSpPr>
          <p:nvPr/>
        </p:nvSpPr>
        <p:spPr>
          <a:xfrm>
            <a:off x="1494052" y="3097048"/>
            <a:ext cx="6351983" cy="172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Cara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pengembangan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aplikasi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menggunakan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satu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basis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kode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untuk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diimplementaikan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pada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lebih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dari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</a:t>
            </a:r>
            <a:r>
              <a:rPr lang="en-US" sz="3600" dirty="0" err="1">
                <a:solidFill>
                  <a:srgbClr val="CDF0EA"/>
                </a:solidFill>
                <a:latin typeface="Toona Personal Use" pitchFamily="50" charset="0"/>
              </a:rPr>
              <a:t>satu</a:t>
            </a:r>
            <a:r>
              <a:rPr lang="en-US" sz="3600" dirty="0">
                <a:solidFill>
                  <a:srgbClr val="CDF0EA"/>
                </a:solidFill>
                <a:latin typeface="Toona Personal Use" pitchFamily="50" charset="0"/>
              </a:rPr>
              <a:t> platform. </a:t>
            </a:r>
            <a:endParaRPr lang="en-ID" sz="3600" dirty="0">
              <a:solidFill>
                <a:srgbClr val="CDF0EA"/>
              </a:solidFill>
              <a:latin typeface="Toona Personal Use" pitchFamily="50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548ECD7-7649-4A2E-891B-E1D1C3240586}"/>
              </a:ext>
            </a:extLst>
          </p:cNvPr>
          <p:cNvSpPr txBox="1">
            <a:spLocks/>
          </p:cNvSpPr>
          <p:nvPr/>
        </p:nvSpPr>
        <p:spPr>
          <a:xfrm>
            <a:off x="8866578" y="3277039"/>
            <a:ext cx="3269730" cy="3580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 sz="3600" dirty="0">
              <a:solidFill>
                <a:srgbClr val="CDF0EA"/>
              </a:solidFill>
              <a:latin typeface="Toona Personal Use" pitchFamily="50" charset="0"/>
            </a:endParaRPr>
          </a:p>
        </p:txBody>
      </p:sp>
      <p:pic>
        <p:nvPicPr>
          <p:cNvPr id="1026" name="Picture 2" descr="What we do – BM Solutions">
            <a:extLst>
              <a:ext uri="{FF2B5EF4-FFF2-40B4-BE49-F238E27FC236}">
                <a16:creationId xmlns:a16="http://schemas.microsoft.com/office/drawing/2014/main" id="{84080D9C-F02C-4F12-94BA-B69BD19E1D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87" y="315922"/>
            <a:ext cx="5628445" cy="622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7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B9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469D-DCBC-4787-B30C-8721C865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998" y="1303473"/>
            <a:ext cx="5055686" cy="1600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3C415C"/>
                </a:solidFill>
                <a:latin typeface="Neufreit ExtraBold" panose="00000900000000000000" pitchFamily="50" charset="0"/>
              </a:rPr>
              <a:t>KELEBIHAN </a:t>
            </a:r>
            <a:endParaRPr lang="en-ID" sz="4800" dirty="0">
              <a:solidFill>
                <a:srgbClr val="3C415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48706-A69E-49DA-82B3-04881139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4889" y="2903673"/>
            <a:ext cx="5456740" cy="3811588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sz="4000" dirty="0">
                <a:solidFill>
                  <a:srgbClr val="3C415C"/>
                </a:solidFill>
                <a:latin typeface="Toona Personal Use" pitchFamily="50" charset="0"/>
              </a:rPr>
              <a:t>Waktu </a:t>
            </a: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peluncuran</a:t>
            </a:r>
            <a:r>
              <a:rPr lang="en-US" sz="4000" dirty="0">
                <a:solidFill>
                  <a:srgbClr val="3C415C"/>
                </a:solidFill>
                <a:latin typeface="Toona Personal Use" pitchFamily="50" charset="0"/>
              </a:rPr>
              <a:t> </a:t>
            </a: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lebih</a:t>
            </a:r>
            <a:r>
              <a:rPr lang="en-US" sz="4000" dirty="0">
                <a:solidFill>
                  <a:srgbClr val="3C415C"/>
                </a:solidFill>
                <a:latin typeface="Toona Personal Use" pitchFamily="50" charset="0"/>
              </a:rPr>
              <a:t> </a:t>
            </a: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cepat</a:t>
            </a:r>
            <a:endParaRPr lang="en-US" sz="4000" dirty="0">
              <a:solidFill>
                <a:srgbClr val="3C415C"/>
              </a:solidFill>
              <a:latin typeface="Toona Personal Use" pitchFamily="50" charset="0"/>
            </a:endParaRPr>
          </a:p>
          <a:p>
            <a:pPr marL="742950" indent="-742950">
              <a:buAutoNum type="arabicPeriod"/>
            </a:pP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Hemat</a:t>
            </a:r>
            <a:r>
              <a:rPr lang="en-US" sz="4000" dirty="0">
                <a:solidFill>
                  <a:srgbClr val="3C415C"/>
                </a:solidFill>
                <a:latin typeface="Toona Personal Use" pitchFamily="50" charset="0"/>
              </a:rPr>
              <a:t> </a:t>
            </a:r>
            <a:r>
              <a:rPr lang="en-US" sz="4000" dirty="0" err="1">
                <a:solidFill>
                  <a:srgbClr val="3C415C"/>
                </a:solidFill>
                <a:latin typeface="Toona Personal Use" pitchFamily="50" charset="0"/>
              </a:rPr>
              <a:t>biaya</a:t>
            </a:r>
            <a:r>
              <a:rPr lang="en-US" sz="4000" dirty="0">
                <a:solidFill>
                  <a:srgbClr val="3C415C"/>
                </a:solidFill>
                <a:latin typeface="Toona Personal Use" pitchFamily="50" charset="0"/>
              </a:rPr>
              <a:t>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8FC6B57-F4CF-461B-92BD-B1BC172B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" y="397012"/>
            <a:ext cx="6318249" cy="6318249"/>
          </a:xfrm>
        </p:spPr>
      </p:pic>
    </p:spTree>
    <p:extLst>
      <p:ext uri="{BB962C8B-B14F-4D97-AF65-F5344CB8AC3E}">
        <p14:creationId xmlns:p14="http://schemas.microsoft.com/office/powerpoint/2010/main" val="147870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985E-8449-4999-843F-2BFB56E8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36" y="942228"/>
            <a:ext cx="4917281" cy="1600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3C415C"/>
                </a:solidFill>
                <a:latin typeface="Neufreit ExtraBold" panose="00000900000000000000" pitchFamily="50" charset="0"/>
              </a:rPr>
              <a:t>KEKURANGAN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10B09-D107-48C8-9BE7-DA64A1C4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2358" y="2542428"/>
            <a:ext cx="4203642" cy="3811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4000" dirty="0">
                <a:solidFill>
                  <a:srgbClr val="3C5186"/>
                </a:solidFill>
                <a:latin typeface="Toona Personal Use" pitchFamily="50" charset="0"/>
              </a:rPr>
              <a:t>Performa</a:t>
            </a:r>
          </a:p>
          <a:p>
            <a:pPr marL="342900" indent="-342900">
              <a:buAutoNum type="arabicPeriod"/>
            </a:pPr>
            <a:r>
              <a:rPr lang="en-US" sz="4000" dirty="0">
                <a:solidFill>
                  <a:srgbClr val="3C5186"/>
                </a:solidFill>
                <a:latin typeface="Toona Personal Use" pitchFamily="50" charset="0"/>
              </a:rPr>
              <a:t>UX </a:t>
            </a: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terbatas</a:t>
            </a:r>
            <a:endParaRPr lang="en-US" sz="4000" dirty="0">
              <a:solidFill>
                <a:srgbClr val="3C5186"/>
              </a:solidFill>
              <a:latin typeface="Toona Personal Use" pitchFamily="50" charset="0"/>
            </a:endParaRPr>
          </a:p>
          <a:p>
            <a:pPr marL="342900" indent="-342900">
              <a:buAutoNum type="arabicPeriod"/>
            </a:pP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Dukungan</a:t>
            </a:r>
            <a:r>
              <a:rPr lang="en-US" sz="4000" dirty="0">
                <a:solidFill>
                  <a:srgbClr val="3C5186"/>
                </a:solidFill>
                <a:latin typeface="Toona Personal Use" pitchFamily="50" charset="0"/>
              </a:rPr>
              <a:t> </a:t>
            </a: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akan</a:t>
            </a:r>
            <a:r>
              <a:rPr lang="en-US" sz="4000" dirty="0">
                <a:solidFill>
                  <a:srgbClr val="3C5186"/>
                </a:solidFill>
                <a:latin typeface="Toona Personal Use" pitchFamily="50" charset="0"/>
              </a:rPr>
              <a:t> </a:t>
            </a: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fitur</a:t>
            </a:r>
            <a:r>
              <a:rPr lang="en-US" sz="4000" dirty="0">
                <a:solidFill>
                  <a:srgbClr val="3C5186"/>
                </a:solidFill>
                <a:latin typeface="Toona Personal Use" pitchFamily="50" charset="0"/>
              </a:rPr>
              <a:t> </a:t>
            </a: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dari</a:t>
            </a:r>
            <a:r>
              <a:rPr lang="en-US" sz="4000" dirty="0">
                <a:solidFill>
                  <a:srgbClr val="3C5186"/>
                </a:solidFill>
                <a:latin typeface="Toona Personal Use" pitchFamily="50" charset="0"/>
              </a:rPr>
              <a:t> basis </a:t>
            </a:r>
            <a:r>
              <a:rPr lang="en-US" sz="4000" dirty="0" err="1">
                <a:solidFill>
                  <a:srgbClr val="3C5186"/>
                </a:solidFill>
                <a:latin typeface="Toona Personal Use" pitchFamily="50" charset="0"/>
              </a:rPr>
              <a:t>natif</a:t>
            </a:r>
            <a:endParaRPr lang="en-ID" sz="4000" dirty="0">
              <a:solidFill>
                <a:srgbClr val="3C5186"/>
              </a:solidFill>
              <a:latin typeface="Toona Personal Use" pitchFamily="50" charset="0"/>
            </a:endParaRPr>
          </a:p>
        </p:txBody>
      </p:sp>
      <p:pic>
        <p:nvPicPr>
          <p:cNvPr id="3074" name="Picture 2" descr="Chronic Tired Woman, Exhausted Girl, Female Character Feeling Weak, Low  Energy, Physical or Emotional Burnout, Mental Fatigue Stock Vector -  Illustration of overwhelmed, exhausted: 176785910">
            <a:extLst>
              <a:ext uri="{FF2B5EF4-FFF2-40B4-BE49-F238E27FC236}">
                <a16:creationId xmlns:a16="http://schemas.microsoft.com/office/drawing/2014/main" id="{E9A152DB-5815-43CC-94F8-D4642EB1D3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0500" y1="48250" x2="70500" y2="48250"/>
                        <a14:foregroundMark x1="71250" y1="69625" x2="71250" y2="69625"/>
                        <a14:foregroundMark x1="67125" y1="71250" x2="67125" y2="71250"/>
                        <a14:foregroundMark x1="67125" y1="71250" x2="67125" y2="71250"/>
                        <a14:foregroundMark x1="67125" y1="71250" x2="67125" y2="71250"/>
                        <a14:foregroundMark x1="67125" y1="71250" x2="74625" y2="43125"/>
                        <a14:foregroundMark x1="74625" y1="43125" x2="75375" y2="76125"/>
                        <a14:foregroundMark x1="65125" y1="41625" x2="64250" y2="71750"/>
                        <a14:foregroundMark x1="68875" y1="31500" x2="68875" y2="31500"/>
                        <a14:foregroundMark x1="48875" y1="67125" x2="48875" y2="67125"/>
                        <a14:foregroundMark x1="50750" y1="66500" x2="50750" y2="66500"/>
                        <a14:foregroundMark x1="50750" y1="66500" x2="49000" y2="67000"/>
                        <a14:foregroundMark x1="50875" y1="64625" x2="50875" y2="64625"/>
                        <a14:foregroundMark x1="47750" y1="67875" x2="47750" y2="67875"/>
                        <a14:foregroundMark x1="46625" y1="67625" x2="46625" y2="67625"/>
                        <a14:foregroundMark x1="46000" y1="67500" x2="46000" y2="67500"/>
                        <a14:foregroundMark x1="50125" y1="63250" x2="50125" y2="63250"/>
                        <a14:foregroundMark x1="10500" y1="45750" x2="10500" y2="45750"/>
                        <a14:foregroundMark x1="10875" y1="45000" x2="10875" y2="45000"/>
                        <a14:backgroundMark x1="46000" y1="71500" x2="46000" y2="71500"/>
                        <a14:backgroundMark x1="49875" y1="72250" x2="45250" y2="71500"/>
                        <a14:backgroundMark x1="48250" y1="60500" x2="48250" y2="60500"/>
                        <a14:backgroundMark x1="46250" y1="45375" x2="46250" y2="45375"/>
                        <a14:backgroundMark x1="47125" y1="58500" x2="47125" y2="58500"/>
                        <a14:backgroundMark x1="14250" y1="44500" x2="14250" y2="44500"/>
                        <a14:backgroundMark x1="17250" y1="46000" x2="17250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646123"/>
            <a:ext cx="5959475" cy="59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0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51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9DC1-9D04-457F-A105-1FF3B33C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877" y="1404445"/>
            <a:ext cx="6656600" cy="163760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BDD7EE"/>
                </a:solidFill>
                <a:latin typeface="Neufreit ExtraBold" panose="00000900000000000000" pitchFamily="50" charset="0"/>
              </a:rPr>
              <a:t>Cabang Cross Platform Development </a:t>
            </a:r>
            <a:endParaRPr lang="en-ID" sz="4400" dirty="0">
              <a:solidFill>
                <a:srgbClr val="BDD7EE"/>
              </a:solidFill>
              <a:latin typeface="Neufreit ExtraBold" panose="00000900000000000000" pitchFamily="50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81F6-8797-4009-8B5B-F6183601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7678" y="3429000"/>
            <a:ext cx="4233575" cy="390182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4000" dirty="0">
                <a:solidFill>
                  <a:srgbClr val="CDF0EA"/>
                </a:solidFill>
                <a:latin typeface="Toona Personal Use" pitchFamily="50" charset="0"/>
              </a:rPr>
              <a:t>Native App</a:t>
            </a:r>
          </a:p>
          <a:p>
            <a:pPr marL="342900" indent="-342900">
              <a:buAutoNum type="arabicPeriod"/>
            </a:pPr>
            <a:r>
              <a:rPr lang="en-US" sz="4000" dirty="0">
                <a:solidFill>
                  <a:srgbClr val="CDF0EA"/>
                </a:solidFill>
                <a:latin typeface="Toona Personal Use" pitchFamily="50" charset="0"/>
              </a:rPr>
              <a:t>Hybrid App</a:t>
            </a:r>
            <a:endParaRPr lang="en-ID" sz="4000" dirty="0">
              <a:solidFill>
                <a:srgbClr val="CDF0EA"/>
              </a:solidFill>
              <a:latin typeface="Toona Personal Use" pitchFamily="50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FD6389-71CA-40EA-BC1D-6CEB0BCF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281" r="95000">
                        <a14:foregroundMark x1="8125" y1="46406" x2="10156" y2="57031"/>
                        <a14:foregroundMark x1="3750" y1="48594" x2="3750" y2="48594"/>
                        <a14:foregroundMark x1="15000" y1="61250" x2="15000" y2="61250"/>
                        <a14:foregroundMark x1="19531" y1="65938" x2="21719" y2="59062"/>
                        <a14:foregroundMark x1="21406" y1="67031" x2="19688" y2="74844"/>
                        <a14:foregroundMark x1="14688" y1="61563" x2="18594" y2="68750"/>
                        <a14:foregroundMark x1="15937" y1="69688" x2="15937" y2="69688"/>
                        <a14:foregroundMark x1="14844" y1="69063" x2="14844" y2="69063"/>
                        <a14:foregroundMark x1="14219" y1="68281" x2="15469" y2="69219"/>
                        <a14:foregroundMark x1="30938" y1="62344" x2="30938" y2="62344"/>
                        <a14:foregroundMark x1="35938" y1="62344" x2="35938" y2="62344"/>
                        <a14:foregroundMark x1="35156" y1="64688" x2="35156" y2="64688"/>
                        <a14:foregroundMark x1="33906" y1="66406" x2="33906" y2="66406"/>
                        <a14:foregroundMark x1="32813" y1="69844" x2="32813" y2="69844"/>
                        <a14:foregroundMark x1="27187" y1="65469" x2="27187" y2="65469"/>
                        <a14:foregroundMark x1="29531" y1="62187" x2="29531" y2="62187"/>
                        <a14:foregroundMark x1="45625" y1="59531" x2="45625" y2="59531"/>
                        <a14:foregroundMark x1="45000" y1="59688" x2="41094" y2="73906"/>
                        <a14:foregroundMark x1="78281" y1="61875" x2="70469" y2="71250"/>
                        <a14:foregroundMark x1="70469" y1="71250" x2="70313" y2="72344"/>
                        <a14:foregroundMark x1="81563" y1="66094" x2="75938" y2="74531"/>
                        <a14:foregroundMark x1="33438" y1="62031" x2="33438" y2="62031"/>
                        <a14:foregroundMark x1="83281" y1="71250" x2="83281" y2="71250"/>
                        <a14:foregroundMark x1="84531" y1="69688" x2="79844" y2="71406"/>
                        <a14:foregroundMark x1="82188" y1="71094" x2="79531" y2="73906"/>
                        <a14:foregroundMark x1="81406" y1="72188" x2="79063" y2="75938"/>
                        <a14:foregroundMark x1="83281" y1="71563" x2="78281" y2="77188"/>
                        <a14:foregroundMark x1="95000" y1="50000" x2="95000" y2="50000"/>
                        <a14:foregroundMark x1="43906" y1="74688" x2="38750" y2="72344"/>
                        <a14:foregroundMark x1="3281" y1="82656" x2="3281" y2="82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19" y="903000"/>
            <a:ext cx="5830512" cy="5830512"/>
          </a:xfrm>
        </p:spPr>
      </p:pic>
    </p:spTree>
    <p:extLst>
      <p:ext uri="{BB962C8B-B14F-4D97-AF65-F5344CB8AC3E}">
        <p14:creationId xmlns:p14="http://schemas.microsoft.com/office/powerpoint/2010/main" val="315596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141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Momcake</vt:lpstr>
      <vt:lpstr>Neufreit ExtraBold</vt:lpstr>
      <vt:lpstr>Times New Roman</vt:lpstr>
      <vt:lpstr>Toona Personal Use</vt:lpstr>
      <vt:lpstr>Office Theme</vt:lpstr>
      <vt:lpstr>PowerPoint Presentation</vt:lpstr>
      <vt:lpstr>Apa sih Mobile App Development Platform itu ? </vt:lpstr>
      <vt:lpstr>Single Platform Development </vt:lpstr>
      <vt:lpstr>KELEBIHAN </vt:lpstr>
      <vt:lpstr>KEKURANGAN </vt:lpstr>
      <vt:lpstr>Cross Platform Development</vt:lpstr>
      <vt:lpstr>KELEBIHAN </vt:lpstr>
      <vt:lpstr>KEKURANGAN </vt:lpstr>
      <vt:lpstr>Cabang Cross Platform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 ns</dc:creator>
  <cp:lastModifiedBy>wahyu ns</cp:lastModifiedBy>
  <cp:revision>2</cp:revision>
  <dcterms:created xsi:type="dcterms:W3CDTF">2021-11-17T03:30:23Z</dcterms:created>
  <dcterms:modified xsi:type="dcterms:W3CDTF">2021-11-17T15:21:59Z</dcterms:modified>
</cp:coreProperties>
</file>