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sldIdLst>
    <p:sldId id="256" r:id="rId2"/>
    <p:sldId id="257" r:id="rId3"/>
    <p:sldId id="258" r:id="rId4"/>
    <p:sldId id="259" r:id="rId5"/>
    <p:sldId id="261" r:id="rId6"/>
    <p:sldId id="262" r:id="rId7"/>
    <p:sldId id="263" r:id="rId8"/>
    <p:sldId id="264" r:id="rId9"/>
    <p:sldId id="260"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698"/>
  </p:normalViewPr>
  <p:slideViewPr>
    <p:cSldViewPr snapToGrid="0" snapToObjects="1">
      <p:cViewPr>
        <p:scale>
          <a:sx n="119" d="100"/>
          <a:sy n="119" d="100"/>
        </p:scale>
        <p:origin x="117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37E88-6756-0244-967F-2C5E5B97BCDE}"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401949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737E88-6756-0244-967F-2C5E5B97BCDE}"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109583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737E88-6756-0244-967F-2C5E5B97BCDE}"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25C3B8-0A8A-C04B-9303-52C00462519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0981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F737E88-6756-0244-967F-2C5E5B97BCDE}"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225769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F737E88-6756-0244-967F-2C5E5B97BCDE}"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25C3B8-0A8A-C04B-9303-52C00462519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4912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F737E88-6756-0244-967F-2C5E5B97BCDE}"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285800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37E88-6756-0244-967F-2C5E5B97BCDE}"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206592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37E88-6756-0244-967F-2C5E5B97BCDE}"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280253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37E88-6756-0244-967F-2C5E5B97BCDE}"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383142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737E88-6756-0244-967F-2C5E5B97BCDE}"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68880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37E88-6756-0244-967F-2C5E5B97BCDE}"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32006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37E88-6756-0244-967F-2C5E5B97BCDE}" type="datetimeFigureOut">
              <a:rPr lang="en-US" smtClean="0"/>
              <a:t>3/21/18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293029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737E88-6756-0244-967F-2C5E5B97BCDE}" type="datetimeFigureOut">
              <a:rPr lang="en-US" smtClean="0"/>
              <a:t>3/21/18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223042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37E88-6756-0244-967F-2C5E5B97BCDE}" type="datetimeFigureOut">
              <a:rPr lang="en-US" smtClean="0"/>
              <a:t>3/21/18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191216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737E88-6756-0244-967F-2C5E5B97BCDE}"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232761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737E88-6756-0244-967F-2C5E5B97BCDE}"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25C3B8-0A8A-C04B-9303-52C004625192}" type="slidenum">
              <a:rPr lang="en-US" smtClean="0"/>
              <a:t>‹#›</a:t>
            </a:fld>
            <a:endParaRPr lang="en-US"/>
          </a:p>
        </p:txBody>
      </p:sp>
    </p:spTree>
    <p:extLst>
      <p:ext uri="{BB962C8B-B14F-4D97-AF65-F5344CB8AC3E}">
        <p14:creationId xmlns:p14="http://schemas.microsoft.com/office/powerpoint/2010/main" val="39786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F737E88-6756-0244-967F-2C5E5B97BCDE}" type="datetimeFigureOut">
              <a:rPr lang="en-US" smtClean="0"/>
              <a:t>3/21/18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25C3B8-0A8A-C04B-9303-52C004625192}" type="slidenum">
              <a:rPr lang="en-US" smtClean="0"/>
              <a:t>‹#›</a:t>
            </a:fld>
            <a:endParaRPr lang="en-US"/>
          </a:p>
        </p:txBody>
      </p:sp>
    </p:spTree>
    <p:extLst>
      <p:ext uri="{BB962C8B-B14F-4D97-AF65-F5344CB8AC3E}">
        <p14:creationId xmlns:p14="http://schemas.microsoft.com/office/powerpoint/2010/main" val="263981946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jmportilla/Udemy---Machine-Learning" TargetMode="External"/><Relationship Id="rId3" Type="http://schemas.openxmlformats.org/officeDocument/2006/relationships/hyperlink" Target="https://www.icc-cricket.com/" TargetMode="External"/><Relationship Id="rId7" Type="http://schemas.openxmlformats.org/officeDocument/2006/relationships/hyperlink" Target="https://matplotlib.org/contents.html" TargetMode="External"/><Relationship Id="rId2" Type="http://schemas.openxmlformats.org/officeDocument/2006/relationships/hyperlink" Target="http://www.cricbuzz.com/" TargetMode="External"/><Relationship Id="rId1" Type="http://schemas.openxmlformats.org/officeDocument/2006/relationships/slideLayout" Target="../slideLayouts/slideLayout2.xml"/><Relationship Id="rId6" Type="http://schemas.openxmlformats.org/officeDocument/2006/relationships/hyperlink" Target="https://en.wikipedia.org/wiki/Fielding_(cricket)/" TargetMode="External"/><Relationship Id="rId5" Type="http://schemas.openxmlformats.org/officeDocument/2006/relationships/hyperlink" Target="https://stackoverflow.com/questions/43315307/python-web-scraping-unable-to-find-all-the-tags-in-a-webpage" TargetMode="External"/><Relationship Id="rId4" Type="http://schemas.openxmlformats.org/officeDocument/2006/relationships/hyperlink" Target="http://www.espncricinf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ABD6-3770-8F45-96C2-D354640EA844}"/>
              </a:ext>
            </a:extLst>
          </p:cNvPr>
          <p:cNvSpPr>
            <a:spLocks noGrp="1"/>
          </p:cNvSpPr>
          <p:nvPr>
            <p:ph type="ctrTitle"/>
          </p:nvPr>
        </p:nvSpPr>
        <p:spPr>
          <a:xfrm>
            <a:off x="3276601" y="-19050"/>
            <a:ext cx="8915399" cy="2262781"/>
          </a:xfrm>
        </p:spPr>
        <p:txBody>
          <a:bodyPr>
            <a:normAutofit/>
          </a:bodyPr>
          <a:lstStyle/>
          <a:p>
            <a:r>
              <a:rPr lang="en-US" dirty="0">
                <a:latin typeface="Calibri" panose="020F0502020204030204" pitchFamily="34" charset="0"/>
                <a:cs typeface="Calibri" panose="020F0502020204030204" pitchFamily="34" charset="0"/>
              </a:rPr>
              <a:t>Player Analytics Methodologies at Micro-Level</a:t>
            </a:r>
            <a:r>
              <a:rPr lang="en-US" dirty="0"/>
              <a:t> </a:t>
            </a:r>
          </a:p>
        </p:txBody>
      </p:sp>
      <p:sp>
        <p:nvSpPr>
          <p:cNvPr id="3" name="Subtitle 2">
            <a:extLst>
              <a:ext uri="{FF2B5EF4-FFF2-40B4-BE49-F238E27FC236}">
                <a16:creationId xmlns:a16="http://schemas.microsoft.com/office/drawing/2014/main" id="{70A2EBA0-7406-784C-A2DB-CAC83B030EB4}"/>
              </a:ext>
            </a:extLst>
          </p:cNvPr>
          <p:cNvSpPr>
            <a:spLocks noGrp="1"/>
          </p:cNvSpPr>
          <p:nvPr>
            <p:ph type="subTitle" idx="1"/>
          </p:nvPr>
        </p:nvSpPr>
        <p:spPr>
          <a:xfrm>
            <a:off x="1922463" y="4167779"/>
            <a:ext cx="8915399" cy="1126283"/>
          </a:xfrm>
        </p:spPr>
        <p:txBody>
          <a:bodyPr>
            <a:normAutofit lnSpcReduction="10000"/>
          </a:bodyPr>
          <a:lstStyle/>
          <a:p>
            <a:r>
              <a:rPr lang="en-US" b="1" dirty="0"/>
              <a:t>Adrian </a:t>
            </a:r>
            <a:r>
              <a:rPr lang="en-US" b="1" dirty="0" err="1"/>
              <a:t>Texeira</a:t>
            </a:r>
            <a:endParaRPr lang="en-US" b="1" dirty="0"/>
          </a:p>
          <a:p>
            <a:r>
              <a:rPr lang="en-US" b="1" dirty="0"/>
              <a:t>Ankit Singh</a:t>
            </a:r>
          </a:p>
          <a:p>
            <a:r>
              <a:rPr lang="en-US" b="1" dirty="0" err="1"/>
              <a:t>Tarjani</a:t>
            </a:r>
            <a:r>
              <a:rPr lang="en-US" b="1" dirty="0"/>
              <a:t> Shah</a:t>
            </a:r>
          </a:p>
        </p:txBody>
      </p:sp>
      <p:sp>
        <p:nvSpPr>
          <p:cNvPr id="4" name="TextBox 3">
            <a:extLst>
              <a:ext uri="{FF2B5EF4-FFF2-40B4-BE49-F238E27FC236}">
                <a16:creationId xmlns:a16="http://schemas.microsoft.com/office/drawing/2014/main" id="{561480C3-D916-ED47-9840-67FB844D666B}"/>
              </a:ext>
            </a:extLst>
          </p:cNvPr>
          <p:cNvSpPr txBox="1"/>
          <p:nvPr/>
        </p:nvSpPr>
        <p:spPr>
          <a:xfrm>
            <a:off x="1922463" y="2800350"/>
            <a:ext cx="8943975" cy="769441"/>
          </a:xfrm>
          <a:prstGeom prst="rect">
            <a:avLst/>
          </a:prstGeom>
          <a:noFill/>
        </p:spPr>
        <p:txBody>
          <a:bodyPr wrap="square" rtlCol="0">
            <a:spAutoFit/>
          </a:bodyPr>
          <a:lstStyle/>
          <a:p>
            <a:r>
              <a:rPr lang="en-US" sz="2200" dirty="0"/>
              <a:t>Data Science Programming (ISM 6930)</a:t>
            </a:r>
          </a:p>
          <a:p>
            <a:r>
              <a:rPr lang="en-US" sz="2200" dirty="0"/>
              <a:t>University of South Florida</a:t>
            </a:r>
          </a:p>
        </p:txBody>
      </p:sp>
    </p:spTree>
    <p:extLst>
      <p:ext uri="{BB962C8B-B14F-4D97-AF65-F5344CB8AC3E}">
        <p14:creationId xmlns:p14="http://schemas.microsoft.com/office/powerpoint/2010/main" val="374168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0D81-811B-A648-8B02-13DB4067EEBD}"/>
              </a:ext>
            </a:extLst>
          </p:cNvPr>
          <p:cNvSpPr>
            <a:spLocks noGrp="1"/>
          </p:cNvSpPr>
          <p:nvPr>
            <p:ph type="title"/>
          </p:nvPr>
        </p:nvSpPr>
        <p:spPr>
          <a:xfrm>
            <a:off x="2420470" y="117438"/>
            <a:ext cx="8965807" cy="1345602"/>
          </a:xfrm>
        </p:spPr>
        <p:txBody>
          <a:bodyPr/>
          <a:lstStyle/>
          <a:p>
            <a:r>
              <a:rPr lang="en-US" u="sng" dirty="0"/>
              <a:t>Conclusion &amp; Future Scope</a:t>
            </a:r>
          </a:p>
        </p:txBody>
      </p:sp>
      <p:sp>
        <p:nvSpPr>
          <p:cNvPr id="3" name="Content Placeholder 2">
            <a:extLst>
              <a:ext uri="{FF2B5EF4-FFF2-40B4-BE49-F238E27FC236}">
                <a16:creationId xmlns:a16="http://schemas.microsoft.com/office/drawing/2014/main" id="{1B9009F1-58A2-A443-9B2D-93B577F8EADC}"/>
              </a:ext>
            </a:extLst>
          </p:cNvPr>
          <p:cNvSpPr>
            <a:spLocks noGrp="1"/>
          </p:cNvSpPr>
          <p:nvPr>
            <p:ph idx="1"/>
          </p:nvPr>
        </p:nvSpPr>
        <p:spPr>
          <a:xfrm>
            <a:off x="2312894" y="1011219"/>
            <a:ext cx="9191718" cy="5314277"/>
          </a:xfrm>
        </p:spPr>
        <p:txBody>
          <a:bodyPr>
            <a:normAutofit lnSpcReduction="10000"/>
          </a:bodyPr>
          <a:lstStyle/>
          <a:p>
            <a:pPr marL="0" indent="0">
              <a:buNone/>
            </a:pPr>
            <a:r>
              <a:rPr lang="en-US" sz="2200" dirty="0"/>
              <a:t>• The suggested model does a good job at uncovering insights about the player’s game style. Such insights can be useful for the players to improve their game and for the opponents to devise strategies based on weaknesses.</a:t>
            </a:r>
          </a:p>
          <a:p>
            <a:pPr marL="0" indent="0">
              <a:buNone/>
            </a:pPr>
            <a:r>
              <a:rPr lang="en-US" sz="2200" dirty="0"/>
              <a:t>• However, the project was challenging and meant that our team hit significant roadblocks during the journey. Since most of the data was categorical and a lot of machine learning  models do not perform well with such data, a strategy to handle categorical variables proved to be critical. Moreover, extracting values from running commentary proved to be a tough task as speech can be ambiguous.</a:t>
            </a:r>
          </a:p>
          <a:p>
            <a:pPr marL="0" indent="0">
              <a:buNone/>
            </a:pPr>
            <a:r>
              <a:rPr lang="en-US" sz="2200" dirty="0"/>
              <a:t>• Our model could be improved further by feeding it more data. Future advancements of technology ((optical imaging) could mean more sources of data to analyze and even more structure to the commentary style could make one’s job easier.</a:t>
            </a:r>
          </a:p>
        </p:txBody>
      </p:sp>
    </p:spTree>
    <p:extLst>
      <p:ext uri="{BB962C8B-B14F-4D97-AF65-F5344CB8AC3E}">
        <p14:creationId xmlns:p14="http://schemas.microsoft.com/office/powerpoint/2010/main" val="39824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33F1-0F5F-3649-A200-0A8B3D7B0A91}"/>
              </a:ext>
            </a:extLst>
          </p:cNvPr>
          <p:cNvSpPr>
            <a:spLocks noGrp="1"/>
          </p:cNvSpPr>
          <p:nvPr>
            <p:ph type="title"/>
          </p:nvPr>
        </p:nvSpPr>
        <p:spPr>
          <a:xfrm>
            <a:off x="2480661" y="215319"/>
            <a:ext cx="8911687" cy="1280890"/>
          </a:xfrm>
        </p:spPr>
        <p:txBody>
          <a:bodyPr/>
          <a:lstStyle/>
          <a:p>
            <a:r>
              <a:rPr lang="en-US" u="sng" dirty="0"/>
              <a:t>References</a:t>
            </a:r>
          </a:p>
        </p:txBody>
      </p:sp>
      <p:sp>
        <p:nvSpPr>
          <p:cNvPr id="3" name="Content Placeholder 2">
            <a:extLst>
              <a:ext uri="{FF2B5EF4-FFF2-40B4-BE49-F238E27FC236}">
                <a16:creationId xmlns:a16="http://schemas.microsoft.com/office/drawing/2014/main" id="{DD7AB6F3-6487-6841-82F7-537D4359B63F}"/>
              </a:ext>
            </a:extLst>
          </p:cNvPr>
          <p:cNvSpPr>
            <a:spLocks noGrp="1"/>
          </p:cNvSpPr>
          <p:nvPr>
            <p:ph idx="1"/>
          </p:nvPr>
        </p:nvSpPr>
        <p:spPr>
          <a:xfrm>
            <a:off x="2280621" y="1199478"/>
            <a:ext cx="9111727" cy="5658522"/>
          </a:xfrm>
        </p:spPr>
        <p:txBody>
          <a:bodyPr>
            <a:normAutofit fontScale="25000" lnSpcReduction="20000"/>
          </a:bodyPr>
          <a:lstStyle/>
          <a:p>
            <a:pPr marL="0" indent="0">
              <a:buNone/>
            </a:pPr>
            <a:r>
              <a:rPr lang="en-US" sz="8800" dirty="0"/>
              <a:t>1) </a:t>
            </a:r>
            <a:r>
              <a:rPr lang="en-US" sz="8800" b="1" dirty="0"/>
              <a:t>Commentary</a:t>
            </a:r>
            <a:r>
              <a:rPr lang="en-US" sz="8800" dirty="0"/>
              <a:t>: </a:t>
            </a:r>
            <a:r>
              <a:rPr lang="en-US" sz="8800" dirty="0">
                <a:hlinkClick r:id="rId2"/>
              </a:rPr>
              <a:t>http://www.cricbuzz.com/</a:t>
            </a:r>
            <a:endParaRPr lang="en-US" sz="8800" dirty="0"/>
          </a:p>
          <a:p>
            <a:pPr marL="0" indent="0">
              <a:buNone/>
            </a:pPr>
            <a:r>
              <a:rPr lang="en-US" sz="8800" dirty="0"/>
              <a:t>2) </a:t>
            </a:r>
            <a:r>
              <a:rPr lang="en-US" sz="8800" b="1" dirty="0"/>
              <a:t>Get speeds for each bowler</a:t>
            </a:r>
            <a:r>
              <a:rPr lang="en-US" sz="8800" dirty="0"/>
              <a:t>: </a:t>
            </a:r>
            <a:r>
              <a:rPr lang="en-US" sz="8800" dirty="0">
                <a:hlinkClick r:id="rId3"/>
              </a:rPr>
              <a:t>https://www.icc-cricket.com/</a:t>
            </a:r>
            <a:r>
              <a:rPr lang="en-US" sz="8800" dirty="0"/>
              <a:t>, </a:t>
            </a:r>
            <a:r>
              <a:rPr lang="en-US" sz="8800" dirty="0">
                <a:hlinkClick r:id="rId4"/>
              </a:rPr>
              <a:t>http://www.espncricinfo.com/</a:t>
            </a:r>
            <a:endParaRPr lang="en-US" sz="8800" dirty="0"/>
          </a:p>
          <a:p>
            <a:pPr marL="0" indent="0">
              <a:buNone/>
            </a:pPr>
            <a:r>
              <a:rPr lang="en-US" sz="8800" dirty="0"/>
              <a:t>3) </a:t>
            </a:r>
            <a:r>
              <a:rPr lang="en-US" sz="8800" b="1" dirty="0"/>
              <a:t>Service URL</a:t>
            </a:r>
            <a:r>
              <a:rPr lang="en-US" sz="8800" dirty="0"/>
              <a:t>: </a:t>
            </a:r>
            <a:r>
              <a:rPr lang="en-US" sz="8800" dirty="0">
                <a:hlinkClick r:id="rId5"/>
              </a:rPr>
              <a:t>https://stackoverflow.com/questions/43315307/python-web-scraping-unable-to-find-all-the-tags-in-a-webpage</a:t>
            </a:r>
            <a:endParaRPr lang="en-US" sz="8800" dirty="0"/>
          </a:p>
          <a:p>
            <a:pPr marL="0" indent="0">
              <a:buNone/>
            </a:pPr>
            <a:r>
              <a:rPr lang="en-US" sz="8800" dirty="0"/>
              <a:t>4) </a:t>
            </a:r>
            <a:r>
              <a:rPr lang="en-US" sz="8800" b="1" dirty="0"/>
              <a:t>Field positions</a:t>
            </a:r>
            <a:r>
              <a:rPr lang="en-US" sz="8800" dirty="0"/>
              <a:t>: </a:t>
            </a:r>
            <a:r>
              <a:rPr lang="en-US" sz="8800" dirty="0">
                <a:hlinkClick r:id="rId6"/>
              </a:rPr>
              <a:t>https://en.wikipedia.org/wiki/Fielding_(cricket)/</a:t>
            </a:r>
            <a:endParaRPr lang="en-US" sz="8800" dirty="0"/>
          </a:p>
          <a:p>
            <a:pPr marL="0" indent="0">
              <a:buNone/>
            </a:pPr>
            <a:r>
              <a:rPr lang="en-US" sz="8800" dirty="0"/>
              <a:t>5) </a:t>
            </a:r>
            <a:r>
              <a:rPr lang="en-US" sz="8800" b="1" dirty="0"/>
              <a:t>Data Visualization</a:t>
            </a:r>
            <a:r>
              <a:rPr lang="en-US" sz="8800" dirty="0"/>
              <a:t>: </a:t>
            </a:r>
            <a:r>
              <a:rPr lang="en-US" sz="8800" dirty="0">
                <a:hlinkClick r:id="rId7"/>
              </a:rPr>
              <a:t>https://matplotlib.org/contents.html</a:t>
            </a:r>
            <a:endParaRPr lang="en-US" sz="8800" dirty="0"/>
          </a:p>
          <a:p>
            <a:pPr marL="0" indent="0">
              <a:buNone/>
            </a:pPr>
            <a:r>
              <a:rPr lang="en-US" sz="8800" dirty="0"/>
              <a:t>6) </a:t>
            </a:r>
            <a:r>
              <a:rPr lang="en-US" sz="8800" b="1" dirty="0"/>
              <a:t>Machine Learning and modeling</a:t>
            </a:r>
            <a:r>
              <a:rPr lang="en-US" sz="8800" dirty="0"/>
              <a:t>: Book: Hands-On Machine Learning With - </a:t>
            </a:r>
            <a:r>
              <a:rPr lang="en-US" sz="8800" dirty="0" err="1"/>
              <a:t>Aurelien</a:t>
            </a:r>
            <a:r>
              <a:rPr lang="en-US" sz="8800" dirty="0"/>
              <a:t> Geron_1620, </a:t>
            </a:r>
            <a:r>
              <a:rPr lang="en-US" sz="8800" dirty="0">
                <a:hlinkClick r:id="rId8"/>
              </a:rPr>
              <a:t>https://github.com/jmportilla/Udemy---Machine-Learning</a:t>
            </a:r>
            <a:endParaRPr lang="en-US" sz="8800" dirty="0"/>
          </a:p>
          <a:p>
            <a:pPr marL="0" indent="0">
              <a:buNone/>
            </a:pPr>
            <a:br>
              <a:rPr lang="en-US" sz="4200" dirty="0"/>
            </a:br>
            <a:endParaRPr lang="en-US" sz="4200" dirty="0"/>
          </a:p>
          <a:p>
            <a:pPr marL="0" indent="0">
              <a:buNone/>
            </a:pPr>
            <a:endParaRPr lang="en-US" sz="4200" dirty="0"/>
          </a:p>
          <a:p>
            <a:pPr marL="0" indent="0">
              <a:buNone/>
            </a:pPr>
            <a:endParaRPr lang="en-US" sz="4200" dirty="0"/>
          </a:p>
          <a:p>
            <a:pPr marL="0" indent="0">
              <a:buNone/>
            </a:pPr>
            <a:r>
              <a:rPr lang="en-US" sz="4200" dirty="0"/>
              <a:t>													</a:t>
            </a:r>
            <a:r>
              <a:rPr lang="en-US" sz="16800" dirty="0"/>
              <a:t>Thank You!</a:t>
            </a:r>
          </a:p>
        </p:txBody>
      </p:sp>
    </p:spTree>
    <p:extLst>
      <p:ext uri="{BB962C8B-B14F-4D97-AF65-F5344CB8AC3E}">
        <p14:creationId xmlns:p14="http://schemas.microsoft.com/office/powerpoint/2010/main" val="333796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F7A1-CCB9-0A4F-B965-0314EC4FA84E}"/>
              </a:ext>
            </a:extLst>
          </p:cNvPr>
          <p:cNvSpPr>
            <a:spLocks noGrp="1"/>
          </p:cNvSpPr>
          <p:nvPr>
            <p:ph type="title"/>
          </p:nvPr>
        </p:nvSpPr>
        <p:spPr/>
        <p:txBody>
          <a:bodyPr/>
          <a:lstStyle/>
          <a:p>
            <a:r>
              <a:rPr lang="en-US" u="sng" dirty="0"/>
              <a:t>Motivation</a:t>
            </a:r>
          </a:p>
        </p:txBody>
      </p:sp>
      <p:sp>
        <p:nvSpPr>
          <p:cNvPr id="3" name="Content Placeholder 2">
            <a:extLst>
              <a:ext uri="{FF2B5EF4-FFF2-40B4-BE49-F238E27FC236}">
                <a16:creationId xmlns:a16="http://schemas.microsoft.com/office/drawing/2014/main" id="{51703E2C-7239-854B-B505-8E56B6F2B5F2}"/>
              </a:ext>
            </a:extLst>
          </p:cNvPr>
          <p:cNvSpPr>
            <a:spLocks noGrp="1"/>
          </p:cNvSpPr>
          <p:nvPr>
            <p:ph idx="1"/>
          </p:nvPr>
        </p:nvSpPr>
        <p:spPr/>
        <p:txBody>
          <a:bodyPr/>
          <a:lstStyle/>
          <a:p>
            <a:pPr marL="0" indent="0">
              <a:buNone/>
            </a:pPr>
            <a:r>
              <a:rPr lang="en-US" sz="2200" dirty="0"/>
              <a:t>• Most existing sports analytics done in the field of cricket is based on match-to-match data. </a:t>
            </a:r>
          </a:p>
          <a:p>
            <a:pPr marL="0" indent="0">
              <a:buNone/>
            </a:pPr>
            <a:r>
              <a:rPr lang="en-US" sz="2200" dirty="0"/>
              <a:t>• Our novel attempt is at devising a model that would predict various attributes of a player’s game based on data from each ball (play-by-play) across multiple games. </a:t>
            </a:r>
          </a:p>
          <a:p>
            <a:pPr marL="0" indent="0">
              <a:buNone/>
            </a:pPr>
            <a:r>
              <a:rPr lang="en-US" sz="2200" dirty="0"/>
              <a:t>• This would enable us to uncover hidden insights about the strength/weakness of a player and help define his play style.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307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E1B4-37A6-9B49-A68C-1326171F71DF}"/>
              </a:ext>
            </a:extLst>
          </p:cNvPr>
          <p:cNvSpPr>
            <a:spLocks noGrp="1"/>
          </p:cNvSpPr>
          <p:nvPr>
            <p:ph type="title"/>
          </p:nvPr>
        </p:nvSpPr>
        <p:spPr/>
        <p:txBody>
          <a:bodyPr/>
          <a:lstStyle/>
          <a:p>
            <a:r>
              <a:rPr lang="en-US" u="sng" dirty="0"/>
              <a:t>Data Preprocessing</a:t>
            </a:r>
          </a:p>
        </p:txBody>
      </p:sp>
      <p:sp>
        <p:nvSpPr>
          <p:cNvPr id="3" name="Content Placeholder 2">
            <a:extLst>
              <a:ext uri="{FF2B5EF4-FFF2-40B4-BE49-F238E27FC236}">
                <a16:creationId xmlns:a16="http://schemas.microsoft.com/office/drawing/2014/main" id="{4B7667AD-0AE7-1E45-9769-3E320DD95B43}"/>
              </a:ext>
            </a:extLst>
          </p:cNvPr>
          <p:cNvSpPr>
            <a:spLocks noGrp="1"/>
          </p:cNvSpPr>
          <p:nvPr>
            <p:ph idx="1"/>
          </p:nvPr>
        </p:nvSpPr>
        <p:spPr>
          <a:xfrm>
            <a:off x="2589212" y="1562099"/>
            <a:ext cx="8915400" cy="4448175"/>
          </a:xfrm>
        </p:spPr>
        <p:txBody>
          <a:bodyPr>
            <a:noAutofit/>
          </a:bodyPr>
          <a:lstStyle/>
          <a:p>
            <a:pPr marL="0" indent="0">
              <a:buNone/>
            </a:pPr>
            <a:r>
              <a:rPr lang="en-US" sz="2200" dirty="0"/>
              <a:t>• We leveraged data from a </a:t>
            </a:r>
            <a:r>
              <a:rPr lang="en-US" sz="2200" dirty="0" err="1"/>
              <a:t>cricbuzz.com</a:t>
            </a:r>
            <a:r>
              <a:rPr lang="en-US" sz="2200" dirty="0"/>
              <a:t> service to fetch running commentary for all One Day Internationals played by each player in about 50 One-Day International matches from the year 2016 onwards.</a:t>
            </a:r>
          </a:p>
          <a:p>
            <a:pPr marL="0" indent="0">
              <a:buNone/>
            </a:pPr>
            <a:r>
              <a:rPr lang="en-US" sz="2200" dirty="0"/>
              <a:t>• We extracted different attributes about each ball such as ‘Delivery Line’, ’Delivery Length’, ’Speed of Ball’, ‘Type of Shot’ etc. from the running commentary, eyeballed the data  to complete otherwise missing records and successfully managed to obtain more than 2000 records for each player.</a:t>
            </a:r>
          </a:p>
          <a:p>
            <a:pPr marL="0" indent="0">
              <a:buNone/>
            </a:pPr>
            <a:r>
              <a:rPr lang="en-US" sz="2200" dirty="0"/>
              <a:t>• Data was extracted for two of the leading run-scorers in </a:t>
            </a:r>
            <a:r>
              <a:rPr lang="en-US" sz="2200" dirty="0" err="1"/>
              <a:t>Rohit</a:t>
            </a:r>
            <a:r>
              <a:rPr lang="en-US" sz="2200" dirty="0"/>
              <a:t> Sharma (India) and David Warner (Australia).</a:t>
            </a:r>
          </a:p>
        </p:txBody>
      </p:sp>
    </p:spTree>
    <p:extLst>
      <p:ext uri="{BB962C8B-B14F-4D97-AF65-F5344CB8AC3E}">
        <p14:creationId xmlns:p14="http://schemas.microsoft.com/office/powerpoint/2010/main" val="101148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58D1-AB29-7E43-9A95-F9B2CC94DD87}"/>
              </a:ext>
            </a:extLst>
          </p:cNvPr>
          <p:cNvSpPr>
            <a:spLocks noGrp="1"/>
          </p:cNvSpPr>
          <p:nvPr>
            <p:ph type="title"/>
          </p:nvPr>
        </p:nvSpPr>
        <p:spPr/>
        <p:txBody>
          <a:bodyPr/>
          <a:lstStyle/>
          <a:p>
            <a:r>
              <a:rPr lang="en-US" u="sng" dirty="0"/>
              <a:t>Exploratory Data Analysis</a:t>
            </a:r>
          </a:p>
        </p:txBody>
      </p:sp>
      <p:sp>
        <p:nvSpPr>
          <p:cNvPr id="3" name="Content Placeholder 2">
            <a:extLst>
              <a:ext uri="{FF2B5EF4-FFF2-40B4-BE49-F238E27FC236}">
                <a16:creationId xmlns:a16="http://schemas.microsoft.com/office/drawing/2014/main" id="{1019856D-0607-EB46-B01C-8FA228B1B5DD}"/>
              </a:ext>
            </a:extLst>
          </p:cNvPr>
          <p:cNvSpPr>
            <a:spLocks noGrp="1"/>
          </p:cNvSpPr>
          <p:nvPr>
            <p:ph idx="1"/>
          </p:nvPr>
        </p:nvSpPr>
        <p:spPr>
          <a:xfrm>
            <a:off x="2524125" y="1457325"/>
            <a:ext cx="8980487" cy="4453897"/>
          </a:xfrm>
        </p:spPr>
        <p:txBody>
          <a:bodyPr>
            <a:noAutofit/>
          </a:bodyPr>
          <a:lstStyle/>
          <a:p>
            <a:pPr marL="0" indent="0">
              <a:buNone/>
            </a:pPr>
            <a:r>
              <a:rPr lang="en-US" sz="2200" b="1" dirty="0"/>
              <a:t>The following useful visualizations done using </a:t>
            </a:r>
            <a:r>
              <a:rPr lang="en-US" sz="2200" b="1" dirty="0" err="1"/>
              <a:t>Matplotlib</a:t>
            </a:r>
            <a:r>
              <a:rPr lang="en-US" sz="2200" b="1" dirty="0"/>
              <a:t>, </a:t>
            </a:r>
            <a:r>
              <a:rPr lang="en-US" sz="2200" b="1" dirty="0" err="1"/>
              <a:t>Seaborn</a:t>
            </a:r>
            <a:r>
              <a:rPr lang="en-US" sz="2200" b="1" dirty="0"/>
              <a:t> libraries helped us to uncover further insights from our data. Some of these were expected, while others weren’t apparent. </a:t>
            </a:r>
          </a:p>
          <a:p>
            <a:pPr marL="0" indent="0">
              <a:buNone/>
            </a:pPr>
            <a:endParaRPr lang="en-US" sz="2200" b="1" dirty="0"/>
          </a:p>
          <a:p>
            <a:pPr marL="0" indent="0">
              <a:buNone/>
            </a:pPr>
            <a:r>
              <a:rPr lang="en-US" sz="2200" dirty="0"/>
              <a:t>• Average run-rate against every opponent, for a given ball type, based on delivery length.</a:t>
            </a:r>
          </a:p>
          <a:p>
            <a:pPr marL="0" indent="0">
              <a:buNone/>
            </a:pPr>
            <a:endParaRPr lang="en-US" sz="2200" dirty="0"/>
          </a:p>
          <a:p>
            <a:pPr marL="0" indent="0">
              <a:buNone/>
            </a:pPr>
            <a:r>
              <a:rPr lang="en-US" sz="2200" dirty="0"/>
              <a:t>• Dismissal types according to ball length. We can infer that the probability of getting </a:t>
            </a:r>
            <a:r>
              <a:rPr lang="en-US" sz="2200" dirty="0" err="1"/>
              <a:t>Rohit’s</a:t>
            </a:r>
            <a:r>
              <a:rPr lang="en-US" sz="2200" dirty="0"/>
              <a:t> wicket increases by bowling a short ball, outside the off stump line.</a:t>
            </a:r>
          </a:p>
        </p:txBody>
      </p:sp>
    </p:spTree>
    <p:extLst>
      <p:ext uri="{BB962C8B-B14F-4D97-AF65-F5344CB8AC3E}">
        <p14:creationId xmlns:p14="http://schemas.microsoft.com/office/powerpoint/2010/main" val="324225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C9829-0D2C-B648-9A73-0A53678684ED}"/>
              </a:ext>
            </a:extLst>
          </p:cNvPr>
          <p:cNvSpPr>
            <a:spLocks noGrp="1"/>
          </p:cNvSpPr>
          <p:nvPr>
            <p:ph idx="1"/>
          </p:nvPr>
        </p:nvSpPr>
        <p:spPr>
          <a:xfrm>
            <a:off x="2343150" y="238125"/>
            <a:ext cx="9161462" cy="5673097"/>
          </a:xfrm>
        </p:spPr>
        <p:txBody>
          <a:bodyPr/>
          <a:lstStyle/>
          <a:p>
            <a:pPr marL="0" indent="0">
              <a:buNone/>
            </a:pPr>
            <a:r>
              <a:rPr lang="en-US" sz="2200" dirty="0"/>
              <a:t>• The graph below shows average run-rate against each bowler type. In a crunch situation if there is a need to pick up a bowler who needs to defend runs, it can be seen from the graph that a left arm bowler would be much effective as compared to right arm.</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37DE963-FEBB-304F-8134-8D3FD38360B7}"/>
              </a:ext>
            </a:extLst>
          </p:cNvPr>
          <p:cNvPicPr>
            <a:picLocks noChangeAspect="1"/>
          </p:cNvPicPr>
          <p:nvPr/>
        </p:nvPicPr>
        <p:blipFill>
          <a:blip r:embed="rId2"/>
          <a:stretch>
            <a:fillRect/>
          </a:stretch>
        </p:blipFill>
        <p:spPr>
          <a:xfrm>
            <a:off x="3743325" y="1828800"/>
            <a:ext cx="5238750" cy="4474766"/>
          </a:xfrm>
          <a:prstGeom prst="rect">
            <a:avLst/>
          </a:prstGeom>
        </p:spPr>
      </p:pic>
    </p:spTree>
    <p:extLst>
      <p:ext uri="{BB962C8B-B14F-4D97-AF65-F5344CB8AC3E}">
        <p14:creationId xmlns:p14="http://schemas.microsoft.com/office/powerpoint/2010/main" val="316170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8B1C4-8DA2-834D-8BD6-328CAAB81751}"/>
              </a:ext>
            </a:extLst>
          </p:cNvPr>
          <p:cNvSpPr>
            <a:spLocks noGrp="1"/>
          </p:cNvSpPr>
          <p:nvPr>
            <p:ph idx="1"/>
          </p:nvPr>
        </p:nvSpPr>
        <p:spPr>
          <a:xfrm>
            <a:off x="2200275" y="504825"/>
            <a:ext cx="9334499" cy="5972175"/>
          </a:xfrm>
        </p:spPr>
        <p:txBody>
          <a:bodyPr>
            <a:normAutofit/>
          </a:bodyPr>
          <a:lstStyle/>
          <a:p>
            <a:pPr marL="0" indent="0">
              <a:buNone/>
            </a:pPr>
            <a:r>
              <a:rPr lang="en-US" sz="2200" dirty="0"/>
              <a:t>• A pie-chart showcasing the percentage of shots played across different zones of the field.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200" dirty="0" err="1"/>
              <a:t>Rohit</a:t>
            </a:r>
            <a:r>
              <a:rPr lang="en-US" sz="2200" dirty="0"/>
              <a:t> loves to play shots on the leg-side as is apparent by the higher percentage of shots played when compared to the off-side.</a:t>
            </a:r>
          </a:p>
        </p:txBody>
      </p:sp>
      <p:pic>
        <p:nvPicPr>
          <p:cNvPr id="5" name="Picture 4">
            <a:extLst>
              <a:ext uri="{FF2B5EF4-FFF2-40B4-BE49-F238E27FC236}">
                <a16:creationId xmlns:a16="http://schemas.microsoft.com/office/drawing/2014/main" id="{6907AACC-E74D-0241-B315-014BF409E687}"/>
              </a:ext>
            </a:extLst>
          </p:cNvPr>
          <p:cNvPicPr>
            <a:picLocks noChangeAspect="1"/>
          </p:cNvPicPr>
          <p:nvPr/>
        </p:nvPicPr>
        <p:blipFill>
          <a:blip r:embed="rId2"/>
          <a:stretch>
            <a:fillRect/>
          </a:stretch>
        </p:blipFill>
        <p:spPr>
          <a:xfrm>
            <a:off x="2921000" y="1466850"/>
            <a:ext cx="6936068" cy="3543300"/>
          </a:xfrm>
          <a:prstGeom prst="rect">
            <a:avLst/>
          </a:prstGeom>
        </p:spPr>
      </p:pic>
    </p:spTree>
    <p:extLst>
      <p:ext uri="{BB962C8B-B14F-4D97-AF65-F5344CB8AC3E}">
        <p14:creationId xmlns:p14="http://schemas.microsoft.com/office/powerpoint/2010/main" val="232871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C132D-4FC2-6C41-BC1F-A4D2EFEAC037}"/>
              </a:ext>
            </a:extLst>
          </p:cNvPr>
          <p:cNvSpPr>
            <a:spLocks noGrp="1"/>
          </p:cNvSpPr>
          <p:nvPr>
            <p:ph idx="1"/>
          </p:nvPr>
        </p:nvSpPr>
        <p:spPr>
          <a:xfrm>
            <a:off x="2057400" y="504825"/>
            <a:ext cx="9582150" cy="5981700"/>
          </a:xfrm>
        </p:spPr>
        <p:txBody>
          <a:bodyPr>
            <a:normAutofit lnSpcReduction="10000"/>
          </a:bodyPr>
          <a:lstStyle/>
          <a:p>
            <a:pPr marL="0" indent="0">
              <a:buNone/>
            </a:pPr>
            <a:r>
              <a:rPr lang="en-US" sz="2200" dirty="0"/>
              <a:t>• Histogram showcasing his dismissal against the total number of balls played. </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From the data it is apparent that the probability of getting </a:t>
            </a:r>
            <a:r>
              <a:rPr lang="en-US" sz="2200" dirty="0" err="1"/>
              <a:t>Rohit</a:t>
            </a:r>
            <a:r>
              <a:rPr lang="en-US" sz="2200" dirty="0"/>
              <a:t> Sharma’s wicket decreases drastically once he has played more than 30 ball. This was expected as most batsman start playing better once they have got their eyes set in.</a:t>
            </a:r>
          </a:p>
          <a:p>
            <a:pPr marL="0" indent="0">
              <a:buNone/>
            </a:pPr>
            <a:endParaRPr lang="en-US" dirty="0"/>
          </a:p>
        </p:txBody>
      </p:sp>
      <p:pic>
        <p:nvPicPr>
          <p:cNvPr id="5" name="Picture 4">
            <a:extLst>
              <a:ext uri="{FF2B5EF4-FFF2-40B4-BE49-F238E27FC236}">
                <a16:creationId xmlns:a16="http://schemas.microsoft.com/office/drawing/2014/main" id="{E9E8F7BA-E3B7-E445-998D-6D8DFC4F8595}"/>
              </a:ext>
            </a:extLst>
          </p:cNvPr>
          <p:cNvPicPr>
            <a:picLocks noChangeAspect="1"/>
          </p:cNvPicPr>
          <p:nvPr/>
        </p:nvPicPr>
        <p:blipFill>
          <a:blip r:embed="rId2"/>
          <a:stretch>
            <a:fillRect/>
          </a:stretch>
        </p:blipFill>
        <p:spPr>
          <a:xfrm>
            <a:off x="3432944" y="1181100"/>
            <a:ext cx="5847829" cy="3714750"/>
          </a:xfrm>
          <a:prstGeom prst="rect">
            <a:avLst/>
          </a:prstGeom>
        </p:spPr>
      </p:pic>
    </p:spTree>
    <p:extLst>
      <p:ext uri="{BB962C8B-B14F-4D97-AF65-F5344CB8AC3E}">
        <p14:creationId xmlns:p14="http://schemas.microsoft.com/office/powerpoint/2010/main" val="360995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634D6-CB0A-5044-B961-A2D143841963}"/>
              </a:ext>
            </a:extLst>
          </p:cNvPr>
          <p:cNvSpPr>
            <a:spLocks noGrp="1"/>
          </p:cNvSpPr>
          <p:nvPr>
            <p:ph idx="1"/>
          </p:nvPr>
        </p:nvSpPr>
        <p:spPr>
          <a:xfrm>
            <a:off x="1781175" y="304799"/>
            <a:ext cx="9810750" cy="6143625"/>
          </a:xfrm>
        </p:spPr>
        <p:txBody>
          <a:bodyPr/>
          <a:lstStyle/>
          <a:p>
            <a:pPr marL="0" indent="0">
              <a:buNone/>
            </a:pPr>
            <a:r>
              <a:rPr lang="en-US" sz="2200" dirty="0"/>
              <a:t>• Histograms showing </a:t>
            </a:r>
          </a:p>
          <a:p>
            <a:pPr marL="0" indent="0">
              <a:buNone/>
            </a:pPr>
            <a:r>
              <a:rPr lang="en-US" sz="2200" dirty="0"/>
              <a:t>    1) Distribution of good v/s bad shots.</a:t>
            </a:r>
          </a:p>
          <a:p>
            <a:pPr marL="0" indent="0">
              <a:buNone/>
            </a:pPr>
            <a:r>
              <a:rPr lang="en-US" sz="2200" dirty="0"/>
              <a:t>    2) Distribution of balls where the batsman was beaten/ not beaten.</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F2116A6-8B55-4D44-8616-F3660415DBB6}"/>
              </a:ext>
            </a:extLst>
          </p:cNvPr>
          <p:cNvPicPr>
            <a:picLocks noChangeAspect="1"/>
          </p:cNvPicPr>
          <p:nvPr/>
        </p:nvPicPr>
        <p:blipFill>
          <a:blip r:embed="rId2"/>
          <a:stretch>
            <a:fillRect/>
          </a:stretch>
        </p:blipFill>
        <p:spPr>
          <a:xfrm>
            <a:off x="1781174" y="1819275"/>
            <a:ext cx="4809031" cy="4286250"/>
          </a:xfrm>
          <a:prstGeom prst="rect">
            <a:avLst/>
          </a:prstGeom>
        </p:spPr>
      </p:pic>
      <p:pic>
        <p:nvPicPr>
          <p:cNvPr id="7" name="Picture 6">
            <a:extLst>
              <a:ext uri="{FF2B5EF4-FFF2-40B4-BE49-F238E27FC236}">
                <a16:creationId xmlns:a16="http://schemas.microsoft.com/office/drawing/2014/main" id="{F633C52F-022C-E24A-8CCD-3B78CEAC3EED}"/>
              </a:ext>
            </a:extLst>
          </p:cNvPr>
          <p:cNvPicPr>
            <a:picLocks noChangeAspect="1"/>
          </p:cNvPicPr>
          <p:nvPr/>
        </p:nvPicPr>
        <p:blipFill>
          <a:blip r:embed="rId3"/>
          <a:stretch>
            <a:fillRect/>
          </a:stretch>
        </p:blipFill>
        <p:spPr>
          <a:xfrm>
            <a:off x="6590205" y="1819275"/>
            <a:ext cx="4811220" cy="4286250"/>
          </a:xfrm>
          <a:prstGeom prst="rect">
            <a:avLst/>
          </a:prstGeom>
        </p:spPr>
      </p:pic>
    </p:spTree>
    <p:extLst>
      <p:ext uri="{BB962C8B-B14F-4D97-AF65-F5344CB8AC3E}">
        <p14:creationId xmlns:p14="http://schemas.microsoft.com/office/powerpoint/2010/main" val="336847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668D-E248-9740-AA3E-5E6F917BB602}"/>
              </a:ext>
            </a:extLst>
          </p:cNvPr>
          <p:cNvSpPr>
            <a:spLocks noGrp="1"/>
          </p:cNvSpPr>
          <p:nvPr>
            <p:ph type="title"/>
          </p:nvPr>
        </p:nvSpPr>
        <p:spPr/>
        <p:txBody>
          <a:bodyPr/>
          <a:lstStyle/>
          <a:p>
            <a:r>
              <a:rPr lang="en-US" u="sng" dirty="0"/>
              <a:t>Machine Learning Models</a:t>
            </a:r>
          </a:p>
        </p:txBody>
      </p:sp>
      <p:sp>
        <p:nvSpPr>
          <p:cNvPr id="3" name="Content Placeholder 2">
            <a:extLst>
              <a:ext uri="{FF2B5EF4-FFF2-40B4-BE49-F238E27FC236}">
                <a16:creationId xmlns:a16="http://schemas.microsoft.com/office/drawing/2014/main" id="{77CA02FC-2BCF-D14D-9DBC-D07312835554}"/>
              </a:ext>
            </a:extLst>
          </p:cNvPr>
          <p:cNvSpPr>
            <a:spLocks noGrp="1"/>
          </p:cNvSpPr>
          <p:nvPr>
            <p:ph idx="1"/>
          </p:nvPr>
        </p:nvSpPr>
        <p:spPr>
          <a:xfrm>
            <a:off x="2589212" y="2133599"/>
            <a:ext cx="8915400" cy="4086225"/>
          </a:xfrm>
        </p:spPr>
        <p:txBody>
          <a:bodyPr>
            <a:normAutofit lnSpcReduction="10000"/>
          </a:bodyPr>
          <a:lstStyle/>
          <a:p>
            <a:pPr marL="0" indent="0">
              <a:buNone/>
            </a:pPr>
            <a:r>
              <a:rPr lang="en-US" sz="2200" dirty="0"/>
              <a:t>• Employed two machine learning algorithms in Decision Trees and Random Forest using </a:t>
            </a:r>
            <a:r>
              <a:rPr lang="en-US" sz="2200" dirty="0" err="1"/>
              <a:t>Scikit</a:t>
            </a:r>
            <a:r>
              <a:rPr lang="en-US" sz="2200" dirty="0"/>
              <a:t>-learn. These models took various attributes of the delivery such as line, length, bowler type, speed etc. to predict whether the batsman:</a:t>
            </a:r>
          </a:p>
          <a:p>
            <a:pPr marL="0" indent="0">
              <a:buNone/>
            </a:pPr>
            <a:r>
              <a:rPr lang="en-US" sz="2200" dirty="0"/>
              <a:t>1) was beaten by the bowler.</a:t>
            </a:r>
          </a:p>
          <a:p>
            <a:pPr marL="0" indent="0">
              <a:buNone/>
            </a:pPr>
            <a:r>
              <a:rPr lang="en-US" sz="2200" dirty="0"/>
              <a:t>2) managed to score runs.</a:t>
            </a:r>
          </a:p>
          <a:p>
            <a:pPr marL="0" indent="0">
              <a:buNone/>
            </a:pPr>
            <a:r>
              <a:rPr lang="en-US" sz="2200" dirty="0"/>
              <a:t>3) hit a good shot (Any shot that fetched more than a run, excluding edges was classified as a good shot).</a:t>
            </a:r>
          </a:p>
          <a:p>
            <a:pPr marL="0" indent="0">
              <a:buNone/>
            </a:pPr>
            <a:endParaRPr lang="en-US" sz="2200" dirty="0"/>
          </a:p>
          <a:p>
            <a:pPr marL="0" indent="0">
              <a:buNone/>
            </a:pPr>
            <a:r>
              <a:rPr lang="en-US" sz="2200" dirty="0"/>
              <a:t>• Furthermore, the model’s hyper-parameter was tuned (using Randomized Search) and it’s performance evaluated.</a:t>
            </a:r>
          </a:p>
          <a:p>
            <a:pPr marL="0" indent="0">
              <a:buNone/>
            </a:pPr>
            <a:endParaRPr lang="en-US" dirty="0"/>
          </a:p>
        </p:txBody>
      </p:sp>
    </p:spTree>
    <p:extLst>
      <p:ext uri="{BB962C8B-B14F-4D97-AF65-F5344CB8AC3E}">
        <p14:creationId xmlns:p14="http://schemas.microsoft.com/office/powerpoint/2010/main" val="2259191774"/>
      </p:ext>
    </p:extLst>
  </p:cSld>
  <p:clrMapOvr>
    <a:masterClrMapping/>
  </p:clrMapOvr>
</p:sld>
</file>

<file path=ppt/theme/theme1.xml><?xml version="1.0" encoding="utf-8"?>
<a:theme xmlns:a="http://schemas.openxmlformats.org/drawingml/2006/main" name="Wis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{F30588FD-A3FB-984E-BC36-4878496A521B}tf10001069</Template>
  <TotalTime>95</TotalTime>
  <Words>776</Words>
  <Application>Microsoft Macintosh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Player Analytics Methodologies at Micro-Level </vt:lpstr>
      <vt:lpstr>Motivation</vt:lpstr>
      <vt:lpstr>Data Preprocessing</vt:lpstr>
      <vt:lpstr>Exploratory Data Analysis</vt:lpstr>
      <vt:lpstr>PowerPoint Presentation</vt:lpstr>
      <vt:lpstr>PowerPoint Presentation</vt:lpstr>
      <vt:lpstr>PowerPoint Presentation</vt:lpstr>
      <vt:lpstr>PowerPoint Presentation</vt:lpstr>
      <vt:lpstr>Machine Learning Models</vt:lpstr>
      <vt:lpstr>Conclusion &amp; Future Scope</vt:lpstr>
      <vt:lpstr>References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Player Analytics Methodologies at Micro-Level </dc:title>
  <dc:creator>Ankit Singh</dc:creator>
  <cp:lastModifiedBy>Ankit Singh</cp:lastModifiedBy>
  <cp:revision>30</cp:revision>
  <dcterms:created xsi:type="dcterms:W3CDTF">2018-03-21T04:40:43Z</dcterms:created>
  <dcterms:modified xsi:type="dcterms:W3CDTF">2018-03-21T06:15:51Z</dcterms:modified>
</cp:coreProperties>
</file>