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65" r:id="rId8"/>
    <p:sldId id="272"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23D31-DB71-4BCD-936F-0AA1EAF9FA86}" v="8" dt="2023-01-07T13:34:05.777"/>
    <p1510:client id="{36B0C97A-FC73-4956-8B49-0FE66D15BF6E}" v="232" dt="2023-01-07T13:29:11.956"/>
    <p1510:client id="{546CADDD-1494-450E-B41D-A8DB370A1C9A}" v="2" dt="2023-01-08T15:47:34.487"/>
    <p1510:client id="{96296ABB-C801-4D7E-94C1-7EB7E1F1E017}" v="220" dt="2023-01-06T11:12:06.847"/>
    <p1510:client id="{BFAF5248-AD5F-43A8-B5E6-CCC67E7A14FD}" v="13" dt="2023-01-06T16:53:38.754"/>
    <p1510:client id="{D23CD023-140C-4242-B6D4-738871001942}" v="16" dt="2023-01-08T15:44:21.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1/8/2023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ark-patel.github.io/Tpstudy.github.io/" TargetMode="External"/><Relationship Id="rId2" Type="http://schemas.openxmlformats.org/officeDocument/2006/relationships/image" Target="../media/image23.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190264" y="4350173"/>
            <a:ext cx="5774325" cy="1150424"/>
          </a:xfrm>
        </p:spPr>
        <p:txBody>
          <a:bodyPr/>
          <a:lstStyle/>
          <a:p>
            <a:r>
              <a:rPr lang="en-US">
                <a:ea typeface="+mj-lt"/>
                <a:cs typeface="+mj-lt"/>
              </a:rPr>
              <a:t>Food Security in India</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endParaRPr lang="en-US"/>
          </a:p>
        </p:txBody>
      </p:sp>
    </p:spTree>
    <p:extLst>
      <p:ext uri="{BB962C8B-B14F-4D97-AF65-F5344CB8AC3E}">
        <p14:creationId xmlns:p14="http://schemas.microsoft.com/office/powerpoint/2010/main" val="258605881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18481" y="1178596"/>
            <a:ext cx="2895600" cy="1325563"/>
          </a:xfrm>
        </p:spPr>
        <p:txBody>
          <a:bodyPr/>
          <a:lstStyle/>
          <a:p>
            <a:r>
              <a:rPr lang="en-US"/>
              <a:t>Team members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t>Tark</a:t>
            </a:r>
          </a:p>
          <a:p>
            <a:r>
              <a:rPr lang="en-US" dirty="0"/>
              <a:t>Malhar</a:t>
            </a:r>
          </a:p>
          <a:p>
            <a:r>
              <a:rPr lang="en-US" dirty="0"/>
              <a:t>Shashwat</a:t>
            </a:r>
          </a:p>
          <a:p>
            <a:endParaRPr lang="en-US"/>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715316" cy="365125"/>
          </a:xfrm>
        </p:spPr>
        <p:txBody>
          <a:bodyPr/>
          <a:lstStyle/>
          <a:p>
            <a:r>
              <a:rPr lang="en-US" b="1">
                <a:ea typeface="+mn-lt"/>
                <a:cs typeface="+mn-lt"/>
              </a:rPr>
              <a:t>Class 9th - Economics - Food Security in India </a:t>
            </a:r>
            <a:endParaRPr lang="en-US">
              <a:ea typeface="+mn-lt"/>
              <a:cs typeface="+mn-lt"/>
            </a:endParaRPr>
          </a:p>
          <a:p>
            <a:endParaRPr lang="en-US"/>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44490" y="449562"/>
            <a:ext cx="5111750" cy="644196"/>
          </a:xfrm>
        </p:spPr>
        <p:txBody>
          <a:bodyPr/>
          <a:lstStyle/>
          <a:p>
            <a:r>
              <a:rPr lang="en-US">
                <a:solidFill>
                  <a:schemeClr val="accent5"/>
                </a:solidFill>
              </a:rPr>
              <a:t>What is food </a:t>
            </a:r>
            <a:r>
              <a:rPr lang="en-US">
                <a:solidFill>
                  <a:schemeClr val="accent5"/>
                </a:solidFill>
                <a:ea typeface="+mj-lt"/>
                <a:cs typeface="+mj-lt"/>
              </a:rPr>
              <a:t>Security</a:t>
            </a:r>
            <a:endParaRPr lang="en-US">
              <a:solidFill>
                <a:schemeClr val="accent5"/>
              </a:solidFill>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703" y="2179107"/>
            <a:ext cx="8978195" cy="904700"/>
          </a:xfrm>
        </p:spPr>
        <p:txBody>
          <a:bodyPr vert="horz" lIns="91440" tIns="45720" rIns="91440" bIns="45720" rtlCol="0" anchor="t">
            <a:normAutofit/>
          </a:bodyPr>
          <a:lstStyle/>
          <a:p>
            <a:r>
              <a:rPr lang="en-US" sz="2400">
                <a:ea typeface="+mn-lt"/>
                <a:cs typeface="+mn-lt"/>
              </a:rPr>
              <a:t>❖ Food security means something more than getting two square meal.</a:t>
            </a:r>
            <a:endParaRPr lang="en-US"/>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348781" y="6615143"/>
            <a:ext cx="3479800" cy="365125"/>
          </a:xfrm>
        </p:spPr>
        <p:txBody>
          <a:bodyPr/>
          <a:lstStyle/>
          <a:p>
            <a:r>
              <a:rPr lang="en-US" b="1">
                <a:ea typeface="+mn-lt"/>
                <a:cs typeface="+mn-lt"/>
              </a:rPr>
              <a:t>Class 9th - Economics - Food Security in India </a:t>
            </a:r>
            <a:endParaRPr lang="en-US" b="1"/>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pic>
        <p:nvPicPr>
          <p:cNvPr id="4" name="Graphic 6" descr="Arrow: Straight with solid fill">
            <a:extLst>
              <a:ext uri="{FF2B5EF4-FFF2-40B4-BE49-F238E27FC236}">
                <a16:creationId xmlns:a16="http://schemas.microsoft.com/office/drawing/2014/main" id="{E75502C8-337B-2081-8BAA-00A35DB6CD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843177" y="1103809"/>
            <a:ext cx="914400" cy="914400"/>
          </a:xfrm>
          <a:prstGeom prst="rect">
            <a:avLst/>
          </a:prstGeom>
        </p:spPr>
      </p:pic>
      <p:sp>
        <p:nvSpPr>
          <p:cNvPr id="7" name="TextBox 6">
            <a:extLst>
              <a:ext uri="{FF2B5EF4-FFF2-40B4-BE49-F238E27FC236}">
                <a16:creationId xmlns:a16="http://schemas.microsoft.com/office/drawing/2014/main" id="{7D0B1A71-1BC9-6425-ED40-D81083D6C216}"/>
              </a:ext>
            </a:extLst>
          </p:cNvPr>
          <p:cNvSpPr txBox="1"/>
          <p:nvPr/>
        </p:nvSpPr>
        <p:spPr>
          <a:xfrm>
            <a:off x="378177" y="3101622"/>
            <a:ext cx="63133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highlight>
                  <a:srgbClr val="FFFF00"/>
                </a:highlight>
              </a:rPr>
              <a:t>Food security has the following dimensions :</a:t>
            </a:r>
          </a:p>
        </p:txBody>
      </p:sp>
      <p:sp>
        <p:nvSpPr>
          <p:cNvPr id="8" name="TextBox 7">
            <a:extLst>
              <a:ext uri="{FF2B5EF4-FFF2-40B4-BE49-F238E27FC236}">
                <a16:creationId xmlns:a16="http://schemas.microsoft.com/office/drawing/2014/main" id="{707511AE-CE90-C09F-8CFA-61D7CF1846D5}"/>
              </a:ext>
            </a:extLst>
          </p:cNvPr>
          <p:cNvSpPr txBox="1"/>
          <p:nvPr/>
        </p:nvSpPr>
        <p:spPr>
          <a:xfrm>
            <a:off x="307623" y="3778955"/>
            <a:ext cx="2743200" cy="369332"/>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u="sng"/>
              <a:t>Availability</a:t>
            </a:r>
          </a:p>
        </p:txBody>
      </p:sp>
      <p:sp>
        <p:nvSpPr>
          <p:cNvPr id="9" name="TextBox 8">
            <a:extLst>
              <a:ext uri="{FF2B5EF4-FFF2-40B4-BE49-F238E27FC236}">
                <a16:creationId xmlns:a16="http://schemas.microsoft.com/office/drawing/2014/main" id="{F8338E1C-0706-A57C-6114-A4C0173D2ED8}"/>
              </a:ext>
            </a:extLst>
          </p:cNvPr>
          <p:cNvSpPr txBox="1"/>
          <p:nvPr/>
        </p:nvSpPr>
        <p:spPr>
          <a:xfrm>
            <a:off x="166511" y="4583289"/>
            <a:ext cx="474697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 Production of sufficient food within  the country. </a:t>
            </a:r>
          </a:p>
          <a:p>
            <a:r>
              <a:rPr lang="en-US" sz="2000" b="1"/>
              <a:t>● Imports and previous year stock.</a:t>
            </a:r>
            <a:r>
              <a:rPr lang="en-US" sz="2000"/>
              <a:t> </a:t>
            </a:r>
          </a:p>
        </p:txBody>
      </p:sp>
      <p:sp>
        <p:nvSpPr>
          <p:cNvPr id="10" name="TextBox 9">
            <a:extLst>
              <a:ext uri="{FF2B5EF4-FFF2-40B4-BE49-F238E27FC236}">
                <a16:creationId xmlns:a16="http://schemas.microsoft.com/office/drawing/2014/main" id="{1D840240-7C70-82E5-C7E1-09430CD5592B}"/>
              </a:ext>
            </a:extLst>
          </p:cNvPr>
          <p:cNvSpPr txBox="1"/>
          <p:nvPr/>
        </p:nvSpPr>
        <p:spPr>
          <a:xfrm>
            <a:off x="4724400" y="3778956"/>
            <a:ext cx="2743200" cy="369332"/>
          </a:xfrm>
          <a:prstGeom prst="rect">
            <a:avLst/>
          </a:prstGeom>
          <a:solidFill>
            <a:schemeClr val="accent4">
              <a:lumMod val="40000"/>
              <a:lumOff val="60000"/>
            </a:schemeClr>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i="1" u="sng">
                <a:solidFill>
                  <a:srgbClr val="000000"/>
                </a:solidFill>
              </a:rPr>
              <a:t>Accessibility</a:t>
            </a:r>
          </a:p>
        </p:txBody>
      </p:sp>
      <p:sp>
        <p:nvSpPr>
          <p:cNvPr id="11" name="TextBox 10">
            <a:extLst>
              <a:ext uri="{FF2B5EF4-FFF2-40B4-BE49-F238E27FC236}">
                <a16:creationId xmlns:a16="http://schemas.microsoft.com/office/drawing/2014/main" id="{A3C68DB3-BC3C-D406-A299-52AFB73CB7D4}"/>
              </a:ext>
            </a:extLst>
          </p:cNvPr>
          <p:cNvSpPr txBox="1"/>
          <p:nvPr/>
        </p:nvSpPr>
        <p:spPr>
          <a:xfrm>
            <a:off x="4583289" y="458328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 Food is within the reach of every person.</a:t>
            </a:r>
          </a:p>
        </p:txBody>
      </p:sp>
      <p:sp>
        <p:nvSpPr>
          <p:cNvPr id="12" name="TextBox 11">
            <a:extLst>
              <a:ext uri="{FF2B5EF4-FFF2-40B4-BE49-F238E27FC236}">
                <a16:creationId xmlns:a16="http://schemas.microsoft.com/office/drawing/2014/main" id="{39C55900-C3ED-4B8E-7945-CF9ABB8D9109}"/>
              </a:ext>
            </a:extLst>
          </p:cNvPr>
          <p:cNvSpPr txBox="1"/>
          <p:nvPr/>
        </p:nvSpPr>
        <p:spPr>
          <a:xfrm>
            <a:off x="9014177" y="3778956"/>
            <a:ext cx="2743200" cy="369332"/>
          </a:xfrm>
          <a:prstGeom prst="rect">
            <a:avLst/>
          </a:prstGeom>
          <a:solidFill>
            <a:srgbClr val="0070C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1"/>
              <a:t>Affordability</a:t>
            </a:r>
            <a:endParaRPr lang="en-US" b="1"/>
          </a:p>
        </p:txBody>
      </p:sp>
      <p:sp>
        <p:nvSpPr>
          <p:cNvPr id="13" name="TextBox 12">
            <a:extLst>
              <a:ext uri="{FF2B5EF4-FFF2-40B4-BE49-F238E27FC236}">
                <a16:creationId xmlns:a16="http://schemas.microsoft.com/office/drawing/2014/main" id="{E0E6CD34-A7C9-A77E-ACAB-1630AF1CA53B}"/>
              </a:ext>
            </a:extLst>
          </p:cNvPr>
          <p:cNvSpPr txBox="1"/>
          <p:nvPr/>
        </p:nvSpPr>
        <p:spPr>
          <a:xfrm>
            <a:off x="8604956" y="458328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 Everyone have the enough money to buy sufficient, safe and nutritious food</a:t>
            </a:r>
          </a:p>
        </p:txBody>
      </p:sp>
      <p:sp>
        <p:nvSpPr>
          <p:cNvPr id="14" name="TextBox 13">
            <a:extLst>
              <a:ext uri="{FF2B5EF4-FFF2-40B4-BE49-F238E27FC236}">
                <a16:creationId xmlns:a16="http://schemas.microsoft.com/office/drawing/2014/main" id="{4057297C-FA8B-E1BD-C43E-FD5161B867BC}"/>
              </a:ext>
            </a:extLst>
          </p:cNvPr>
          <p:cNvSpPr txBox="1"/>
          <p:nvPr/>
        </p:nvSpPr>
        <p:spPr>
          <a:xfrm>
            <a:off x="454326" y="5845834"/>
            <a:ext cx="11441500" cy="646331"/>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Food security is ensured in a country only if enough food is available for all the persons, all persons have the capacity to buy food of acceptable quality and there is no barrier on access to food.</a:t>
            </a:r>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75465" y="459709"/>
            <a:ext cx="6696075" cy="1075877"/>
          </a:xfrm>
        </p:spPr>
        <p:txBody>
          <a:bodyPr/>
          <a:lstStyle/>
          <a:p>
            <a:pPr algn="ctr"/>
            <a:r>
              <a:rPr lang="en-US">
                <a:ea typeface="+mj-lt"/>
                <a:cs typeface="+mj-lt"/>
              </a:rPr>
              <a:t>❖ Population require food for survival </a:t>
            </a:r>
            <a:r>
              <a:rPr lang="en-US"/>
              <a: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2328593" y="4568728"/>
            <a:ext cx="6696074" cy="365125"/>
          </a:xfrm>
        </p:spPr>
        <p:txBody>
          <a:bodyPr>
            <a:normAutofit/>
          </a:bodyPr>
          <a:lstStyle/>
          <a:p>
            <a:pPr algn="ctr"/>
            <a:r>
              <a:rPr lang="en-US" sz="1800" b="1">
                <a:ea typeface="+mn-lt"/>
                <a:cs typeface="+mn-lt"/>
              </a:rPr>
              <a:t>Production of foodgrains decreases</a:t>
            </a:r>
            <a:endParaRPr lang="en-US" sz="1800" b="1"/>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a:p>
        </p:txBody>
      </p:sp>
      <p:sp>
        <p:nvSpPr>
          <p:cNvPr id="4" name="TextBox 3">
            <a:extLst>
              <a:ext uri="{FF2B5EF4-FFF2-40B4-BE49-F238E27FC236}">
                <a16:creationId xmlns:a16="http://schemas.microsoft.com/office/drawing/2014/main" id="{634D36DE-EF77-3BD5-BF2B-3D1731AAB126}"/>
              </a:ext>
            </a:extLst>
          </p:cNvPr>
          <p:cNvSpPr txBox="1"/>
          <p:nvPr/>
        </p:nvSpPr>
        <p:spPr>
          <a:xfrm>
            <a:off x="66136" y="2122098"/>
            <a:ext cx="7904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But may become food insecure during calamity</a:t>
            </a:r>
          </a:p>
        </p:txBody>
      </p:sp>
      <p:pic>
        <p:nvPicPr>
          <p:cNvPr id="8" name="Graphic 6" descr="Arrow: Straight with solid fill">
            <a:extLst>
              <a:ext uri="{FF2B5EF4-FFF2-40B4-BE49-F238E27FC236}">
                <a16:creationId xmlns:a16="http://schemas.microsoft.com/office/drawing/2014/main" id="{73CC3111-2353-DFFF-E838-5A10923B17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339196" y="1369790"/>
            <a:ext cx="741872" cy="756250"/>
          </a:xfrm>
          <a:prstGeom prst="rect">
            <a:avLst/>
          </a:prstGeom>
        </p:spPr>
      </p:pic>
      <p:sp>
        <p:nvSpPr>
          <p:cNvPr id="9" name="TextBox 8">
            <a:extLst>
              <a:ext uri="{FF2B5EF4-FFF2-40B4-BE49-F238E27FC236}">
                <a16:creationId xmlns:a16="http://schemas.microsoft.com/office/drawing/2014/main" id="{16237E9D-0ACD-3336-DCB3-2FD35FC43967}"/>
              </a:ext>
            </a:extLst>
          </p:cNvPr>
          <p:cNvSpPr txBox="1"/>
          <p:nvPr/>
        </p:nvSpPr>
        <p:spPr>
          <a:xfrm>
            <a:off x="138022" y="3171645"/>
            <a:ext cx="8436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highlight>
                  <a:srgbClr val="00FFFF"/>
                </a:highlight>
              </a:rPr>
              <a:t>❖ How is Food security affected during a calamity?</a:t>
            </a:r>
          </a:p>
        </p:txBody>
      </p:sp>
      <p:pic>
        <p:nvPicPr>
          <p:cNvPr id="10" name="Graphic 6" descr="Arrow: Straight with solid fill">
            <a:extLst>
              <a:ext uri="{FF2B5EF4-FFF2-40B4-BE49-F238E27FC236}">
                <a16:creationId xmlns:a16="http://schemas.microsoft.com/office/drawing/2014/main" id="{9589D436-0349-4AFC-E615-D8F2485C1A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303252" y="2469659"/>
            <a:ext cx="756249" cy="698741"/>
          </a:xfrm>
          <a:prstGeom prst="rect">
            <a:avLst/>
          </a:prstGeom>
        </p:spPr>
      </p:pic>
      <p:sp>
        <p:nvSpPr>
          <p:cNvPr id="11" name="Cloud 10">
            <a:extLst>
              <a:ext uri="{FF2B5EF4-FFF2-40B4-BE49-F238E27FC236}">
                <a16:creationId xmlns:a16="http://schemas.microsoft.com/office/drawing/2014/main" id="{B04AD5DC-00FF-C574-FCFA-830BF600538B}"/>
              </a:ext>
            </a:extLst>
          </p:cNvPr>
          <p:cNvSpPr/>
          <p:nvPr/>
        </p:nvSpPr>
        <p:spPr>
          <a:xfrm>
            <a:off x="134470" y="3965613"/>
            <a:ext cx="2458528" cy="1365848"/>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a:ea typeface="+mn-lt"/>
                <a:cs typeface="+mn-lt"/>
              </a:rPr>
              <a:t>Natural Calamity</a:t>
            </a:r>
            <a:r>
              <a:rPr lang="en-US">
                <a:ea typeface="+mn-lt"/>
                <a:cs typeface="+mn-lt"/>
              </a:rPr>
              <a:t> </a:t>
            </a:r>
            <a:endParaRPr lang="en-US"/>
          </a:p>
        </p:txBody>
      </p:sp>
      <p:pic>
        <p:nvPicPr>
          <p:cNvPr id="12" name="Graphic 6" descr="Arrow: Straight with solid fill">
            <a:extLst>
              <a:ext uri="{FF2B5EF4-FFF2-40B4-BE49-F238E27FC236}">
                <a16:creationId xmlns:a16="http://schemas.microsoft.com/office/drawing/2014/main" id="{ECCC536D-9A58-EBA7-E754-3246EE1E4E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2835214" y="4396224"/>
            <a:ext cx="756249" cy="698741"/>
          </a:xfrm>
          <a:prstGeom prst="rect">
            <a:avLst/>
          </a:prstGeom>
        </p:spPr>
      </p:pic>
      <p:pic>
        <p:nvPicPr>
          <p:cNvPr id="13" name="Graphic 6" descr="Arrow: Straight with solid fill">
            <a:extLst>
              <a:ext uri="{FF2B5EF4-FFF2-40B4-BE49-F238E27FC236}">
                <a16:creationId xmlns:a16="http://schemas.microsoft.com/office/drawing/2014/main" id="{9F2BE0B7-F9D2-FBFC-1F63-79D4763B24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7407214" y="4309958"/>
            <a:ext cx="713117" cy="684364"/>
          </a:xfrm>
          <a:prstGeom prst="rect">
            <a:avLst/>
          </a:prstGeom>
        </p:spPr>
      </p:pic>
      <p:sp>
        <p:nvSpPr>
          <p:cNvPr id="14" name="TextBox 13">
            <a:extLst>
              <a:ext uri="{FF2B5EF4-FFF2-40B4-BE49-F238E27FC236}">
                <a16:creationId xmlns:a16="http://schemas.microsoft.com/office/drawing/2014/main" id="{CB414002-1839-0AF7-2BD7-AC444313E194}"/>
              </a:ext>
            </a:extLst>
          </p:cNvPr>
          <p:cNvSpPr txBox="1"/>
          <p:nvPr/>
        </p:nvSpPr>
        <p:spPr>
          <a:xfrm>
            <a:off x="7916174" y="4566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Shortage of food</a:t>
            </a:r>
          </a:p>
        </p:txBody>
      </p:sp>
      <p:sp>
        <p:nvSpPr>
          <p:cNvPr id="15" name="Rectangle: Rounded Corners 14">
            <a:extLst>
              <a:ext uri="{FF2B5EF4-FFF2-40B4-BE49-F238E27FC236}">
                <a16:creationId xmlns:a16="http://schemas.microsoft.com/office/drawing/2014/main" id="{790BF99C-C307-BBCF-D842-3B89E55B4811}"/>
              </a:ext>
            </a:extLst>
          </p:cNvPr>
          <p:cNvSpPr/>
          <p:nvPr/>
        </p:nvSpPr>
        <p:spPr>
          <a:xfrm>
            <a:off x="7343446" y="5087047"/>
            <a:ext cx="4011281" cy="1063924"/>
          </a:xfrm>
          <a:prstGeom prst="roundRect">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a:ea typeface="+mn-lt"/>
                <a:cs typeface="+mn-lt"/>
              </a:rPr>
              <a:t>∴ Prices goes up and some people cannot afford to buy food</a:t>
            </a:r>
            <a:endParaRPr lang="en-US" b="1"/>
          </a:p>
        </p:txBody>
      </p:sp>
      <p:pic>
        <p:nvPicPr>
          <p:cNvPr id="16" name="Graphic 6" descr="Arrow: Straight with solid fill">
            <a:extLst>
              <a:ext uri="{FF2B5EF4-FFF2-40B4-BE49-F238E27FC236}">
                <a16:creationId xmlns:a16="http://schemas.microsoft.com/office/drawing/2014/main" id="{844F3BBC-82E0-80D4-A20F-0E439A9C0A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2044" y="5345129"/>
            <a:ext cx="756249" cy="698741"/>
          </a:xfrm>
          <a:prstGeom prst="rect">
            <a:avLst/>
          </a:prstGeom>
        </p:spPr>
      </p:pic>
      <p:sp>
        <p:nvSpPr>
          <p:cNvPr id="17" name="TextBox 16">
            <a:extLst>
              <a:ext uri="{FF2B5EF4-FFF2-40B4-BE49-F238E27FC236}">
                <a16:creationId xmlns:a16="http://schemas.microsoft.com/office/drawing/2014/main" id="{00D76F31-F317-1EC1-4EC4-A8567BF2523D}"/>
              </a:ext>
            </a:extLst>
          </p:cNvPr>
          <p:cNvSpPr txBox="1"/>
          <p:nvPr/>
        </p:nvSpPr>
        <p:spPr>
          <a:xfrm>
            <a:off x="1503872" y="5443268"/>
            <a:ext cx="4885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highlight>
                  <a:srgbClr val="FFFF00"/>
                </a:highlight>
              </a:rPr>
              <a:t>This may lead to a situation of starvation and then to famine </a:t>
            </a:r>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517588" y="590633"/>
            <a:ext cx="11473131" cy="1196897"/>
          </a:xfrm>
          <a:solidFill>
            <a:schemeClr val="accent5"/>
          </a:solidFill>
        </p:spPr>
        <p:txBody>
          <a:bodyPr anchor="ctr">
            <a:normAutofit/>
          </a:bodyPr>
          <a:lstStyle/>
          <a:p>
            <a:pPr algn="ctr"/>
            <a:r>
              <a:rPr lang="en-US" sz="2000" i="1">
                <a:ea typeface="+mj-lt"/>
                <a:cs typeface="+mj-lt"/>
              </a:rPr>
              <a:t>A Famine is characterized by wide spread deaths due to starvation an epidemics caused by forced use of contaminated water or decaying food and loss of body resistance due to weakening from starvation.</a:t>
            </a:r>
            <a:endParaRPr lang="en-US" sz="2000" i="1"/>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701705" y="5055678"/>
            <a:ext cx="5282064" cy="631825"/>
          </a:xfrm>
        </p:spPr>
        <p:txBody>
          <a:bodyPr anchor="ctr">
            <a:normAutofit fontScale="85000" lnSpcReduction="20000"/>
          </a:bodyPr>
          <a:lstStyle/>
          <a:p>
            <a:pPr algn="ctr"/>
            <a:r>
              <a:rPr lang="en-US" sz="2800">
                <a:ea typeface="+mn-lt"/>
                <a:cs typeface="+mn-lt"/>
              </a:rPr>
              <a:t>Starvation victims arriving at a relief center, 1945.</a:t>
            </a:r>
            <a:endParaRPr lang="en-US"/>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group of people posing for the camera&#10;&#10;Description automatically generated">
            <a:extLst>
              <a:ext uri="{FF2B5EF4-FFF2-40B4-BE49-F238E27FC236}">
                <a16:creationId xmlns:a16="http://schemas.microsoft.com/office/drawing/2014/main" id="{8C0F1401-C061-D5CE-D114-451DF291408D}"/>
              </a:ext>
            </a:extLst>
          </p:cNvPr>
          <p:cNvPicPr>
            <a:picLocks noChangeAspect="1"/>
          </p:cNvPicPr>
          <p:nvPr/>
        </p:nvPicPr>
        <p:blipFill>
          <a:blip r:embed="rId2"/>
          <a:stretch>
            <a:fillRect/>
          </a:stretch>
        </p:blipFill>
        <p:spPr>
          <a:xfrm>
            <a:off x="1608467" y="2406410"/>
            <a:ext cx="2476500" cy="2476500"/>
          </a:xfrm>
          <a:prstGeom prst="rect">
            <a:avLst/>
          </a:prstGeom>
        </p:spPr>
      </p:pic>
      <p:pic>
        <p:nvPicPr>
          <p:cNvPr id="5" name="Picture 5" descr="A picture containing text, decorated, several, fabric&#10;&#10;Description automatically generated">
            <a:extLst>
              <a:ext uri="{FF2B5EF4-FFF2-40B4-BE49-F238E27FC236}">
                <a16:creationId xmlns:a16="http://schemas.microsoft.com/office/drawing/2014/main" id="{CD588940-81E8-F7B2-7869-81313E0E07A6}"/>
              </a:ext>
            </a:extLst>
          </p:cNvPr>
          <p:cNvPicPr>
            <a:picLocks noChangeAspect="1"/>
          </p:cNvPicPr>
          <p:nvPr/>
        </p:nvPicPr>
        <p:blipFill>
          <a:blip r:embed="rId3"/>
          <a:stretch>
            <a:fillRect/>
          </a:stretch>
        </p:blipFill>
        <p:spPr>
          <a:xfrm>
            <a:off x="7589089" y="2343869"/>
            <a:ext cx="2362200" cy="2400300"/>
          </a:xfrm>
          <a:prstGeom prst="rect">
            <a:avLst/>
          </a:prstGeom>
        </p:spPr>
      </p:pic>
      <p:sp>
        <p:nvSpPr>
          <p:cNvPr id="6" name="TextBox 5">
            <a:extLst>
              <a:ext uri="{FF2B5EF4-FFF2-40B4-BE49-F238E27FC236}">
                <a16:creationId xmlns:a16="http://schemas.microsoft.com/office/drawing/2014/main" id="{AB3B9537-CE47-D15C-2924-7FD3D33D6ECE}"/>
              </a:ext>
            </a:extLst>
          </p:cNvPr>
          <p:cNvSpPr txBox="1"/>
          <p:nvPr/>
        </p:nvSpPr>
        <p:spPr>
          <a:xfrm>
            <a:off x="6492815" y="4954438"/>
            <a:ext cx="55036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rPr>
              <a:t>2 During the Bengal Famine of 1943, a family leaves its village in Chittagong district in Bengal. </a:t>
            </a:r>
            <a:endParaRPr lang="en-US"/>
          </a:p>
        </p:txBody>
      </p:sp>
      <p:sp>
        <p:nvSpPr>
          <p:cNvPr id="7" name="TextBox 6">
            <a:extLst>
              <a:ext uri="{FF2B5EF4-FFF2-40B4-BE49-F238E27FC236}">
                <a16:creationId xmlns:a16="http://schemas.microsoft.com/office/drawing/2014/main" id="{55C66096-036F-C780-8022-A79CBCB7B33E}"/>
              </a:ext>
            </a:extLst>
          </p:cNvPr>
          <p:cNvSpPr txBox="1"/>
          <p:nvPr/>
        </p:nvSpPr>
        <p:spPr>
          <a:xfrm>
            <a:off x="3717985" y="6377796"/>
            <a:ext cx="57480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898989"/>
                </a:solidFill>
              </a:rPr>
              <a:t>Class 9th - Economics - Food Security in India </a:t>
            </a:r>
            <a:r>
              <a:rPr lang="en-US"/>
              <a:t>​</a:t>
            </a:r>
          </a:p>
        </p:txBody>
      </p:sp>
    </p:spTree>
    <p:extLst>
      <p:ext uri="{BB962C8B-B14F-4D97-AF65-F5344CB8AC3E}">
        <p14:creationId xmlns:p14="http://schemas.microsoft.com/office/powerpoint/2010/main" val="296737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HD wallpaper: And, hammer, quotes, Sickle, Stalin, USSR | Wallpaper Flare">
            <a:extLst>
              <a:ext uri="{FF2B5EF4-FFF2-40B4-BE49-F238E27FC236}">
                <a16:creationId xmlns:a16="http://schemas.microsoft.com/office/drawing/2014/main" id="{F116570E-D8A2-0EDF-F63F-2C8BF7490464}"/>
              </a:ext>
            </a:extLst>
          </p:cNvPr>
          <p:cNvPicPr>
            <a:picLocks noChangeAspect="1"/>
          </p:cNvPicPr>
          <p:nvPr/>
        </p:nvPicPr>
        <p:blipFill rotWithShape="1">
          <a:blip r:embed="rId2"/>
          <a:srcRect/>
          <a:stretch/>
        </p:blipFill>
        <p:spPr>
          <a:xfrm>
            <a:off x="20" y="322891"/>
            <a:ext cx="12191980"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7907002" y="3418837"/>
            <a:ext cx="3852041" cy="1834056"/>
          </a:xfrm>
        </p:spPr>
        <p:txBody>
          <a:bodyPr>
            <a:normAutofit/>
          </a:bodyPr>
          <a:lstStyle/>
          <a:p>
            <a:r>
              <a:rPr lang="en-US" sz="400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7782910" y="5242675"/>
            <a:ext cx="4330262" cy="683284"/>
          </a:xfrm>
        </p:spPr>
        <p:txBody>
          <a:bodyPr vert="horz" lIns="91440" tIns="45720" rIns="91440" bIns="45720" rtlCol="0" anchor="t">
            <a:normAutofit/>
          </a:bodyPr>
          <a:lstStyle/>
          <a:p>
            <a:pPr>
              <a:lnSpc>
                <a:spcPct val="140000"/>
              </a:lnSpc>
            </a:pPr>
            <a:r>
              <a:rPr lang="en-US" sz="1100" dirty="0"/>
              <a:t>BY Allies</a:t>
            </a:r>
          </a:p>
          <a:p>
            <a:pPr>
              <a:lnSpc>
                <a:spcPct val="140000"/>
              </a:lnSpc>
            </a:pPr>
            <a:r>
              <a:rPr lang="en-US" sz="1100" dirty="0">
                <a:ea typeface="+mn-lt"/>
                <a:cs typeface="+mn-lt"/>
                <a:hlinkClick r:id="rId3"/>
              </a:rPr>
              <a:t>Document (tark-patel.github.io)</a:t>
            </a:r>
            <a:endParaRPr lang="en-US" sz="1100"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765161" y="2640943"/>
            <a:ext cx="365760" cy="365125"/>
          </a:xfrm>
          <a:prstGeom prst="ellipse">
            <a:avLst/>
          </a:prstGeom>
          <a:solidFill>
            <a:schemeClr val="bg1">
              <a:alpha val="30000"/>
            </a:schemeClr>
          </a:solidFill>
          <a:ln>
            <a:solidFill>
              <a:schemeClr val="tx1">
                <a:lumMod val="75000"/>
                <a:lumOff val="25000"/>
              </a:schemeClr>
            </a:solidFill>
          </a:ln>
        </p:spPr>
        <p:txBody>
          <a:bodyPr>
            <a:normAutofit/>
          </a:bodyPr>
          <a:lstStyle/>
          <a:p>
            <a:pPr algn="ctr">
              <a:lnSpc>
                <a:spcPct val="90000"/>
              </a:lnSpc>
              <a:spcAft>
                <a:spcPts val="600"/>
              </a:spcAft>
            </a:pPr>
            <a:fld id="{A49DFD55-3C28-40EF-9E31-A92D2E4017FF}" type="slidenum">
              <a:rPr lang="en-US" sz="1100">
                <a:solidFill>
                  <a:schemeClr val="tx1"/>
                </a:solidFill>
              </a:rPr>
              <a:pPr algn="ctr">
                <a:lnSpc>
                  <a:spcPct val="90000"/>
                </a:lnSpc>
                <a:spcAft>
                  <a:spcPts val="600"/>
                </a:spcAft>
              </a:pPr>
              <a:t>6</a:t>
            </a:fld>
            <a:endParaRPr lang="en-US" sz="1100">
              <a:solidFill>
                <a:schemeClr val="tx1"/>
              </a:solidFill>
            </a:endParaRPr>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8413531" y="6137248"/>
            <a:ext cx="3069020" cy="361977"/>
          </a:xfrm>
        </p:spPr>
        <p:txBody>
          <a:bodyPr>
            <a:normAutofit/>
          </a:bodyPr>
          <a:lstStyle/>
          <a:p>
            <a:r>
              <a:rPr lang="en-US" sz="1000" b="1">
                <a:ea typeface="+mn-lt"/>
                <a:cs typeface="+mn-lt"/>
              </a:rPr>
              <a:t>Class 9th - Economics - Food Security in India </a:t>
            </a:r>
            <a:endParaRPr lang="en-US" sz="1000">
              <a:ea typeface="+mn-lt"/>
              <a:cs typeface="+mn-lt"/>
            </a:endParaRPr>
          </a:p>
          <a:p>
            <a:pPr>
              <a:spcAft>
                <a:spcPts val="600"/>
              </a:spcAft>
            </a:pPr>
            <a:endParaRPr lang="en-US" sz="1000">
              <a:solidFill>
                <a:schemeClr val="tx1"/>
              </a:solidFill>
            </a:endParaRPr>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DC6F004-8F9D-4F40-8394-6C4C67F7091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Food Security in India</vt:lpstr>
      <vt:lpstr>Team members</vt:lpstr>
      <vt:lpstr>What is food Security</vt:lpstr>
      <vt:lpstr>❖ Population require food for survival ​</vt:lpstr>
      <vt:lpstr>A Famine is characterized by wide spread deaths due to starvation an epidemics caused by forced use of contaminated water or decaying food and loss of body resistance due to weakening from starvation.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12</cp:revision>
  <dcterms:created xsi:type="dcterms:W3CDTF">2023-01-06T10:44:55Z</dcterms:created>
  <dcterms:modified xsi:type="dcterms:W3CDTF">2023-01-08T17:21:51Z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