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75" r:id="rId6"/>
    <p:sldId id="258" r:id="rId7"/>
    <p:sldId id="272" r:id="rId8"/>
    <p:sldId id="273" r:id="rId9"/>
    <p:sldId id="274" r:id="rId10"/>
    <p:sldId id="271" r:id="rId11"/>
  </p:sldIdLst>
  <p:sldSz cx="11979275" cy="70405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8">
          <p15:clr>
            <a:srgbClr val="A4A3A4"/>
          </p15:clr>
        </p15:guide>
        <p15:guide id="2" pos="377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D23D31-DB71-4BCD-936F-0AA1EAF9FA86}" v="8" dt="2023-01-07T13:34:05.777"/>
    <p1510:client id="{36B0C97A-FC73-4956-8B49-0FE66D15BF6E}" v="232" dt="2023-01-07T13:29:11.956"/>
    <p1510:client id="{47366F05-0E66-4F93-9226-46DACB5E9C04}" v="84" dt="2023-01-24T14:34:53.733"/>
    <p1510:client id="{49E5E066-CD7F-4E2C-8029-C08EAE7F3A40}" v="89" dt="2023-01-25T17:39:32.352"/>
    <p1510:client id="{4A78A864-537C-4394-9606-DB21D20BB790}" v="3" dt="2023-01-24T13:29:53.356"/>
    <p1510:client id="{546CADDD-1494-450E-B41D-A8DB370A1C9A}" v="2" dt="2023-01-08T15:47:34.487"/>
    <p1510:client id="{96296ABB-C801-4D7E-94C1-7EB7E1F1E017}" v="220" dt="2023-01-06T11:12:06.847"/>
    <p1510:client id="{BFAF5248-AD5F-43A8-B5E6-CCC67E7A14FD}" v="13" dt="2023-01-06T16:53:38.754"/>
    <p1510:client id="{D13C5D53-808A-40F1-9B4E-C47D8B864F22}" v="162" dt="2023-01-25T17:24:03.400"/>
    <p1510:client id="{D23CD023-140C-4242-B6D4-738871001942}" v="16" dt="2023-01-08T15:44:21.3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1002" y="-450"/>
      </p:cViewPr>
      <p:guideLst>
        <p:guide orient="horz" pos="2218"/>
        <p:guide pos="3773"/>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pPr/>
              <a:t>1/25/2023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pPr/>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pPr/>
              <a:t>1/25/2023</a:t>
            </a:fld>
            <a:endParaRPr lang="en-US"/>
          </a:p>
        </p:txBody>
      </p:sp>
      <p:sp>
        <p:nvSpPr>
          <p:cNvPr id="4" name="Slide Image Placeholder 3"/>
          <p:cNvSpPr>
            <a:spLocks noGrp="1" noRot="1" noChangeAspect="1"/>
          </p:cNvSpPr>
          <p:nvPr>
            <p:ph type="sldImg" idx="2"/>
          </p:nvPr>
        </p:nvSpPr>
        <p:spPr>
          <a:xfrm>
            <a:off x="803275" y="1143000"/>
            <a:ext cx="5251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pPr/>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304094" y="4552897"/>
            <a:ext cx="4855547" cy="1152076"/>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304095" y="5735616"/>
            <a:ext cx="4855546" cy="407219"/>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1"/>
            <a:ext cx="9322761" cy="5188871"/>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45596" cy="1055269"/>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23575" y="2167581"/>
            <a:ext cx="10332125" cy="3844604"/>
          </a:xfrm>
        </p:spPr>
        <p:txBody>
          <a:bodyPr/>
          <a:lstStyle/>
          <a:p>
            <a:endParaRPr lang="en-US"/>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077001" y="0"/>
            <a:ext cx="9902274" cy="7040563"/>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23575" y="5656082"/>
            <a:ext cx="4010917" cy="601382"/>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3176" y="1547910"/>
            <a:ext cx="2104395" cy="528042"/>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19357" y="2652887"/>
            <a:ext cx="2104395" cy="528042"/>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15201" y="3757864"/>
            <a:ext cx="2104395" cy="528042"/>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889208" y="4862842"/>
            <a:ext cx="2104395" cy="528042"/>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324738" y="1656481"/>
            <a:ext cx="5013649" cy="1037751"/>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899033" y="2753975"/>
            <a:ext cx="5013649" cy="1037751"/>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479632" y="3855364"/>
            <a:ext cx="5013649" cy="1037751"/>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067534" y="4952858"/>
            <a:ext cx="5013649" cy="1037751"/>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631385" y="6525559"/>
            <a:ext cx="3710098" cy="37484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622247" y="6525559"/>
            <a:ext cx="533452" cy="37484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277556" y="5157672"/>
            <a:ext cx="1486809"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694315" y="4053561"/>
            <a:ext cx="1486809"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18083" y="2949158"/>
            <a:ext cx="1486809"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41138" y="1843896"/>
            <a:ext cx="1486809"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882513" y="915928"/>
            <a:ext cx="8274747" cy="1360850"/>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882513" y="2850859"/>
            <a:ext cx="3855829" cy="845845"/>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882513" y="3936685"/>
            <a:ext cx="3855829" cy="2051051"/>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280881" y="2850859"/>
            <a:ext cx="3874819" cy="845845"/>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280881" y="3936685"/>
            <a:ext cx="3874819" cy="2051051"/>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335" y="0"/>
            <a:ext cx="4291817" cy="401654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52264" y="915928"/>
            <a:ext cx="8274747" cy="1360850"/>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1415" y="2850859"/>
            <a:ext cx="2832182" cy="845845"/>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21415" y="3936685"/>
            <a:ext cx="2832182" cy="2051051"/>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566573" y="2850859"/>
            <a:ext cx="2846130" cy="845845"/>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66573" y="3936685"/>
            <a:ext cx="2846130" cy="2051051"/>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7925679" y="2850859"/>
            <a:ext cx="2832182" cy="845845"/>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25679" y="3936685"/>
            <a:ext cx="2832182" cy="2051051"/>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199321" cy="318781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381315" y="1716139"/>
            <a:ext cx="5022561" cy="123698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381315" y="3758225"/>
            <a:ext cx="5022561" cy="1566200"/>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1" y="1"/>
            <a:ext cx="4679405" cy="5324426"/>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23575" y="6525559"/>
            <a:ext cx="2695337" cy="37484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3968135" y="6525559"/>
            <a:ext cx="4043005" cy="37484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460363" y="6525559"/>
            <a:ext cx="2695337" cy="37484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192746" y="1658748"/>
            <a:ext cx="4106645" cy="1565324"/>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192746" y="3324303"/>
            <a:ext cx="4106645" cy="14085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21507" cy="7040563"/>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192747" y="6525559"/>
            <a:ext cx="1743412" cy="37484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366664" y="6525559"/>
            <a:ext cx="2615118" cy="37484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412287" y="6525559"/>
            <a:ext cx="1743412" cy="37484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393047" y="0"/>
            <a:ext cx="6586228" cy="7040563"/>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10233" y="1047610"/>
            <a:ext cx="2845078" cy="1360850"/>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10233" y="3002018"/>
            <a:ext cx="2845078" cy="2586430"/>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10234" y="6525559"/>
            <a:ext cx="967968" cy="37484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23302" y="6525558"/>
            <a:ext cx="2439522" cy="37484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439708" y="6525559"/>
            <a:ext cx="970321" cy="37484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38309" y="1716139"/>
            <a:ext cx="5022561" cy="123698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38309" y="3758225"/>
            <a:ext cx="5022561" cy="1566200"/>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23575" y="6525559"/>
            <a:ext cx="1197928" cy="37484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20812" y="6525559"/>
            <a:ext cx="3419085" cy="37484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831930" y="-26077"/>
            <a:ext cx="5147345" cy="7086197"/>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869366" y="2206044"/>
            <a:ext cx="4106645" cy="1761199"/>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869366" y="4067474"/>
            <a:ext cx="4106645" cy="37484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50735"/>
            <a:ext cx="5774385" cy="5339094"/>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23575" y="2167820"/>
            <a:ext cx="10332125" cy="3844603"/>
          </a:xfrm>
        </p:spPr>
        <p:txBody>
          <a:bodyPr/>
          <a:lstStyle/>
          <a:p>
            <a:endParaRPr lang="en-US"/>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23575" y="2167588"/>
            <a:ext cx="10332125" cy="3844604"/>
          </a:xfrm>
        </p:spPr>
        <p:txBody>
          <a:bodyPr/>
          <a:lstStyle/>
          <a:p>
            <a:endParaRPr lang="en-US"/>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484262" cy="7040563"/>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576457" y="2884676"/>
            <a:ext cx="6579242" cy="196060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576458" y="5162672"/>
            <a:ext cx="6579241" cy="37484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595174" y="6525559"/>
            <a:ext cx="1665868" cy="37484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626036" y="6525559"/>
            <a:ext cx="2498802" cy="37484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489832" y="6525559"/>
            <a:ext cx="1665868" cy="37484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171244" y="0"/>
            <a:ext cx="2395855" cy="70405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52264" y="915928"/>
            <a:ext cx="8274747" cy="1360850"/>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61233" y="2962903"/>
            <a:ext cx="1813311" cy="1894639"/>
          </a:xfrm>
          <a:solidFill>
            <a:schemeClr val="bg1">
              <a:lumMod val="95000"/>
            </a:schemeClr>
          </a:solidFill>
        </p:spPr>
        <p:txBody>
          <a:bodyPr/>
          <a:lstStyle/>
          <a:p>
            <a:endParaRPr lang="en-US"/>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07132" y="5219877"/>
            <a:ext cx="2277268" cy="352193"/>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61233" y="5609572"/>
            <a:ext cx="1813311" cy="352193"/>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769968" y="2962903"/>
            <a:ext cx="1813311" cy="1894639"/>
          </a:xfrm>
          <a:solidFill>
            <a:schemeClr val="bg1">
              <a:lumMod val="95000"/>
            </a:schemeClr>
          </a:solidFill>
        </p:spPr>
        <p:txBody>
          <a:bodyPr/>
          <a:lstStyle/>
          <a:p>
            <a:endParaRPr lang="en-US"/>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15866" y="5219877"/>
            <a:ext cx="2290148" cy="352193"/>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69967" y="5624645"/>
            <a:ext cx="1823567" cy="352193"/>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217175" y="2962903"/>
            <a:ext cx="1813311" cy="1894639"/>
          </a:xfrm>
          <a:solidFill>
            <a:schemeClr val="bg1">
              <a:lumMod val="95000"/>
            </a:schemeClr>
          </a:solidFill>
        </p:spPr>
        <p:txBody>
          <a:bodyPr/>
          <a:lstStyle/>
          <a:p>
            <a:pPr lvl="1"/>
            <a:endParaRPr lang="en-US"/>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5963074" y="5219877"/>
            <a:ext cx="2277268" cy="352193"/>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174" y="5624645"/>
            <a:ext cx="1813311" cy="352193"/>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594833" y="2962903"/>
            <a:ext cx="1813311" cy="1894639"/>
          </a:xfrm>
          <a:solidFill>
            <a:schemeClr val="bg1">
              <a:lumMod val="95000"/>
            </a:schemeClr>
          </a:solidFill>
        </p:spPr>
        <p:txBody>
          <a:bodyPr/>
          <a:lstStyle/>
          <a:p>
            <a:endParaRPr lang="en-US"/>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340732" y="5219877"/>
            <a:ext cx="2277267" cy="352193"/>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594833" y="5609572"/>
            <a:ext cx="1813310" cy="352193"/>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206283" y="1"/>
            <a:ext cx="4772992" cy="1769919"/>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86570"/>
            <a:ext cx="11979275" cy="5770978"/>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52264" y="915928"/>
            <a:ext cx="8274747" cy="1360850"/>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44423" y="2493533"/>
            <a:ext cx="1048187" cy="1095199"/>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473993" y="3751660"/>
            <a:ext cx="1796891" cy="352193"/>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73993" y="3911165"/>
            <a:ext cx="1796891" cy="352193"/>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152530" y="2493533"/>
            <a:ext cx="1048187" cy="1095199"/>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82101" y="3751660"/>
            <a:ext cx="1796891" cy="352193"/>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82101" y="3911165"/>
            <a:ext cx="1796891" cy="352193"/>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539458" y="2493533"/>
            <a:ext cx="1048187" cy="1095199"/>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90207" y="3751660"/>
            <a:ext cx="2068405" cy="352193"/>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5989637" y="3911165"/>
            <a:ext cx="2259727" cy="352193"/>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977395" y="2493533"/>
            <a:ext cx="1048187" cy="1095199"/>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6966" y="3751660"/>
            <a:ext cx="1796891" cy="352193"/>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591907" y="3911165"/>
            <a:ext cx="1811950" cy="352193"/>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44423" y="4401852"/>
            <a:ext cx="1048187" cy="1095199"/>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473993" y="5659979"/>
            <a:ext cx="1796891" cy="352193"/>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473993" y="5819484"/>
            <a:ext cx="1796891" cy="352193"/>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152530" y="4401852"/>
            <a:ext cx="1048187" cy="1095199"/>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782101" y="5659979"/>
            <a:ext cx="1796891" cy="352193"/>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82101" y="5819484"/>
            <a:ext cx="1796891" cy="352193"/>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539458" y="4401852"/>
            <a:ext cx="1048187" cy="1095199"/>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229308" y="5659979"/>
            <a:ext cx="1796891" cy="352193"/>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307" y="5819484"/>
            <a:ext cx="1781833" cy="352193"/>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8977395" y="4401852"/>
            <a:ext cx="1048187" cy="1095199"/>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606966" y="5659979"/>
            <a:ext cx="1796891" cy="352193"/>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591907" y="5819484"/>
            <a:ext cx="1811950" cy="352193"/>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23575" y="374845"/>
            <a:ext cx="10332125" cy="13608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23575" y="1874224"/>
            <a:ext cx="10332125" cy="44671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23575" y="6525559"/>
            <a:ext cx="2695337" cy="37484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3968135" y="6525559"/>
            <a:ext cx="4043005" cy="37484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460363" y="6525559"/>
            <a:ext cx="2695337" cy="37484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483094" y="4146110"/>
            <a:ext cx="6496181" cy="1696487"/>
          </a:xfrm>
        </p:spPr>
        <p:txBody>
          <a:bodyPr/>
          <a:lstStyle/>
          <a:p>
            <a:r>
              <a:rPr lang="en-US" sz="4400" b="1" dirty="0">
                <a:latin typeface="Algerian" pitchFamily="82" charset="0"/>
              </a:rPr>
              <a:t>Measures of Central Tendency</a:t>
            </a:r>
            <a:endParaRPr lang="en-US" sz="4400" dirty="0">
              <a:latin typeface="Algerian" pitchFamily="82" charset="0"/>
            </a:endParaRP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2081398" y="8121584"/>
            <a:ext cx="4855546" cy="407219"/>
          </a:xfrm>
        </p:spPr>
        <p:txBody>
          <a:bodyPr vert="horz" lIns="91440" tIns="45720" rIns="91440" bIns="45720" rtlCol="0" anchor="t">
            <a:normAutofit/>
          </a:bodyPr>
          <a:lstStyle/>
          <a:p>
            <a:endParaRPr lang="en-US" dirty="0"/>
          </a:p>
        </p:txBody>
      </p:sp>
      <p:sp>
        <p:nvSpPr>
          <p:cNvPr id="7170" name="AutoShape 2" descr="Afbeeldingsresultaat voor ussr coat of a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2" name="AutoShape 4" descr="Afbeeldingsresultaat voor ussr coat of a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4" name="AutoShape 6" descr="Afbeeldingsresultaat voor ussr coat of a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6" name="AutoShape 8" descr="Afbeeldingsresultaat voor ussr coat of a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8" name="AutoShape 10" descr="Afbeeldingsresultaat voor ussr coat of a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8605881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F58EB-4D77-25E6-F9ED-9BA920688DE2}"/>
              </a:ext>
            </a:extLst>
          </p:cNvPr>
          <p:cNvSpPr>
            <a:spLocks noGrp="1"/>
          </p:cNvSpPr>
          <p:nvPr>
            <p:ph type="title"/>
          </p:nvPr>
        </p:nvSpPr>
        <p:spPr>
          <a:xfrm>
            <a:off x="1162813" y="743764"/>
            <a:ext cx="10332125" cy="668336"/>
          </a:xfrm>
        </p:spPr>
        <p:txBody>
          <a:bodyPr/>
          <a:lstStyle/>
          <a:p>
            <a:r>
              <a:rPr lang="en-US" b="1">
                <a:latin typeface="Algerian"/>
                <a:ea typeface="+mj-lt"/>
                <a:cs typeface="+mj-lt"/>
              </a:rPr>
              <a:t>WhY is central tendency</a:t>
            </a:r>
            <a:endParaRPr lang="en-US"/>
          </a:p>
          <a:p>
            <a:endParaRPr lang="en-US" dirty="0"/>
          </a:p>
        </p:txBody>
      </p:sp>
      <p:sp>
        <p:nvSpPr>
          <p:cNvPr id="4" name="Footer Placeholder 3">
            <a:extLst>
              <a:ext uri="{FF2B5EF4-FFF2-40B4-BE49-F238E27FC236}">
                <a16:creationId xmlns:a16="http://schemas.microsoft.com/office/drawing/2014/main" id="{5635DC05-EFC5-057F-E76D-B3239276420B}"/>
              </a:ext>
            </a:extLst>
          </p:cNvPr>
          <p:cNvSpPr>
            <a:spLocks noGrp="1"/>
          </p:cNvSpPr>
          <p:nvPr>
            <p:ph type="ftr" sz="quarter" idx="11"/>
          </p:nvPr>
        </p:nvSpPr>
        <p:spPr>
          <a:xfrm>
            <a:off x="15672004" y="3516571"/>
            <a:ext cx="7001741" cy="2336968"/>
          </a:xfrm>
        </p:spPr>
        <p:txBody>
          <a:bodyPr/>
          <a:lstStyle/>
          <a:p>
            <a:endParaRPr lang="en-US" sz="2400" dirty="0">
              <a:solidFill>
                <a:schemeClr val="tx1">
                  <a:lumMod val="95000"/>
                  <a:lumOff val="5000"/>
                </a:schemeClr>
              </a:solidFill>
            </a:endParaRPr>
          </a:p>
        </p:txBody>
      </p:sp>
      <p:sp>
        <p:nvSpPr>
          <p:cNvPr id="5" name="Slide Number Placeholder 4">
            <a:extLst>
              <a:ext uri="{FF2B5EF4-FFF2-40B4-BE49-F238E27FC236}">
                <a16:creationId xmlns:a16="http://schemas.microsoft.com/office/drawing/2014/main" id="{BA515CE0-11F7-5ABF-F1A4-ECECE7C8DD8E}"/>
              </a:ext>
            </a:extLst>
          </p:cNvPr>
          <p:cNvSpPr>
            <a:spLocks noGrp="1"/>
          </p:cNvSpPr>
          <p:nvPr>
            <p:ph type="sldNum" sz="quarter" idx="12"/>
          </p:nvPr>
        </p:nvSpPr>
        <p:spPr/>
        <p:txBody>
          <a:bodyPr/>
          <a:lstStyle/>
          <a:p>
            <a:fld id="{A49DFD55-3C28-40EF-9E31-A92D2E4017FF}" type="slidenum">
              <a:rPr lang="en-US" smtClean="0"/>
              <a:pPr/>
              <a:t>2</a:t>
            </a:fld>
            <a:endParaRPr lang="en-US"/>
          </a:p>
        </p:txBody>
      </p:sp>
      <p:sp>
        <p:nvSpPr>
          <p:cNvPr id="6" name="TextBox 5">
            <a:extLst>
              <a:ext uri="{FF2B5EF4-FFF2-40B4-BE49-F238E27FC236}">
                <a16:creationId xmlns:a16="http://schemas.microsoft.com/office/drawing/2014/main" id="{6547B228-F552-63D5-5109-FD3B74F179C3}"/>
              </a:ext>
            </a:extLst>
          </p:cNvPr>
          <p:cNvSpPr txBox="1"/>
          <p:nvPr/>
        </p:nvSpPr>
        <p:spPr>
          <a:xfrm>
            <a:off x="1471245" y="2108902"/>
            <a:ext cx="926685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202124"/>
                </a:solidFill>
                <a:latin typeface="arial"/>
                <a:cs typeface="arial"/>
              </a:rPr>
              <a:t>It aims to provide an accurate description of the entire data.</a:t>
            </a:r>
            <a:endParaRPr lang="en-US" sz="2400" b="1"/>
          </a:p>
        </p:txBody>
      </p:sp>
      <p:pic>
        <p:nvPicPr>
          <p:cNvPr id="8" name="Graphic 6" descr="Arrow: Straight with solid fill">
            <a:extLst>
              <a:ext uri="{FF2B5EF4-FFF2-40B4-BE49-F238E27FC236}">
                <a16:creationId xmlns:a16="http://schemas.microsoft.com/office/drawing/2014/main" id="{B75A31FA-01D0-511D-8E78-99912C75F0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5744169" y="1246465"/>
            <a:ext cx="585594" cy="556934"/>
          </a:xfrm>
          <a:prstGeom prst="rect">
            <a:avLst/>
          </a:prstGeom>
        </p:spPr>
      </p:pic>
      <p:pic>
        <p:nvPicPr>
          <p:cNvPr id="9" name="Picture 9" descr="Chart, bar chart&#10;&#10;Description automatically generated">
            <a:extLst>
              <a:ext uri="{FF2B5EF4-FFF2-40B4-BE49-F238E27FC236}">
                <a16:creationId xmlns:a16="http://schemas.microsoft.com/office/drawing/2014/main" id="{DD773846-47E2-E15A-EB57-B6013D568E89}"/>
              </a:ext>
            </a:extLst>
          </p:cNvPr>
          <p:cNvPicPr>
            <a:picLocks noChangeAspect="1"/>
          </p:cNvPicPr>
          <p:nvPr/>
        </p:nvPicPr>
        <p:blipFill>
          <a:blip r:embed="rId4"/>
          <a:stretch>
            <a:fillRect/>
          </a:stretch>
        </p:blipFill>
        <p:spPr>
          <a:xfrm>
            <a:off x="3394862" y="2982781"/>
            <a:ext cx="5545376" cy="3119577"/>
          </a:xfrm>
          <a:prstGeom prst="rect">
            <a:avLst/>
          </a:prstGeom>
        </p:spPr>
      </p:pic>
    </p:spTree>
    <p:extLst>
      <p:ext uri="{BB962C8B-B14F-4D97-AF65-F5344CB8AC3E}">
        <p14:creationId xmlns:p14="http://schemas.microsoft.com/office/powerpoint/2010/main" val="110821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6616214" y="3624988"/>
            <a:ext cx="282422" cy="661345"/>
          </a:xfrm>
        </p:spPr>
        <p:txBody>
          <a:bodyPr>
            <a:noAutofit/>
          </a:bodyPr>
          <a:lstStyle/>
          <a:p>
            <a:pPr algn="ctr"/>
            <a:endParaRPr lang="en-US" sz="4000" dirty="0">
              <a:solidFill>
                <a:schemeClr val="accent5"/>
              </a:solidFill>
              <a:latin typeface="Cooper Black" pitchFamily="18" charset="0"/>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540455" y="1019239"/>
            <a:ext cx="7611814" cy="928784"/>
          </a:xfrm>
        </p:spPr>
        <p:txBody>
          <a:bodyPr vert="horz" lIns="91440" tIns="45720" rIns="91440" bIns="45720" rtlCol="0" anchor="t">
            <a:normAutofit/>
          </a:bodyPr>
          <a:lstStyle/>
          <a:p>
            <a:r>
              <a:rPr lang="en-US" sz="3600" dirty="0">
                <a:latin typeface="Blackadder ITC"/>
                <a:ea typeface="+mn-lt"/>
                <a:cs typeface="+mn-lt"/>
              </a:rPr>
              <a:t>❖ </a:t>
            </a:r>
            <a:r>
              <a:rPr lang="en-US" sz="3600" dirty="0">
                <a:latin typeface="Algerian"/>
                <a:ea typeface="+mn-lt"/>
                <a:cs typeface="+mn-lt"/>
              </a:rPr>
              <a:t>What is central tendency</a:t>
            </a:r>
            <a:endParaRPr lang="en-US" sz="3600">
              <a:latin typeface="Algerian"/>
            </a:endParaRP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336814" y="2423240"/>
            <a:ext cx="5572994" cy="640526"/>
          </a:xfrm>
        </p:spPr>
        <p:txBody>
          <a:bodyPr/>
          <a:lstStyle/>
          <a:p>
            <a:r>
              <a:rPr lang="en-US" sz="2400" b="1" dirty="0">
                <a:solidFill>
                  <a:schemeClr val="accent6">
                    <a:lumMod val="50000"/>
                  </a:schemeClr>
                </a:solidFill>
                <a:ea typeface="+mn-lt"/>
                <a:cs typeface="+mn-lt"/>
              </a:rPr>
              <a:t>It is descriptive summary of a data set.</a:t>
            </a:r>
            <a:endParaRPr lang="en-US" sz="2400" b="1" dirty="0">
              <a:solidFill>
                <a:schemeClr val="accent6">
                  <a:lumMod val="50000"/>
                </a:schemeClr>
              </a:solidFill>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460363" y="6525559"/>
            <a:ext cx="2695337" cy="374845"/>
          </a:xfrm>
        </p:spPr>
        <p:txBody>
          <a:bodyPr/>
          <a:lstStyle/>
          <a:p>
            <a:fld id="{A49DFD55-3C28-40EF-9E31-A92D2E4017FF}" type="slidenum">
              <a:rPr lang="en-US" dirty="0" smtClean="0"/>
              <a:pPr/>
              <a:t>3</a:t>
            </a:fld>
            <a:endParaRPr lang="en-US" dirty="0"/>
          </a:p>
        </p:txBody>
      </p:sp>
      <p:sp>
        <p:nvSpPr>
          <p:cNvPr id="7" name="TextBox 6">
            <a:extLst>
              <a:ext uri="{FF2B5EF4-FFF2-40B4-BE49-F238E27FC236}">
                <a16:creationId xmlns:a16="http://schemas.microsoft.com/office/drawing/2014/main" id="{7D0B1A71-1BC9-6425-ED40-D81083D6C216}"/>
              </a:ext>
            </a:extLst>
          </p:cNvPr>
          <p:cNvSpPr txBox="1"/>
          <p:nvPr/>
        </p:nvSpPr>
        <p:spPr>
          <a:xfrm>
            <a:off x="73748" y="3016598"/>
            <a:ext cx="10257253" cy="6003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latin typeface="Blackadder ITC" pitchFamily="82" charset="0"/>
              </a:rPr>
              <a:t>Measures of Central Tendency</a:t>
            </a:r>
            <a:endParaRPr lang="en-US" sz="3200" b="1" dirty="0">
              <a:highlight>
                <a:srgbClr val="FFFF00"/>
              </a:highlight>
              <a:latin typeface="Blackadder ITC" pitchFamily="82" charset="0"/>
            </a:endParaRPr>
          </a:p>
        </p:txBody>
      </p:sp>
      <p:sp>
        <p:nvSpPr>
          <p:cNvPr id="8" name="TextBox 7">
            <a:extLst>
              <a:ext uri="{FF2B5EF4-FFF2-40B4-BE49-F238E27FC236}">
                <a16:creationId xmlns:a16="http://schemas.microsoft.com/office/drawing/2014/main" id="{707511AE-CE90-C09F-8CFA-61D7CF1846D5}"/>
              </a:ext>
            </a:extLst>
          </p:cNvPr>
          <p:cNvSpPr txBox="1"/>
          <p:nvPr/>
        </p:nvSpPr>
        <p:spPr>
          <a:xfrm>
            <a:off x="228507" y="4027118"/>
            <a:ext cx="3254093" cy="379164"/>
          </a:xfrm>
          <a:prstGeom prst="rect">
            <a:avLst/>
          </a:prstGeom>
          <a:solidFill>
            <a:srgbClr val="FF0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Mode</a:t>
            </a:r>
            <a:endParaRPr lang="en-US" b="1" i="1" u="sng" dirty="0"/>
          </a:p>
        </p:txBody>
      </p:sp>
      <p:sp>
        <p:nvSpPr>
          <p:cNvPr id="9" name="TextBox 8">
            <a:extLst>
              <a:ext uri="{FF2B5EF4-FFF2-40B4-BE49-F238E27FC236}">
                <a16:creationId xmlns:a16="http://schemas.microsoft.com/office/drawing/2014/main" id="{F8338E1C-0706-A57C-6114-A4C0173D2ED8}"/>
              </a:ext>
            </a:extLst>
          </p:cNvPr>
          <p:cNvSpPr txBox="1"/>
          <p:nvPr/>
        </p:nvSpPr>
        <p:spPr>
          <a:xfrm>
            <a:off x="1363" y="5384110"/>
            <a:ext cx="4664152" cy="12322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The value that occurs most frequently in a given set of data.</a:t>
            </a:r>
          </a:p>
        </p:txBody>
      </p:sp>
      <p:sp>
        <p:nvSpPr>
          <p:cNvPr id="10" name="TextBox 9">
            <a:extLst>
              <a:ext uri="{FF2B5EF4-FFF2-40B4-BE49-F238E27FC236}">
                <a16:creationId xmlns:a16="http://schemas.microsoft.com/office/drawing/2014/main" id="{1D840240-7C70-82E5-C7E1-09430CD5592B}"/>
              </a:ext>
            </a:extLst>
          </p:cNvPr>
          <p:cNvSpPr txBox="1"/>
          <p:nvPr/>
        </p:nvSpPr>
        <p:spPr>
          <a:xfrm>
            <a:off x="4627220" y="4086148"/>
            <a:ext cx="3369171" cy="379164"/>
          </a:xfrm>
          <a:prstGeom prst="rect">
            <a:avLst/>
          </a:prstGeom>
          <a:solidFill>
            <a:schemeClr val="accent4">
              <a:lumMod val="40000"/>
              <a:lumOff val="60000"/>
            </a:schemeClr>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b="1" i="1" u="sng" dirty="0">
                <a:solidFill>
                  <a:srgbClr val="000000"/>
                </a:solidFill>
              </a:rPr>
              <a:t>Median</a:t>
            </a:r>
          </a:p>
        </p:txBody>
      </p:sp>
      <p:sp>
        <p:nvSpPr>
          <p:cNvPr id="11" name="TextBox 10">
            <a:extLst>
              <a:ext uri="{FF2B5EF4-FFF2-40B4-BE49-F238E27FC236}">
                <a16:creationId xmlns:a16="http://schemas.microsoft.com/office/drawing/2014/main" id="{A3C68DB3-BC3C-D406-A299-52AFB73CB7D4}"/>
              </a:ext>
            </a:extLst>
          </p:cNvPr>
          <p:cNvSpPr txBox="1"/>
          <p:nvPr/>
        </p:nvSpPr>
        <p:spPr>
          <a:xfrm>
            <a:off x="4729700" y="4899426"/>
            <a:ext cx="2695337" cy="16114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sz="2400" b="1" dirty="0"/>
            </a:br>
            <a:r>
              <a:rPr lang="en-US" sz="2400" b="1" dirty="0"/>
              <a:t>The middle value of a range of values.</a:t>
            </a:r>
          </a:p>
        </p:txBody>
      </p:sp>
      <p:sp>
        <p:nvSpPr>
          <p:cNvPr id="12" name="TextBox 11">
            <a:extLst>
              <a:ext uri="{FF2B5EF4-FFF2-40B4-BE49-F238E27FC236}">
                <a16:creationId xmlns:a16="http://schemas.microsoft.com/office/drawing/2014/main" id="{39C55900-C3ED-4B8E-7945-CF9ABB8D9109}"/>
              </a:ext>
            </a:extLst>
          </p:cNvPr>
          <p:cNvSpPr txBox="1"/>
          <p:nvPr/>
        </p:nvSpPr>
        <p:spPr>
          <a:xfrm>
            <a:off x="8690065" y="4032277"/>
            <a:ext cx="2695337" cy="379164"/>
          </a:xfrm>
          <a:prstGeom prst="rect">
            <a:avLst/>
          </a:prstGeom>
          <a:solidFill>
            <a:srgbClr val="0070C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i="1"/>
              <a:t>Mean`</a:t>
            </a:r>
            <a:endParaRPr lang="en-US" b="1" dirty="0"/>
          </a:p>
        </p:txBody>
      </p:sp>
      <p:sp>
        <p:nvSpPr>
          <p:cNvPr id="13" name="TextBox 12">
            <a:extLst>
              <a:ext uri="{FF2B5EF4-FFF2-40B4-BE49-F238E27FC236}">
                <a16:creationId xmlns:a16="http://schemas.microsoft.com/office/drawing/2014/main" id="{E0E6CD34-A7C9-A77E-ACAB-1630AF1CA53B}"/>
              </a:ext>
            </a:extLst>
          </p:cNvPr>
          <p:cNvSpPr txBox="1"/>
          <p:nvPr/>
        </p:nvSpPr>
        <p:spPr>
          <a:xfrm>
            <a:off x="8457181" y="5252438"/>
            <a:ext cx="2695337" cy="13586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dividing the sum of all values in a data set by the number of values.</a:t>
            </a:r>
            <a:endParaRPr lang="en-US" sz="2000" b="1" i="1" dirty="0"/>
          </a:p>
        </p:txBody>
      </p:sp>
      <p:pic>
        <p:nvPicPr>
          <p:cNvPr id="15" name="Graphic 6" descr="Arrow: Straight with solid fill">
            <a:extLst>
              <a:ext uri="{FF2B5EF4-FFF2-40B4-BE49-F238E27FC236}">
                <a16:creationId xmlns:a16="http://schemas.microsoft.com/office/drawing/2014/main" id="{E75502C8-337B-2081-8BAA-00A35DB6CD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4777385" y="1780158"/>
            <a:ext cx="585594" cy="556934"/>
          </a:xfrm>
          <a:prstGeom prst="rect">
            <a:avLst/>
          </a:prstGeom>
        </p:spPr>
      </p:pic>
      <p:sp>
        <p:nvSpPr>
          <p:cNvPr id="5122" name="AutoShape 2" descr="Afbeeldingsresultaat voor ussr coat of a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Afbeeldingsresultaat voor ussr coat of a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6" name="AutoShape 6" descr="Afbeeldingsresultaat voor ussr coat of a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8" name="AutoShape 8" descr="Afbeeldingsresultaat voor ussr coat of a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0" name="AutoShape 10" descr="Afbeeldingsresultaat voor ussr coat of a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2" name="AutoShape 12" descr="Afbeeldingsresultaat voor ussr coat of a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4" name="AutoShape 14" descr="Afbeeldingsresultaat voor ussr coat of a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6" name="AutoShape 16" descr="Afbeeldingsresultaat voor ussr coat of a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8" name="AutoShape 18" descr="Afbeeldingsresultaat voor ussr coat of a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40" name="AutoShape 20" descr="Afbeeldingsresultaat voor ussr coat of a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42" name="AutoShape 22" descr="Afbeeldingsresultaat voor ussr coat of a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44" name="AutoShape 24" descr="Afbeeldingsresultaat voor ussr coat of a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DBB3-1356-A191-870B-5233699BC908}"/>
              </a:ext>
            </a:extLst>
          </p:cNvPr>
          <p:cNvSpPr>
            <a:spLocks noGrp="1"/>
          </p:cNvSpPr>
          <p:nvPr>
            <p:ph type="title"/>
          </p:nvPr>
        </p:nvSpPr>
        <p:spPr>
          <a:xfrm>
            <a:off x="528512" y="206474"/>
            <a:ext cx="10767332" cy="1360850"/>
          </a:xfrm>
        </p:spPr>
        <p:txBody>
          <a:bodyPr>
            <a:normAutofit/>
          </a:bodyPr>
          <a:lstStyle/>
          <a:p>
            <a:pPr algn="ctr"/>
            <a:r>
              <a:rPr lang="en-US" b="1" dirty="0">
                <a:ea typeface="+mj-lt"/>
                <a:cs typeface="+mj-lt"/>
              </a:rPr>
              <a:t>Mode:</a:t>
            </a:r>
            <a:r>
              <a:rPr lang="en-US" dirty="0">
                <a:ea typeface="+mj-lt"/>
                <a:cs typeface="+mj-lt"/>
              </a:rPr>
              <a:t> The most frequent number—that is, the number that occurs the highest number of times.</a:t>
            </a:r>
            <a:endParaRPr lang="en-US" dirty="0"/>
          </a:p>
        </p:txBody>
      </p:sp>
      <p:sp>
        <p:nvSpPr>
          <p:cNvPr id="3" name="Content Placeholder 2">
            <a:extLst>
              <a:ext uri="{FF2B5EF4-FFF2-40B4-BE49-F238E27FC236}">
                <a16:creationId xmlns:a16="http://schemas.microsoft.com/office/drawing/2014/main" id="{D658367F-4BB4-23FA-11BD-47EB359E1BAD}"/>
              </a:ext>
            </a:extLst>
          </p:cNvPr>
          <p:cNvSpPr>
            <a:spLocks noGrp="1"/>
          </p:cNvSpPr>
          <p:nvPr>
            <p:ph idx="1"/>
          </p:nvPr>
        </p:nvSpPr>
        <p:spPr>
          <a:xfrm>
            <a:off x="1073501" y="2323207"/>
            <a:ext cx="10708320" cy="2586430"/>
          </a:xfrm>
        </p:spPr>
        <p:txBody>
          <a:bodyPr vert="horz" lIns="91440" tIns="45720" rIns="91440" bIns="45720" rtlCol="0" anchor="t">
            <a:normAutofit/>
          </a:bodyPr>
          <a:lstStyle/>
          <a:p>
            <a:r>
              <a:rPr lang="en-US" sz="2400" b="1" dirty="0">
                <a:ea typeface="+mn-lt"/>
                <a:cs typeface="+mn-lt"/>
              </a:rPr>
              <a:t>Example: The mode of { 2, 4, 9,3, 2, 7} is 2 because it occurs three times, which is more than any other number.</a:t>
            </a:r>
            <a:endParaRPr lang="en-US" sz="2400" b="1"/>
          </a:p>
        </p:txBody>
      </p:sp>
      <p:sp>
        <p:nvSpPr>
          <p:cNvPr id="4" name="Footer Placeholder 3">
            <a:extLst>
              <a:ext uri="{FF2B5EF4-FFF2-40B4-BE49-F238E27FC236}">
                <a16:creationId xmlns:a16="http://schemas.microsoft.com/office/drawing/2014/main" id="{F7FA2532-4D31-2CB3-1314-37A78CCEC0DF}"/>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764A4417-79B7-C1C4-3945-3AABCC4E1D0D}"/>
              </a:ext>
            </a:extLst>
          </p:cNvPr>
          <p:cNvSpPr>
            <a:spLocks noGrp="1"/>
          </p:cNvSpPr>
          <p:nvPr>
            <p:ph type="sldNum" sz="quarter" idx="12"/>
          </p:nvPr>
        </p:nvSpPr>
        <p:spPr/>
        <p:txBody>
          <a:bodyPr/>
          <a:lstStyle/>
          <a:p>
            <a:fld id="{A49DFD55-3C28-40EF-9E31-A92D2E4017FF}" type="slidenum">
              <a:rPr lang="en-US" smtClean="0"/>
              <a:pPr/>
              <a:t>4</a:t>
            </a:fld>
            <a:endParaRPr lang="en-US"/>
          </a:p>
        </p:txBody>
      </p:sp>
    </p:spTree>
    <p:extLst>
      <p:ext uri="{BB962C8B-B14F-4D97-AF65-F5344CB8AC3E}">
        <p14:creationId xmlns:p14="http://schemas.microsoft.com/office/powerpoint/2010/main" val="45340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9">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979275" cy="7040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11">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908" y="-1343499"/>
            <a:ext cx="2489424" cy="3548183"/>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13">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07542" y="-311548"/>
            <a:ext cx="1679505" cy="1607411"/>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15">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370551" y="49382"/>
            <a:ext cx="4167456" cy="2503651"/>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Rectangle 17">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057731" y="1530926"/>
            <a:ext cx="1217272" cy="116502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19">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913" y="5389271"/>
            <a:ext cx="2509991" cy="2324832"/>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Rectangle 21">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18450" y="5605163"/>
            <a:ext cx="953183" cy="9122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45" name="Freeform: Shape 23">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223215" y="872609"/>
            <a:ext cx="5532846" cy="5295346"/>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6403CA78-2461-E314-DA13-FA54852FAE4F}"/>
              </a:ext>
            </a:extLst>
          </p:cNvPr>
          <p:cNvSpPr>
            <a:spLocks noGrp="1"/>
          </p:cNvSpPr>
          <p:nvPr>
            <p:ph type="ftr" sz="quarter" idx="11"/>
          </p:nvPr>
        </p:nvSpPr>
        <p:spPr>
          <a:xfrm>
            <a:off x="316119" y="6150713"/>
            <a:ext cx="2523991" cy="374845"/>
          </a:xfrm>
        </p:spPr>
        <p:txBody>
          <a:bodyPr vert="horz" lIns="91440" tIns="45720" rIns="91440" bIns="45720" rtlCol="0" anchor="ctr">
            <a:normAutofit/>
          </a:bodyPr>
          <a:lstStyle/>
          <a:p>
            <a:pPr algn="l">
              <a:spcAft>
                <a:spcPts val="600"/>
              </a:spcAft>
            </a:pPr>
            <a:r>
              <a:rPr lang="en-US" sz="1200" kern="1200">
                <a:solidFill>
                  <a:srgbClr val="FFFFFF"/>
                </a:solidFill>
                <a:latin typeface="+mn-lt"/>
                <a:ea typeface="+mn-ea"/>
                <a:cs typeface="+mn-cs"/>
              </a:rPr>
              <a:t>PRESENTATION TITLE</a:t>
            </a:r>
          </a:p>
        </p:txBody>
      </p:sp>
      <p:sp>
        <p:nvSpPr>
          <p:cNvPr id="5" name="Slide Number Placeholder 4">
            <a:extLst>
              <a:ext uri="{FF2B5EF4-FFF2-40B4-BE49-F238E27FC236}">
                <a16:creationId xmlns:a16="http://schemas.microsoft.com/office/drawing/2014/main" id="{3ED7B138-71BA-F310-CADB-C6E3738C2C28}"/>
              </a:ext>
            </a:extLst>
          </p:cNvPr>
          <p:cNvSpPr>
            <a:spLocks noGrp="1"/>
          </p:cNvSpPr>
          <p:nvPr>
            <p:ph type="sldNum" sz="quarter" idx="12"/>
          </p:nvPr>
        </p:nvSpPr>
        <p:spPr>
          <a:xfrm>
            <a:off x="316118" y="6525558"/>
            <a:ext cx="2523991" cy="374845"/>
          </a:xfrm>
        </p:spPr>
        <p:txBody>
          <a:bodyPr vert="horz" lIns="91440" tIns="45720" rIns="91440" bIns="45720" rtlCol="0" anchor="ctr">
            <a:normAutofit/>
          </a:bodyPr>
          <a:lstStyle/>
          <a:p>
            <a:pPr algn="l">
              <a:spcAft>
                <a:spcPts val="600"/>
              </a:spcAft>
            </a:pPr>
            <a:fld id="{A49DFD55-3C28-40EF-9E31-A92D2E4017FF}" type="slidenum">
              <a:rPr lang="en-US" sz="1200">
                <a:solidFill>
                  <a:srgbClr val="FFFFFF"/>
                </a:solidFill>
              </a:rPr>
              <a:pPr algn="l">
                <a:spcAft>
                  <a:spcPts val="600"/>
                </a:spcAft>
              </a:pPr>
              <a:t>5</a:t>
            </a:fld>
            <a:endParaRPr lang="en-US" sz="1200">
              <a:solidFill>
                <a:srgbClr val="FFFFFF"/>
              </a:solidFill>
            </a:endParaRPr>
          </a:p>
        </p:txBody>
      </p:sp>
      <p:sp>
        <p:nvSpPr>
          <p:cNvPr id="46" name="Freeform: Shape 25">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503525" y="183812"/>
            <a:ext cx="6972226" cy="6672939"/>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C89807A1-93E1-E03C-367A-92F8400BD0D6}"/>
              </a:ext>
            </a:extLst>
          </p:cNvPr>
          <p:cNvSpPr>
            <a:spLocks noGrp="1"/>
          </p:cNvSpPr>
          <p:nvPr>
            <p:ph type="subTitle" idx="1"/>
          </p:nvPr>
        </p:nvSpPr>
        <p:spPr>
          <a:xfrm>
            <a:off x="1279044" y="2071542"/>
            <a:ext cx="8787234" cy="1172247"/>
          </a:xfrm>
          <a:noFill/>
        </p:spPr>
        <p:txBody>
          <a:bodyPr vert="horz" lIns="91440" tIns="45720" rIns="91440" bIns="45720" rtlCol="0">
            <a:normAutofit/>
          </a:bodyPr>
          <a:lstStyle/>
          <a:p>
            <a:pPr algn="ctr"/>
            <a:r>
              <a:rPr lang="en-US" sz="2400" b="1" dirty="0">
                <a:solidFill>
                  <a:schemeClr val="tx1"/>
                </a:solidFill>
                <a:ea typeface="+mn-lt"/>
                <a:cs typeface="+mn-lt"/>
              </a:rPr>
              <a:t>Example: The mean of 4, 1, and 7 is:-</a:t>
            </a:r>
          </a:p>
          <a:p>
            <a:pPr algn="ctr"/>
            <a:r>
              <a:rPr lang="en-US" sz="2400" b="1" dirty="0">
                <a:solidFill>
                  <a:schemeClr val="tx1"/>
                </a:solidFill>
                <a:ea typeface="+mn-lt"/>
                <a:cs typeface="+mn-lt"/>
              </a:rPr>
              <a:t>(4+1+7)/3</a:t>
            </a:r>
            <a:endParaRPr lang="en-US" b="1" dirty="0">
              <a:solidFill>
                <a:schemeClr val="tx1"/>
              </a:solidFill>
            </a:endParaRPr>
          </a:p>
        </p:txBody>
      </p:sp>
      <p:sp>
        <p:nvSpPr>
          <p:cNvPr id="2" name="Title 1">
            <a:extLst>
              <a:ext uri="{FF2B5EF4-FFF2-40B4-BE49-F238E27FC236}">
                <a16:creationId xmlns:a16="http://schemas.microsoft.com/office/drawing/2014/main" id="{7B54643D-C814-BF2E-E49E-CF527D2D4EBB}"/>
              </a:ext>
            </a:extLst>
          </p:cNvPr>
          <p:cNvSpPr>
            <a:spLocks noGrp="1"/>
          </p:cNvSpPr>
          <p:nvPr>
            <p:ph type="title"/>
          </p:nvPr>
        </p:nvSpPr>
        <p:spPr>
          <a:xfrm>
            <a:off x="507896" y="558581"/>
            <a:ext cx="11405905" cy="1204286"/>
          </a:xfrm>
          <a:noFill/>
        </p:spPr>
        <p:txBody>
          <a:bodyPr vert="horz" lIns="91440" tIns="45720" rIns="91440" bIns="45720" rtlCol="0" anchor="ctr">
            <a:normAutofit/>
          </a:bodyPr>
          <a:lstStyle/>
          <a:p>
            <a:pPr algn="ctr"/>
            <a:r>
              <a:rPr lang="en-US" b="1">
                <a:ea typeface="+mj-lt"/>
                <a:cs typeface="+mj-lt"/>
              </a:rPr>
              <a:t>Mean: The "average" number; found by adding all data points and dividing by the number of data points</a:t>
            </a:r>
            <a:endParaRPr lang="en-US" b="1"/>
          </a:p>
        </p:txBody>
      </p:sp>
      <p:sp>
        <p:nvSpPr>
          <p:cNvPr id="47" name="Freeform: Shape 27">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412627" y="5659476"/>
            <a:ext cx="2291205" cy="252399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Rectangle 29">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529312" y="5404283"/>
            <a:ext cx="985540" cy="94323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94668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978975" cy="70405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9" y="0"/>
            <a:ext cx="11978976" cy="7040562"/>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0660" y="4091"/>
            <a:ext cx="9602250" cy="7040562"/>
            <a:chOff x="1303402" y="3985"/>
            <a:chExt cx="9772765" cy="6858000"/>
          </a:xfrm>
        </p:grpSpPr>
        <p:sp>
          <p:nvSpPr>
            <p:cNvPr id="15" name="Freeform: Shape 14">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0" name="Freeform: Shape 19">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54367BD-2FC0-ED93-A7C5-66D4688D2A1B}"/>
              </a:ext>
            </a:extLst>
          </p:cNvPr>
          <p:cNvSpPr>
            <a:spLocks noGrp="1"/>
          </p:cNvSpPr>
          <p:nvPr>
            <p:ph type="title"/>
          </p:nvPr>
        </p:nvSpPr>
        <p:spPr>
          <a:xfrm>
            <a:off x="2393261" y="-518332"/>
            <a:ext cx="8596138" cy="2371813"/>
          </a:xfrm>
        </p:spPr>
        <p:txBody>
          <a:bodyPr vert="horz" lIns="91440" tIns="45720" rIns="91440" bIns="45720" rtlCol="0" anchor="b">
            <a:noAutofit/>
          </a:bodyPr>
          <a:lstStyle/>
          <a:p>
            <a:pPr algn="ctr"/>
            <a:r>
              <a:rPr lang="en-US" sz="2400" b="1">
                <a:ea typeface="+mj-lt"/>
                <a:cs typeface="+mj-lt"/>
              </a:rPr>
              <a:t>Median:</a:t>
            </a:r>
            <a:r>
              <a:rPr lang="en-US" sz="2400">
                <a:ea typeface="+mj-lt"/>
                <a:cs typeface="+mj-lt"/>
              </a:rPr>
              <a:t> The middle number; found by ordering all data points and picking out the one in the middle (or if there are two middle numbers, taking the mean of those two numbers).</a:t>
            </a:r>
            <a:endParaRPr lang="en-US" sz="2400"/>
          </a:p>
        </p:txBody>
      </p:sp>
      <p:sp>
        <p:nvSpPr>
          <p:cNvPr id="3" name="Text Placeholder 2">
            <a:extLst>
              <a:ext uri="{FF2B5EF4-FFF2-40B4-BE49-F238E27FC236}">
                <a16:creationId xmlns:a16="http://schemas.microsoft.com/office/drawing/2014/main" id="{A34A19FF-EC22-F80E-C95A-F533A94F1546}"/>
              </a:ext>
            </a:extLst>
          </p:cNvPr>
          <p:cNvSpPr>
            <a:spLocks noGrp="1"/>
          </p:cNvSpPr>
          <p:nvPr>
            <p:ph type="body" idx="1"/>
          </p:nvPr>
        </p:nvSpPr>
        <p:spPr>
          <a:xfrm>
            <a:off x="1714243" y="3463994"/>
            <a:ext cx="9171497" cy="700237"/>
          </a:xfrm>
        </p:spPr>
        <p:txBody>
          <a:bodyPr vert="horz" lIns="91440" tIns="45720" rIns="91440" bIns="45720" rtlCol="0" anchor="t">
            <a:noAutofit/>
          </a:bodyPr>
          <a:lstStyle/>
          <a:p>
            <a:pPr algn="ctr">
              <a:lnSpc>
                <a:spcPct val="90000"/>
              </a:lnSpc>
            </a:pPr>
            <a:r>
              <a:rPr lang="en-US" sz="2000" b="1" dirty="0">
                <a:ea typeface="+mn-lt"/>
                <a:cs typeface="+mn-lt"/>
              </a:rPr>
              <a:t>Example: The median of 444, 111, and 777 is 444 because when the numbers are put in order (1(1left parenthesis, 1, 444, 7)7)7, right parenthesis, the number 444 is in the middle.</a:t>
            </a:r>
            <a:endParaRPr lang="en-US" sz="2000" b="1"/>
          </a:p>
        </p:txBody>
      </p:sp>
      <p:sp>
        <p:nvSpPr>
          <p:cNvPr id="4" name="Footer Placeholder 3">
            <a:extLst>
              <a:ext uri="{FF2B5EF4-FFF2-40B4-BE49-F238E27FC236}">
                <a16:creationId xmlns:a16="http://schemas.microsoft.com/office/drawing/2014/main" id="{61551C9E-3F6F-7259-52F6-2AC794E7EBA7}"/>
              </a:ext>
            </a:extLst>
          </p:cNvPr>
          <p:cNvSpPr>
            <a:spLocks noGrp="1"/>
          </p:cNvSpPr>
          <p:nvPr>
            <p:ph type="ftr" sz="quarter" idx="11"/>
          </p:nvPr>
        </p:nvSpPr>
        <p:spPr>
          <a:xfrm>
            <a:off x="790632" y="6150713"/>
            <a:ext cx="2499993" cy="374845"/>
          </a:xfrm>
        </p:spPr>
        <p:txBody>
          <a:bodyPr vert="horz" lIns="91440" tIns="45720" rIns="91440" bIns="45720" rtlCol="0" anchor="ctr">
            <a:normAutofit/>
          </a:bodyPr>
          <a:lstStyle/>
          <a:p>
            <a:pPr algn="l">
              <a:spcAft>
                <a:spcPts val="600"/>
              </a:spcAft>
            </a:pPr>
            <a:r>
              <a:rPr lang="en-US" sz="1200" kern="1200">
                <a:solidFill>
                  <a:schemeClr val="tx1">
                    <a:tint val="75000"/>
                  </a:schemeClr>
                </a:solidFill>
                <a:latin typeface="+mn-lt"/>
                <a:ea typeface="+mn-ea"/>
                <a:cs typeface="+mn-cs"/>
              </a:rPr>
              <a:t>PRESENTATION TITLE</a:t>
            </a:r>
          </a:p>
        </p:txBody>
      </p:sp>
      <p:sp>
        <p:nvSpPr>
          <p:cNvPr id="5" name="Slide Number Placeholder 4">
            <a:extLst>
              <a:ext uri="{FF2B5EF4-FFF2-40B4-BE49-F238E27FC236}">
                <a16:creationId xmlns:a16="http://schemas.microsoft.com/office/drawing/2014/main" id="{90224715-A145-AF51-7A0C-856DBE9E2886}"/>
              </a:ext>
            </a:extLst>
          </p:cNvPr>
          <p:cNvSpPr>
            <a:spLocks noGrp="1"/>
          </p:cNvSpPr>
          <p:nvPr>
            <p:ph type="sldNum" sz="quarter" idx="12"/>
          </p:nvPr>
        </p:nvSpPr>
        <p:spPr>
          <a:xfrm>
            <a:off x="8460362" y="6525558"/>
            <a:ext cx="2695337" cy="374845"/>
          </a:xfrm>
        </p:spPr>
        <p:txBody>
          <a:bodyPr vert="horz" lIns="91440" tIns="45720" rIns="91440" bIns="45720" rtlCol="0" anchor="ctr">
            <a:normAutofit/>
          </a:bodyPr>
          <a:lstStyle/>
          <a:p>
            <a:pPr>
              <a:spcAft>
                <a:spcPts val="600"/>
              </a:spcAft>
            </a:pPr>
            <a:fld id="{A49DFD55-3C28-40EF-9E31-A92D2E4017FF}" type="slidenum">
              <a:rPr lang="en-US" sz="1200" smtClean="0"/>
              <a:pPr>
                <a:spcAft>
                  <a:spcPts val="600"/>
                </a:spcAft>
              </a:pPr>
              <a:t>6</a:t>
            </a:fld>
            <a:endParaRPr lang="en-US" sz="1200"/>
          </a:p>
        </p:txBody>
      </p:sp>
      <p:pic>
        <p:nvPicPr>
          <p:cNvPr id="7" name="Graphic 6" descr="Arrow: Straight with solid fill">
            <a:extLst>
              <a:ext uri="{FF2B5EF4-FFF2-40B4-BE49-F238E27FC236}">
                <a16:creationId xmlns:a16="http://schemas.microsoft.com/office/drawing/2014/main" id="{48202328-DA37-CE4F-1A7D-72F4082CDC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5565511" y="2274487"/>
            <a:ext cx="835471" cy="765606"/>
          </a:xfrm>
          <a:prstGeom prst="rect">
            <a:avLst/>
          </a:prstGeom>
        </p:spPr>
      </p:pic>
    </p:spTree>
    <p:extLst>
      <p:ext uri="{BB962C8B-B14F-4D97-AF65-F5344CB8AC3E}">
        <p14:creationId xmlns:p14="http://schemas.microsoft.com/office/powerpoint/2010/main" val="3299030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357961" y="2338245"/>
            <a:ext cx="4621315" cy="4702319"/>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b="1" cap="all"/>
          </a:p>
        </p:txBody>
      </p:sp>
      <p:cxnSp>
        <p:nvCxnSpPr>
          <p:cNvPr id="13" name="Straight Connector 1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14919" y="5260191"/>
            <a:ext cx="919099"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2050" name="AutoShape 2" descr="Afbeeldingsresultaat voor ussr coat of a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Afbeeldingsresultaat voor ussr coat of a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Afbeeldingsresultaat voor ussr coat of a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Afbeeldingsresultaat voor ussr coat of a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Afbeeldingsresultaat voor ussr coat of a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60" name="AutoShape 12" descr="Afbeeldingsresultaat voor ussr coat of a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62" name="AutoShape 14" descr="Afbeeldingsresultaat voor ussr coat of a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68" name="Picture 20" descr="State Emblem of the Soviet Union - Wikipedia"/>
          <p:cNvPicPr>
            <a:picLocks noChangeAspect="1" noChangeArrowheads="1"/>
          </p:cNvPicPr>
          <p:nvPr/>
        </p:nvPicPr>
        <p:blipFill>
          <a:blip r:embed="rId2"/>
          <a:srcRect/>
          <a:stretch>
            <a:fillRect/>
          </a:stretch>
        </p:blipFill>
        <p:spPr bwMode="auto">
          <a:xfrm>
            <a:off x="11144251" y="6207125"/>
            <a:ext cx="835024" cy="833438"/>
          </a:xfrm>
          <a:prstGeom prst="rect">
            <a:avLst/>
          </a:prstGeom>
          <a:noFill/>
        </p:spPr>
      </p:pic>
      <p:pic>
        <p:nvPicPr>
          <p:cNvPr id="2070" name="Picture 22" descr="Thank You Images - Free Download on Freepik"/>
          <p:cNvPicPr>
            <a:picLocks noChangeAspect="1" noChangeArrowheads="1"/>
          </p:cNvPicPr>
          <p:nvPr/>
        </p:nvPicPr>
        <p:blipFill>
          <a:blip r:embed="rId3"/>
          <a:srcRect/>
          <a:stretch>
            <a:fillRect/>
          </a:stretch>
        </p:blipFill>
        <p:spPr bwMode="auto">
          <a:xfrm>
            <a:off x="2476500" y="419100"/>
            <a:ext cx="7029450" cy="6115050"/>
          </a:xfrm>
          <a:prstGeom prst="rect">
            <a:avLst/>
          </a:prstGeom>
          <a:noFill/>
        </p:spPr>
      </p:pic>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C6F004-8F9D-4F40-8394-6C4C67F70915}">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CC7F809-A434-4A8D-A127-1C50C2DB389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BD5826B4-4DD2-4A9B-8D6D-E91CF9C231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Aspect</Template>
  <TotalTime>36</TotalTime>
  <Words>56</Words>
  <Application>Microsoft Office PowerPoint</Application>
  <PresentationFormat>Custom</PresentationFormat>
  <Paragraphs>17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Measures of Central Tendency</vt:lpstr>
      <vt:lpstr>WhY is central tendency </vt:lpstr>
      <vt:lpstr>PowerPoint Presentation</vt:lpstr>
      <vt:lpstr>Mode: The most frequent number—that is, the number that occurs the highest number of times.</vt:lpstr>
      <vt:lpstr>Mean: The "average" number; found by adding all data points and dividing by the number of data points</vt:lpstr>
      <vt:lpstr>Median: The middle number; found by ordering all data points and picking out the one in the middle (or if there are two middle numbers, taking the mean of those two numbers).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pc23</cp:lastModifiedBy>
  <cp:revision>222</cp:revision>
  <dcterms:created xsi:type="dcterms:W3CDTF">2023-01-06T10:44:55Z</dcterms:created>
  <dcterms:modified xsi:type="dcterms:W3CDTF">2023-01-25T17:42:18Z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