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71" r:id="rId8"/>
  </p:sldIdLst>
  <p:sldSz cx="11979275" cy="70405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8">
          <p15:clr>
            <a:srgbClr val="A4A3A4"/>
          </p15:clr>
        </p15:guide>
        <p15:guide id="2" pos="37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D23D31-DB71-4BCD-936F-0AA1EAF9FA86}" v="8" dt="2023-01-07T13:34:05.777"/>
    <p1510:client id="{36B0C97A-FC73-4956-8B49-0FE66D15BF6E}" v="232" dt="2023-01-07T13:29:11.956"/>
    <p1510:client id="{47366F05-0E66-4F93-9226-46DACB5E9C04}" v="84" dt="2023-01-24T14:34:53.733"/>
    <p1510:client id="{4A78A864-537C-4394-9606-DB21D20BB790}" v="3" dt="2023-01-24T13:29:53.356"/>
    <p1510:client id="{546CADDD-1494-450E-B41D-A8DB370A1C9A}" v="2" dt="2023-01-08T15:47:34.487"/>
    <p1510:client id="{96296ABB-C801-4D7E-94C1-7EB7E1F1E017}" v="220" dt="2023-01-06T11:12:06.847"/>
    <p1510:client id="{BFAF5248-AD5F-43A8-B5E6-CCC67E7A14FD}" v="13" dt="2023-01-06T16:53:38.754"/>
    <p1510:client id="{D23CD023-140C-4242-B6D4-738871001942}" v="16" dt="2023-01-08T15:44:21.3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-1002" y="-450"/>
      </p:cViewPr>
      <p:guideLst>
        <p:guide orient="horz" pos="2218"/>
        <p:guide pos="377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3275" y="1143000"/>
            <a:ext cx="5251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4094" y="4552897"/>
            <a:ext cx="4855547" cy="1152076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4095" y="5735616"/>
            <a:ext cx="4855546" cy="407219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9322761" cy="518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45596" cy="1055269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23575" y="2167581"/>
            <a:ext cx="10332125" cy="3844604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77001" y="0"/>
            <a:ext cx="9902274" cy="7040563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3575" y="5656082"/>
            <a:ext cx="4010917" cy="601382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3176" y="1547910"/>
            <a:ext cx="2104395" cy="528042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9357" y="2652887"/>
            <a:ext cx="2104395" cy="528042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15201" y="3757864"/>
            <a:ext cx="2104395" cy="528042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89208" y="4862842"/>
            <a:ext cx="2104395" cy="528042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24738" y="1656481"/>
            <a:ext cx="5013649" cy="1037751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99033" y="2753975"/>
            <a:ext cx="5013649" cy="1037751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79632" y="3855364"/>
            <a:ext cx="5013649" cy="1037751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67534" y="4952858"/>
            <a:ext cx="5013649" cy="1037751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31385" y="6525559"/>
            <a:ext cx="3710098" cy="37484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2247" y="6525559"/>
            <a:ext cx="533452" cy="37484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277556" y="5157672"/>
            <a:ext cx="148680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94315" y="4053561"/>
            <a:ext cx="148680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18083" y="2949158"/>
            <a:ext cx="148680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1138" y="1843896"/>
            <a:ext cx="148680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2513" y="915928"/>
            <a:ext cx="8274747" cy="1360850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2513" y="2850859"/>
            <a:ext cx="3855829" cy="845845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82513" y="3936685"/>
            <a:ext cx="3855829" cy="2051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280881" y="2850859"/>
            <a:ext cx="3874819" cy="845845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0881" y="3936685"/>
            <a:ext cx="3874819" cy="2051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335" y="0"/>
            <a:ext cx="4291817" cy="401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2264" y="915928"/>
            <a:ext cx="8274747" cy="1360850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1415" y="2850859"/>
            <a:ext cx="2832182" cy="845845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1415" y="3936685"/>
            <a:ext cx="2832182" cy="2051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66573" y="2850859"/>
            <a:ext cx="2846130" cy="845845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66573" y="3936685"/>
            <a:ext cx="2846130" cy="2051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925679" y="2850859"/>
            <a:ext cx="2832182" cy="845845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25679" y="3936685"/>
            <a:ext cx="2832182" cy="2051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99321" cy="318781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1315" y="1716139"/>
            <a:ext cx="5022561" cy="123698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1315" y="3758225"/>
            <a:ext cx="5022561" cy="1566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1" y="1"/>
            <a:ext cx="4679405" cy="5324426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3575" y="6525559"/>
            <a:ext cx="2695337" cy="37484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8135" y="6525559"/>
            <a:ext cx="4043005" cy="37484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0363" y="6525559"/>
            <a:ext cx="2695337" cy="37484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92746" y="1658748"/>
            <a:ext cx="4106645" cy="156532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2746" y="3324303"/>
            <a:ext cx="4106645" cy="14085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21507" cy="7040563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92747" y="6525559"/>
            <a:ext cx="1743412" cy="37484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6664" y="6525559"/>
            <a:ext cx="2615118" cy="37484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2287" y="6525559"/>
            <a:ext cx="1743412" cy="37484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393047" y="0"/>
            <a:ext cx="6586228" cy="7040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0233" y="1047610"/>
            <a:ext cx="2845078" cy="1360850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233" y="3002018"/>
            <a:ext cx="2845078" cy="258643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10234" y="6525559"/>
            <a:ext cx="967968" cy="37484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3302" y="6525558"/>
            <a:ext cx="2439522" cy="37484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39708" y="6525559"/>
            <a:ext cx="970321" cy="37484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8309" y="1716139"/>
            <a:ext cx="5022561" cy="123698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8309" y="3758225"/>
            <a:ext cx="5022561" cy="1566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3575" y="6525559"/>
            <a:ext cx="1197928" cy="37484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20812" y="6525559"/>
            <a:ext cx="3419085" cy="37484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831930" y="-26077"/>
            <a:ext cx="5147345" cy="7086197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9366" y="2206044"/>
            <a:ext cx="4106645" cy="1761199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9366" y="4067474"/>
            <a:ext cx="4106645" cy="37484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50735"/>
            <a:ext cx="5774385" cy="533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23575" y="2167820"/>
            <a:ext cx="10332125" cy="384460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23575" y="2167588"/>
            <a:ext cx="10332125" cy="3844604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484262" cy="7040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6457" y="2884676"/>
            <a:ext cx="6579242" cy="196060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6458" y="5162672"/>
            <a:ext cx="6579241" cy="37484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95174" y="6525559"/>
            <a:ext cx="1665868" cy="37484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26036" y="6525559"/>
            <a:ext cx="2498802" cy="37484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9832" y="6525559"/>
            <a:ext cx="1665868" cy="37484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171244" y="0"/>
            <a:ext cx="2395855" cy="7040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2264" y="915928"/>
            <a:ext cx="8274747" cy="1360850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61233" y="2962903"/>
            <a:ext cx="1813311" cy="189463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07132" y="5219877"/>
            <a:ext cx="2277268" cy="352193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61233" y="5609572"/>
            <a:ext cx="1813311" cy="352193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69968" y="2962903"/>
            <a:ext cx="1813311" cy="189463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15866" y="5219877"/>
            <a:ext cx="2290148" cy="352193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69967" y="5624645"/>
            <a:ext cx="1823567" cy="352193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17175" y="2962903"/>
            <a:ext cx="1813311" cy="189463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5963074" y="5219877"/>
            <a:ext cx="2277268" cy="352193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174" y="5624645"/>
            <a:ext cx="1813311" cy="352193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594833" y="2962903"/>
            <a:ext cx="1813311" cy="189463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340732" y="5219877"/>
            <a:ext cx="2277267" cy="352193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594833" y="5609572"/>
            <a:ext cx="1813310" cy="352193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06283" y="1"/>
            <a:ext cx="4772992" cy="1769919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86570"/>
            <a:ext cx="11979275" cy="5770978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2264" y="915928"/>
            <a:ext cx="8274747" cy="1360850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44423" y="2493533"/>
            <a:ext cx="1048187" cy="1095199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73993" y="3751660"/>
            <a:ext cx="1796891" cy="352193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73993" y="3911165"/>
            <a:ext cx="1796891" cy="352193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152530" y="2493533"/>
            <a:ext cx="1048187" cy="1095199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82101" y="3751660"/>
            <a:ext cx="1796891" cy="352193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82101" y="3911165"/>
            <a:ext cx="1796891" cy="352193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539458" y="2493533"/>
            <a:ext cx="1048187" cy="1095199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90207" y="3751660"/>
            <a:ext cx="2068405" cy="352193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5989637" y="3911165"/>
            <a:ext cx="2259727" cy="352193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977395" y="2493533"/>
            <a:ext cx="1048187" cy="1095199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6966" y="3751660"/>
            <a:ext cx="1796891" cy="352193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591907" y="3911165"/>
            <a:ext cx="1811950" cy="352193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44423" y="4401852"/>
            <a:ext cx="1048187" cy="1095199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473993" y="5659979"/>
            <a:ext cx="1796891" cy="352193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473993" y="5819484"/>
            <a:ext cx="1796891" cy="352193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152530" y="4401852"/>
            <a:ext cx="1048187" cy="1095199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782101" y="5659979"/>
            <a:ext cx="1796891" cy="352193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82101" y="5819484"/>
            <a:ext cx="1796891" cy="352193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539458" y="4401852"/>
            <a:ext cx="1048187" cy="1095199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229308" y="5659979"/>
            <a:ext cx="1796891" cy="352193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307" y="5819484"/>
            <a:ext cx="1781833" cy="352193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977395" y="4401852"/>
            <a:ext cx="1048187" cy="1095199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606966" y="5659979"/>
            <a:ext cx="1796891" cy="352193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591907" y="5819484"/>
            <a:ext cx="1811950" cy="352193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575" y="374845"/>
            <a:ext cx="10332125" cy="1360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3575" y="1874224"/>
            <a:ext cx="10332125" cy="4467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3575" y="6525559"/>
            <a:ext cx="2695337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68135" y="6525559"/>
            <a:ext cx="4043005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60363" y="6525559"/>
            <a:ext cx="2695337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3094" y="4146110"/>
            <a:ext cx="6496181" cy="1696487"/>
          </a:xfrm>
        </p:spPr>
        <p:txBody>
          <a:bodyPr/>
          <a:lstStyle/>
          <a:p>
            <a:r>
              <a:rPr lang="en-US" sz="4400" b="1" dirty="0">
                <a:latin typeface="Algerian" pitchFamily="82" charset="0"/>
              </a:rPr>
              <a:t>Measures of Central Tendency</a:t>
            </a:r>
            <a:endParaRPr lang="en-US" sz="4400" dirty="0">
              <a:latin typeface="Algerian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081398" y="8121584"/>
            <a:ext cx="4855546" cy="40721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7170" name="AutoShape 2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2" name="AutoShape 4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4" name="AutoShape 6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6" name="AutoShape 8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AutoShape 10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409" y="857943"/>
            <a:ext cx="4586523" cy="1360850"/>
          </a:xfrm>
        </p:spPr>
        <p:txBody>
          <a:bodyPr>
            <a:noAutofit/>
          </a:bodyPr>
          <a:lstStyle/>
          <a:p>
            <a:r>
              <a:rPr lang="en-US" sz="4400" dirty="0">
                <a:latin typeface="Bodoni MT Black" pitchFamily="18" charset="0"/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751" y="2063276"/>
            <a:ext cx="2845078" cy="258643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400" dirty="0" err="1">
                <a:latin typeface="Blackadder ITC" pitchFamily="82" charset="0"/>
              </a:rPr>
              <a:t>Tark</a:t>
            </a:r>
            <a:r>
              <a:rPr lang="en-US" sz="4400" dirty="0">
                <a:latin typeface="Blackadder ITC" pitchFamily="82" charset="0"/>
              </a:rPr>
              <a:t>  </a:t>
            </a:r>
          </a:p>
          <a:p>
            <a:r>
              <a:rPr lang="en-US" sz="4400" dirty="0" err="1">
                <a:latin typeface="Blackadder ITC" pitchFamily="82" charset="0"/>
              </a:rPr>
              <a:t>Vedant</a:t>
            </a:r>
            <a:endParaRPr lang="en-US" sz="4400" dirty="0">
              <a:latin typeface="Blackadder ITC" pitchFamily="82" charset="0"/>
            </a:endParaRPr>
          </a:p>
          <a:p>
            <a:r>
              <a:rPr lang="en-US" sz="4400" dirty="0" err="1">
                <a:latin typeface="Blackadder ITC" pitchFamily="82" charset="0"/>
              </a:rPr>
              <a:t>Rushabh</a:t>
            </a:r>
            <a:endParaRPr lang="en-US" sz="4400" dirty="0">
              <a:latin typeface="Blackadder ITC" pitchFamily="82" charset="0"/>
            </a:endParaRPr>
          </a:p>
          <a:p>
            <a:r>
              <a:rPr lang="en-US" sz="4400" dirty="0" err="1">
                <a:latin typeface="Blackadder ITC" pitchFamily="82" charset="0"/>
              </a:rPr>
              <a:t>Shashwat</a:t>
            </a:r>
            <a:endParaRPr lang="en-US" sz="4400" dirty="0">
              <a:latin typeface="Blackadder ITC" pitchFamily="82" charset="0"/>
            </a:endParaRPr>
          </a:p>
          <a:p>
            <a:endParaRPr lang="en-US" sz="4400" dirty="0">
              <a:latin typeface="Blackadder ITC" pitchFamily="8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39708" y="6525559"/>
            <a:ext cx="970321" cy="37484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261" y="363744"/>
            <a:ext cx="8042395" cy="661345"/>
          </a:xfrm>
        </p:spPr>
        <p:txBody>
          <a:bodyPr>
            <a:noAutofit/>
          </a:bodyPr>
          <a:lstStyle/>
          <a:p>
            <a:pPr algn="ctr"/>
            <a:r>
              <a:rPr sz="4000">
                <a:solidFill>
                  <a:schemeClr val="accent5"/>
                </a:solidFill>
                <a:latin typeface="Cooper Black" pitchFamily="18" charset="0"/>
              </a:rPr>
              <a:t>Central tendency</a:t>
            </a:r>
            <a:endParaRPr lang="en-US" sz="4000" dirty="0">
              <a:solidFill>
                <a:schemeClr val="accent5"/>
              </a:solidFill>
              <a:latin typeface="Cooper Black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661" y="1904645"/>
            <a:ext cx="8821544" cy="9287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latin typeface="Blackadder ITC" pitchFamily="82" charset="0"/>
                <a:ea typeface="+mn-lt"/>
                <a:cs typeface="+mn-lt"/>
              </a:rPr>
              <a:t>❖ What is central tendency</a:t>
            </a:r>
            <a:endParaRPr lang="en-US" sz="3600" dirty="0">
              <a:latin typeface="Blackadder ITC" pitchFamily="8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9058" y="3087294"/>
            <a:ext cx="5572994" cy="640526"/>
          </a:xfrm>
        </p:spPr>
        <p:txBody>
          <a:bodyPr/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It is descriptive summary of a data set.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0363" y="6525559"/>
            <a:ext cx="2695337" cy="37484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Graphic 6" descr="Arrow: Straight with solid fill">
            <a:extLst>
              <a:ext uri="{FF2B5EF4-FFF2-40B4-BE49-F238E27FC236}">
                <a16:creationId xmlns:a16="http://schemas.microsoft.com/office/drawing/2014/main" id="{E75502C8-337B-2081-8BAA-00A35DB6C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710817" y="1035998"/>
            <a:ext cx="938742" cy="8984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0B1A71-1BC9-6425-ED40-D81083D6C216}"/>
              </a:ext>
            </a:extLst>
          </p:cNvPr>
          <p:cNvSpPr txBox="1"/>
          <p:nvPr/>
        </p:nvSpPr>
        <p:spPr>
          <a:xfrm>
            <a:off x="58999" y="3739679"/>
            <a:ext cx="10257253" cy="6003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latin typeface="Blackadder ITC" pitchFamily="82" charset="0"/>
              </a:rPr>
              <a:t>Measures of Central Tendency</a:t>
            </a:r>
            <a:endParaRPr lang="en-US" sz="3200" b="1" dirty="0">
              <a:highlight>
                <a:srgbClr val="FFFF00"/>
              </a:highlight>
              <a:latin typeface="Blackadder ITC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511AE-CE90-C09F-8CFA-61D7CF1846D5}"/>
              </a:ext>
            </a:extLst>
          </p:cNvPr>
          <p:cNvSpPr txBox="1"/>
          <p:nvPr/>
        </p:nvSpPr>
        <p:spPr>
          <a:xfrm>
            <a:off x="302254" y="4602632"/>
            <a:ext cx="3254093" cy="379164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Mode</a:t>
            </a:r>
            <a:endParaRPr lang="en-US" b="1" i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338E1C-0706-A57C-6114-A4C0173D2ED8}"/>
              </a:ext>
            </a:extLst>
          </p:cNvPr>
          <p:cNvSpPr txBox="1"/>
          <p:nvPr/>
        </p:nvSpPr>
        <p:spPr>
          <a:xfrm>
            <a:off x="75110" y="5457894"/>
            <a:ext cx="4664152" cy="12322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The value that occurs most frequently in a given set of data.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840240-7C70-82E5-C7E1-09430CD5592B}"/>
              </a:ext>
            </a:extLst>
          </p:cNvPr>
          <p:cNvSpPr txBox="1"/>
          <p:nvPr/>
        </p:nvSpPr>
        <p:spPr>
          <a:xfrm>
            <a:off x="4627220" y="4514094"/>
            <a:ext cx="3369171" cy="379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u="sng" dirty="0">
                <a:solidFill>
                  <a:srgbClr val="000000"/>
                </a:solidFill>
              </a:rPr>
              <a:t>Median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8DB3-BC3C-D406-A299-52AFB73CB7D4}"/>
              </a:ext>
            </a:extLst>
          </p:cNvPr>
          <p:cNvSpPr txBox="1"/>
          <p:nvPr/>
        </p:nvSpPr>
        <p:spPr>
          <a:xfrm>
            <a:off x="4788651" y="4648761"/>
            <a:ext cx="2695337" cy="16114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sz="2400" b="1" dirty="0"/>
            </a:br>
            <a:r>
              <a:rPr lang="en-US" sz="2400" b="1" dirty="0"/>
              <a:t>The middle value of a range of values.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55900-C3ED-4B8E-7945-CF9ABB8D9109}"/>
              </a:ext>
            </a:extLst>
          </p:cNvPr>
          <p:cNvSpPr txBox="1"/>
          <p:nvPr/>
        </p:nvSpPr>
        <p:spPr>
          <a:xfrm>
            <a:off x="8719564" y="4415953"/>
            <a:ext cx="2695337" cy="379164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/>
              <a:t>Mean`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E6CD34-A7C9-A77E-ACAB-1630AF1CA53B}"/>
              </a:ext>
            </a:extLst>
          </p:cNvPr>
          <p:cNvSpPr txBox="1"/>
          <p:nvPr/>
        </p:nvSpPr>
        <p:spPr>
          <a:xfrm>
            <a:off x="8604558" y="4898558"/>
            <a:ext cx="2695337" cy="13586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dividing the sum of all values in a data set by the number of values.</a:t>
            </a:r>
            <a:endParaRPr lang="en-US" sz="2000" b="1" i="1" dirty="0"/>
          </a:p>
        </p:txBody>
      </p:sp>
      <p:pic>
        <p:nvPicPr>
          <p:cNvPr id="15" name="Graphic 6" descr="Arrow: Straight with solid fill">
            <a:extLst>
              <a:ext uri="{FF2B5EF4-FFF2-40B4-BE49-F238E27FC236}">
                <a16:creationId xmlns:a16="http://schemas.microsoft.com/office/drawing/2014/main" id="{E75502C8-337B-2081-8BAA-00A35DB6C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777385" y="2458969"/>
            <a:ext cx="585594" cy="556934"/>
          </a:xfrm>
          <a:prstGeom prst="rect">
            <a:avLst/>
          </a:prstGeom>
        </p:spPr>
      </p:pic>
      <p:sp>
        <p:nvSpPr>
          <p:cNvPr id="5122" name="AutoShape 2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" name="AutoShape 4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AutoShape 6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8" name="AutoShape 8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AutoShape 10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2" name="AutoShape 12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4" name="AutoShape 14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6" name="AutoShape 16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8" name="AutoShape 18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0" name="AutoShape 20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2" name="AutoShape 22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4" name="AutoShape 24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357961" y="2338245"/>
            <a:ext cx="4621315" cy="4702319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b="1" cap="all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14919" y="5260191"/>
            <a:ext cx="919099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AutoShape 2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AutoShape 10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0" name="AutoShape 12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2" name="AutoShape 14" descr="Afbeeldingsresultaat voor ussr coat of ar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8" name="Picture 20" descr="State Emblem of the Soviet Union - Wikipe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44251" y="6207125"/>
            <a:ext cx="835024" cy="833438"/>
          </a:xfrm>
          <a:prstGeom prst="rect">
            <a:avLst/>
          </a:prstGeom>
          <a:noFill/>
        </p:spPr>
      </p:pic>
      <p:pic>
        <p:nvPicPr>
          <p:cNvPr id="2070" name="Picture 22" descr="Thank You Images - Free Download on Freepi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6500" y="419100"/>
            <a:ext cx="7029450" cy="6115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C7F809-A434-4A8D-A127-1C50C2DB3890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4DC6F004-8F9D-4F40-8394-6C4C67F70915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36</TotalTime>
  <Words>56</Words>
  <Application>Microsoft Office PowerPoint</Application>
  <PresentationFormat>Custom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Measures of Central Tendency</vt:lpstr>
      <vt:lpstr>Team members</vt:lpstr>
      <vt:lpstr>Central tendency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>pc23</cp:lastModifiedBy>
  <cp:revision>64</cp:revision>
  <dcterms:created xsi:type="dcterms:W3CDTF">2023-01-06T10:44:55Z</dcterms:created>
  <dcterms:modified xsi:type="dcterms:W3CDTF">2023-01-24T14:45:47Z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