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EA141-EF13-4C18-8258-68C33D5ED23F}" v="4" dt="2022-05-31T10:47:57.433"/>
    <p1510:client id="{F4A1837A-952C-4330-A008-2A6DA3227F89}" v="23" dt="2022-06-03T04:04:05.2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CCE"/>
          </a:solidFill>
        </a:fill>
      </a:tcStyle>
    </a:wholeTbl>
    <a:band2H>
      <a:tcTxStyle/>
      <a:tcStyle>
        <a:tcBdr/>
        <a:fill>
          <a:solidFill>
            <a:srgbClr val="FC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EE1"/>
          </a:solidFill>
        </a:fill>
      </a:tcStyle>
    </a:wholeTbl>
    <a:band2H>
      <a:tcTxStyle/>
      <a:tcStyle>
        <a:tcBdr/>
        <a:fill>
          <a:solidFill>
            <a:srgbClr val="FBEF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8D0"/>
          </a:solidFill>
        </a:fill>
      </a:tcStyle>
    </a:wholeTbl>
    <a:band2H>
      <a:tcTxStyle/>
      <a:tcStyle>
        <a:tcBdr/>
        <a:fill>
          <a:solidFill>
            <a:srgbClr val="FEED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1007532" y="0"/>
            <a:ext cx="7934350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Rectangle 7"/>
          <p:cNvSpPr/>
          <p:nvPr/>
        </p:nvSpPr>
        <p:spPr>
          <a:xfrm>
            <a:off x="8941881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611808" y="3428998"/>
            <a:ext cx="5518066" cy="226856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72274" y="2268785"/>
            <a:ext cx="5357601" cy="11602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None/>
              <a:defRPr sz="1800"/>
            </a:lvl1pPr>
            <a:lvl2pPr marL="0" indent="457200" algn="r">
              <a:buClrTx/>
              <a:buSzTx/>
              <a:buNone/>
              <a:defRPr sz="1800"/>
            </a:lvl2pPr>
            <a:lvl3pPr marL="0" indent="914400" algn="r">
              <a:buClrTx/>
              <a:buSzTx/>
              <a:buNone/>
              <a:defRPr sz="1800"/>
            </a:lvl3pPr>
            <a:lvl4pPr marL="0" indent="1371600" algn="r">
              <a:buClrTx/>
              <a:buSzTx/>
              <a:buNone/>
              <a:defRPr sz="1800"/>
            </a:lvl4pPr>
            <a:lvl5pPr marL="0" indent="1828800" algn="r"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2237002" y="3262852"/>
            <a:ext cx="32419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 28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Rectangle 8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773598" y="2052116"/>
            <a:ext cx="7796542" cy="3997829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Box 6"/>
          <p:cNvSpPr txBox="1"/>
          <p:nvPr/>
        </p:nvSpPr>
        <p:spPr>
          <a:xfrm>
            <a:off x="2240663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Rectangle 23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Rectangle 24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extBox 10"/>
          <p:cNvSpPr txBox="1"/>
          <p:nvPr/>
        </p:nvSpPr>
        <p:spPr>
          <a:xfrm>
            <a:off x="2237563" y="2962586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1" cy="142474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73968" y="2268785"/>
            <a:ext cx="7791932" cy="87846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None/>
              <a:defRPr sz="1800"/>
            </a:lvl1pPr>
            <a:lvl2pPr marL="0" indent="457200" algn="r">
              <a:buClrTx/>
              <a:buSzTx/>
              <a:buNone/>
              <a:defRPr sz="1800"/>
            </a:lvl2pPr>
            <a:lvl3pPr marL="0" indent="914400" algn="r">
              <a:buClrTx/>
              <a:buSzTx/>
              <a:buNone/>
              <a:defRPr sz="1800"/>
            </a:lvl3pPr>
            <a:lvl4pPr marL="0" indent="1371600" algn="r">
              <a:buClrTx/>
              <a:buSzTx/>
              <a:buNone/>
              <a:defRPr sz="1800"/>
            </a:lvl4pPr>
            <a:lvl5pPr marL="0" indent="1828800" algn="r"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2609873" y="805816"/>
            <a:ext cx="7950984" cy="10817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5373" y="2052116"/>
            <a:ext cx="3891962" cy="399782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Box 9"/>
          <p:cNvSpPr txBox="1"/>
          <p:nvPr/>
        </p:nvSpPr>
        <p:spPr>
          <a:xfrm>
            <a:off x="2241892" y="641223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11"/>
          <p:cNvSpPr txBox="1"/>
          <p:nvPr/>
        </p:nvSpPr>
        <p:spPr>
          <a:xfrm>
            <a:off x="2239370" y="636423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1" cy="10783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9284" y="2052115"/>
            <a:ext cx="3896468" cy="71381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666634" y="2052115"/>
            <a:ext cx="3899799" cy="71381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200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2" cy="107723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TextBox 7"/>
          <p:cNvSpPr txBox="1"/>
          <p:nvPr/>
        </p:nvSpPr>
        <p:spPr>
          <a:xfrm>
            <a:off x="2241892" y="641225"/>
            <a:ext cx="3241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Rectangle 24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Rectangle 25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extBox 9"/>
          <p:cNvSpPr txBox="1"/>
          <p:nvPr/>
        </p:nvSpPr>
        <p:spPr>
          <a:xfrm>
            <a:off x="1599873" y="1127549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1970322" y="1282450"/>
            <a:ext cx="2664362" cy="190324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20154" y="805818"/>
            <a:ext cx="5446279" cy="5244127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970321" y="3186153"/>
            <a:ext cx="2664362" cy="238639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18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Rectangle 19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747061" y="3228"/>
            <a:ext cx="462973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extBox 9"/>
          <p:cNvSpPr txBox="1"/>
          <p:nvPr/>
        </p:nvSpPr>
        <p:spPr>
          <a:xfrm>
            <a:off x="1600405" y="1127549"/>
            <a:ext cx="32419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r>
              <a:t></a:t>
            </a:r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1971240" y="1282451"/>
            <a:ext cx="3970987" cy="1900474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70321" y="3182928"/>
            <a:ext cx="3971875" cy="238639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1794" y="2105201"/>
            <a:ext cx="9360205" cy="475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4" descr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D251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Rectangle 5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Rectangle 11"/>
          <p:cNvSpPr/>
          <p:nvPr/>
        </p:nvSpPr>
        <p:spPr>
          <a:xfrm>
            <a:off x="1004478" y="0"/>
            <a:ext cx="10372318" cy="6858000"/>
          </a:xfrm>
          <a:prstGeom prst="rect">
            <a:avLst/>
          </a:prstGeom>
          <a:solidFill>
            <a:srgbClr val="2D251F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 12"/>
          <p:cNvSpPr/>
          <p:nvPr/>
        </p:nvSpPr>
        <p:spPr>
          <a:xfrm>
            <a:off x="1137732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36721" y="150686"/>
            <a:ext cx="358413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4488" marR="0" indent="-338327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832929" marR="0" indent="-37591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343469" marR="0" indent="-42290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854735" marR="0" indent="-483325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398840" marR="0" indent="-56387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868167" marR="0" indent="-56387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334511" marR="0" indent="-56387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800855" marR="0" indent="-56388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4267200" marR="0" indent="-56388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Tx/>
        <a:buChar char="▪"/>
        <a:tabLst/>
        <a:defRPr sz="2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2CDF-715B-05FE-C1F3-B89C27E56B8F}"/>
              </a:ext>
            </a:extLst>
          </p:cNvPr>
          <p:cNvSpPr txBox="1"/>
          <p:nvPr/>
        </p:nvSpPr>
        <p:spPr>
          <a:xfrm>
            <a:off x="4724400" y="3200400"/>
            <a:ext cx="2743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850712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3831008" y="364710"/>
            <a:ext cx="4536257" cy="578469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>
              <a:defRPr sz="2800"/>
            </a:lvl1pPr>
          </a:lstStyle>
          <a:p>
            <a:r>
              <a:t>One Person, One Vote</a:t>
            </a:r>
          </a:p>
        </p:txBody>
      </p:sp>
      <p:pic>
        <p:nvPicPr>
          <p:cNvPr id="208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33" y="1024810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ontent Placeholder 7"/>
          <p:cNvSpPr txBox="1">
            <a:spLocks noGrp="1"/>
          </p:cNvSpPr>
          <p:nvPr>
            <p:ph type="body" sz="quarter" idx="1"/>
          </p:nvPr>
        </p:nvSpPr>
        <p:spPr>
          <a:xfrm rot="10800000">
            <a:off x="9118981" y="369580"/>
            <a:ext cx="3072141" cy="892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500"/>
            </a:pPr>
            <a:endParaRPr/>
          </a:p>
        </p:txBody>
      </p:sp>
      <p:sp>
        <p:nvSpPr>
          <p:cNvPr id="210" name="TextBox 8"/>
          <p:cNvSpPr txBox="1"/>
          <p:nvPr/>
        </p:nvSpPr>
        <p:spPr>
          <a:xfrm>
            <a:off x="1445028" y="1399308"/>
            <a:ext cx="10701251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➢"/>
              <a:defRPr sz="2000">
                <a:solidFill>
                  <a:srgbClr val="FFFFFF"/>
                </a:solidFill>
              </a:defRPr>
            </a:lvl1pPr>
          </a:lstStyle>
          <a:p>
            <a:r>
              <a:t>This principle has now come to be accepted almost all over world. Yet there are many instances of denial of  equal right  to vote.</a:t>
            </a:r>
          </a:p>
        </p:txBody>
      </p:sp>
      <p:pic>
        <p:nvPicPr>
          <p:cNvPr id="211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33" y="2422136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Box 12"/>
          <p:cNvSpPr txBox="1"/>
          <p:nvPr/>
        </p:nvSpPr>
        <p:spPr>
          <a:xfrm>
            <a:off x="1445028" y="3352800"/>
            <a:ext cx="10341034" cy="212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▪"/>
              <a:defRPr sz="2000">
                <a:solidFill>
                  <a:srgbClr val="FFFFFF"/>
                </a:solidFill>
              </a:defRPr>
            </a:pPr>
            <a:r>
              <a:t>Until 2015, in Saudi Arabia women did't have the right to vote.</a:t>
            </a:r>
          </a:p>
          <a:p>
            <a:pPr marL="342900" indent="-342900">
              <a:buSzPct val="100000"/>
              <a:buChar char="▪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▪"/>
              <a:defRPr sz="2000">
                <a:solidFill>
                  <a:srgbClr val="FFFFFF"/>
                </a:solidFill>
              </a:defRPr>
            </a:pPr>
            <a:r>
              <a:t>Estonia has made its citizenship rules in such a way that people belonging to Russian minority find it difficult to get the right to vote.</a:t>
            </a:r>
          </a:p>
          <a:p>
            <a:pPr marL="342900" indent="-342900">
              <a:buSzPct val="100000"/>
              <a:buChar char="▪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▪"/>
              <a:defRPr sz="2000">
                <a:solidFill>
                  <a:srgbClr val="FFFFFF"/>
                </a:solidFill>
              </a:defRPr>
            </a:pPr>
            <a:r>
              <a:t>In Fiji, the electoral system is such that the vote of an indigenous has more value than that of  an Indian-fijian.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55488" y="1317824"/>
            <a:ext cx="6230979" cy="2169030"/>
          </a:xfrm>
          <a:prstGeom prst="rect">
            <a:avLst/>
          </a:prstGeom>
        </p:spPr>
        <p:txBody>
          <a:bodyPr/>
          <a:lstStyle>
            <a:lvl1pPr marL="344170" indent="-337820"/>
          </a:lstStyle>
          <a:p>
            <a:r>
              <a:t>In a Democracy, each adult citizen must have one vote and each vote must have one value for all. </a:t>
            </a:r>
          </a:p>
        </p:txBody>
      </p:sp>
      <p:pic>
        <p:nvPicPr>
          <p:cNvPr id="215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17" y="609447"/>
            <a:ext cx="282210" cy="371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xfrm>
            <a:off x="3161814" y="215649"/>
            <a:ext cx="5116615" cy="545498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/>
          </a:lstStyle>
          <a:p>
            <a:r>
              <a:t>Rule of law and Respect for right</a:t>
            </a:r>
          </a:p>
        </p:txBody>
      </p:sp>
      <p:pic>
        <p:nvPicPr>
          <p:cNvPr id="21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45" y="977329"/>
            <a:ext cx="4723351" cy="478111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1152902" y="1343499"/>
            <a:ext cx="5047343" cy="5198870"/>
          </a:xfrm>
          <a:prstGeom prst="rect">
            <a:avLst/>
          </a:prstGeom>
        </p:spPr>
        <p:txBody>
          <a:bodyPr anchor="t"/>
          <a:lstStyle/>
          <a:p>
            <a:pPr marL="285750" indent="-285750">
              <a:buFont typeface="Arial"/>
              <a:buChar char="•"/>
            </a:pPr>
            <a:r>
              <a:t>Zimbabwe attained independence from white majority rule in 1980.</a:t>
            </a:r>
            <a:endParaRPr sz="1600"/>
          </a:p>
          <a:p>
            <a:pPr marL="285750" indent="-285750">
              <a:buFont typeface="Arial"/>
              <a:buChar char="•"/>
            </a:pPr>
            <a:endParaRPr sz="1600"/>
          </a:p>
          <a:p>
            <a:pPr marL="285750" indent="-285750">
              <a:buFont typeface="Arial"/>
              <a:buChar char="•"/>
              <a:defRPr>
                <a:solidFill>
                  <a:srgbClr val="FFFF00"/>
                </a:solidFill>
              </a:defRPr>
            </a:pPr>
            <a:r>
              <a:t>Zanu-PE </a:t>
            </a:r>
            <a:r>
              <a:rPr>
                <a:solidFill>
                  <a:srgbClr val="FFFFFF"/>
                </a:solidFill>
              </a:rPr>
              <a:t>the party that led the freedom struggles, its leader, </a:t>
            </a:r>
            <a:r>
              <a:t>Robert Mugabe </a:t>
            </a:r>
            <a:r>
              <a:rPr>
                <a:solidFill>
                  <a:srgbClr val="FBD7DA"/>
                </a:solidFill>
              </a:rPr>
              <a:t>ruled the country since independence.</a:t>
            </a:r>
            <a:endParaRPr sz="1600"/>
          </a:p>
          <a:p>
            <a:pPr marL="285750" indent="-285750">
              <a:buFont typeface="Arial"/>
              <a:buChar char="•"/>
              <a:defRPr>
                <a:solidFill>
                  <a:srgbClr val="FBD7DA"/>
                </a:solidFill>
              </a:defRPr>
            </a:pPr>
            <a:r>
              <a:t>Elections were held regularly and always won by ZANU-PE.</a:t>
            </a:r>
          </a:p>
        </p:txBody>
      </p:sp>
      <p:pic>
        <p:nvPicPr>
          <p:cNvPr id="220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91" y="2188865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extBox 14"/>
          <p:cNvSpPr txBox="1"/>
          <p:nvPr/>
        </p:nvSpPr>
        <p:spPr>
          <a:xfrm>
            <a:off x="1537853" y="4890654"/>
            <a:ext cx="3546764" cy="375232"/>
          </a:xfrm>
          <a:prstGeom prst="rect">
            <a:avLst/>
          </a:prstGeom>
          <a:solidFill>
            <a:srgbClr val="F1C2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t>Than what was problems</a:t>
            </a:r>
          </a:p>
        </p:txBody>
      </p:sp>
      <p:pic>
        <p:nvPicPr>
          <p:cNvPr id="222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63" y="5569372"/>
            <a:ext cx="282210" cy="371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66808" y="113091"/>
            <a:ext cx="10891116" cy="3886381"/>
          </a:xfrm>
          <a:prstGeom prst="rect">
            <a:avLst/>
          </a:prstGeom>
        </p:spPr>
        <p:txBody>
          <a:bodyPr/>
          <a:lstStyle/>
          <a:p>
            <a:pPr marL="344170" indent="-337820">
              <a:buChar char="➢"/>
            </a:pPr>
            <a:r>
              <a:t>HIs government changed the constitution several times to increase power the power of the president and make him less accountable.</a:t>
            </a:r>
          </a:p>
          <a:p>
            <a:pPr marL="344170" indent="-337820">
              <a:buChar char="➢"/>
            </a:pPr>
            <a:r>
              <a:t>Opposition party workers were harassed their meeting disputed.</a:t>
            </a:r>
          </a:p>
          <a:p>
            <a:pPr marL="344170" indent="-337820">
              <a:buChar char="➢"/>
            </a:pPr>
            <a:r>
              <a:t>Public protest and demonstration against government was declared illegal.</a:t>
            </a:r>
          </a:p>
          <a:p>
            <a:pPr marL="344170" indent="-337820">
              <a:buChar char="➢"/>
            </a:pPr>
            <a:r>
              <a:t>Television and radios were controlled by the government and gave only ruling party's version.</a:t>
            </a:r>
          </a:p>
          <a:p>
            <a:pPr marL="344170" indent="-337820">
              <a:buChar char="➢"/>
            </a:pPr>
            <a:r>
              <a:t>The government ignored some court judgement against it  and pressurised judge.</a:t>
            </a:r>
          </a:p>
        </p:txBody>
      </p:sp>
      <p:pic>
        <p:nvPicPr>
          <p:cNvPr id="22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362" y="3820390"/>
            <a:ext cx="29527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7"/>
          <p:cNvSpPr txBox="1"/>
          <p:nvPr/>
        </p:nvSpPr>
        <p:spPr>
          <a:xfrm>
            <a:off x="3440084" y="4530437"/>
            <a:ext cx="545037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t>He was forced to leave the office in 2017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Picture 7"/>
          <p:cNvGrpSpPr/>
          <p:nvPr/>
        </p:nvGrpSpPr>
        <p:grpSpPr>
          <a:xfrm>
            <a:off x="3414036" y="1399074"/>
            <a:ext cx="295276" cy="381001"/>
            <a:chOff x="0" y="0"/>
            <a:chExt cx="295275" cy="381000"/>
          </a:xfrm>
        </p:grpSpPr>
        <p:sp>
          <p:nvSpPr>
            <p:cNvPr id="228" name="Rectangle"/>
            <p:cNvSpPr/>
            <p:nvPr/>
          </p:nvSpPr>
          <p:spPr>
            <a:xfrm>
              <a:off x="0" y="0"/>
              <a:ext cx="295275" cy="38100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29" name="image10.png" descr="image10.png"/>
            <p:cNvPicPr>
              <a:picLocks noChangeAspect="1"/>
            </p:cNvPicPr>
            <p:nvPr/>
          </p:nvPicPr>
          <p:blipFill>
            <a:blip r:embed="rId2"/>
            <a:srcRect l="6607" r="6607"/>
            <a:stretch>
              <a:fillRect/>
            </a:stretch>
          </p:blipFill>
          <p:spPr>
            <a:xfrm>
              <a:off x="0" y="0"/>
              <a:ext cx="295275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" name="Title 2"/>
          <p:cNvSpPr txBox="1">
            <a:spLocks noGrp="1"/>
          </p:cNvSpPr>
          <p:nvPr>
            <p:ph type="title"/>
          </p:nvPr>
        </p:nvSpPr>
        <p:spPr>
          <a:xfrm>
            <a:off x="1472476" y="257216"/>
            <a:ext cx="4857677" cy="1027637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/>
          </a:lstStyle>
          <a:p>
            <a:r>
              <a:t>The example of Zibabwe</a:t>
            </a:r>
          </a:p>
        </p:txBody>
      </p:sp>
      <p:sp>
        <p:nvSpPr>
          <p:cNvPr id="232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1513120" y="1963727"/>
            <a:ext cx="10622057" cy="238639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6"/>
              </a:buClr>
              <a:buSzPct val="90000"/>
              <a:buChar char="❑"/>
            </a:pPr>
            <a:r>
              <a:t>Popular governments can be undemocratic.</a:t>
            </a:r>
          </a:p>
          <a:p>
            <a:pPr marL="342900" indent="-342900">
              <a:buClr>
                <a:schemeClr val="accent6"/>
              </a:buClr>
              <a:buSzPct val="90000"/>
              <a:buChar char="❑"/>
            </a:pPr>
            <a:r>
              <a:t>Popular leader can autocratic.</a:t>
            </a:r>
          </a:p>
          <a:p>
            <a:pPr marL="342900" indent="-342900">
              <a:buClr>
                <a:schemeClr val="accent6"/>
              </a:buClr>
              <a:buSzPct val="90000"/>
              <a:buChar char="❑"/>
            </a:pPr>
            <a:r>
              <a:t>It is important to look at the elections. But it is equally important to look before and after the elections.</a:t>
            </a:r>
          </a:p>
        </p:txBody>
      </p:sp>
      <p:grpSp>
        <p:nvGrpSpPr>
          <p:cNvPr id="235" name="Picture 7"/>
          <p:cNvGrpSpPr/>
          <p:nvPr/>
        </p:nvGrpSpPr>
        <p:grpSpPr>
          <a:xfrm>
            <a:off x="3414036" y="3851328"/>
            <a:ext cx="295276" cy="381001"/>
            <a:chOff x="0" y="0"/>
            <a:chExt cx="295275" cy="381000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295275" cy="38100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4" name="image10.png" descr="image10.png"/>
            <p:cNvPicPr>
              <a:picLocks noChangeAspect="1"/>
            </p:cNvPicPr>
            <p:nvPr/>
          </p:nvPicPr>
          <p:blipFill>
            <a:blip r:embed="rId2"/>
            <a:srcRect l="6607" r="6607"/>
            <a:stretch>
              <a:fillRect/>
            </a:stretch>
          </p:blipFill>
          <p:spPr>
            <a:xfrm>
              <a:off x="0" y="0"/>
              <a:ext cx="295275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TextBox 10"/>
          <p:cNvSpPr txBox="1"/>
          <p:nvPr/>
        </p:nvSpPr>
        <p:spPr>
          <a:xfrm>
            <a:off x="1555864" y="4738254"/>
            <a:ext cx="1135241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A democratic government rules within limits set by constitutional laws and citizen's right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2427522" y="284922"/>
            <a:ext cx="7028544" cy="670188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r>
              <a:t>Feature of democracy: Summary Definition</a:t>
            </a:r>
          </a:p>
        </p:txBody>
      </p:sp>
      <p:sp>
        <p:nvSpPr>
          <p:cNvPr id="239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1028212" y="3560226"/>
            <a:ext cx="10547599" cy="2386398"/>
          </a:xfrm>
          <a:prstGeom prst="rect">
            <a:avLst/>
          </a:prstGeom>
        </p:spPr>
        <p:txBody>
          <a:bodyPr anchor="t"/>
          <a:lstStyle/>
          <a:p>
            <a:pPr marL="285750" indent="-285750">
              <a:defRPr sz="1600" b="1"/>
            </a:pPr>
            <a:r>
              <a:t>Rulers elected by the people take all the major decisions.</a:t>
            </a:r>
          </a:p>
          <a:p>
            <a:pPr marL="285750" indent="-285750">
              <a:defRPr sz="1600" b="1"/>
            </a:pPr>
            <a:r>
              <a:t>Elections offer a choice and fair election to the people to change the current rullers.</a:t>
            </a:r>
          </a:p>
          <a:p>
            <a:pPr marL="285750" indent="-285750">
              <a:defRPr sz="1600" b="1"/>
            </a:pPr>
            <a:r>
              <a:t>This opportunity is available to all the people on an equal basis.</a:t>
            </a:r>
          </a:p>
          <a:p>
            <a:pPr marL="285750" indent="-285750">
              <a:defRPr sz="1600" b="1"/>
            </a:pPr>
            <a:r>
              <a:t>The exercise of this choice leads to a government limited by the constitution and citizen rights.</a:t>
            </a:r>
          </a:p>
        </p:txBody>
      </p:sp>
      <p:sp>
        <p:nvSpPr>
          <p:cNvPr id="240" name="TextBox 5"/>
          <p:cNvSpPr txBox="1"/>
          <p:nvPr/>
        </p:nvSpPr>
        <p:spPr>
          <a:xfrm>
            <a:off x="1846811" y="1454726"/>
            <a:ext cx="94820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"Democracy is a form of government in which the rulers are elected by the people "</a:t>
            </a:r>
          </a:p>
        </p:txBody>
      </p:sp>
      <p:pic>
        <p:nvPicPr>
          <p:cNvPr id="24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19" y="1880754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7"/>
          <p:cNvSpPr txBox="1"/>
          <p:nvPr/>
        </p:nvSpPr>
        <p:spPr>
          <a:xfrm>
            <a:off x="3745057" y="2525857"/>
            <a:ext cx="2743201" cy="350662"/>
          </a:xfrm>
          <a:prstGeom prst="rect">
            <a:avLst/>
          </a:prstGeom>
          <a:solidFill>
            <a:srgbClr val="F1C2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>
                <a:solidFill>
                  <a:srgbClr val="FFFFFF"/>
                </a:solidFill>
              </a:defRPr>
            </a:lvl1pPr>
          </a:lstStyle>
          <a:p>
            <a:r>
              <a:t>Features 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1402285" y="174086"/>
            <a:ext cx="9730180" cy="46236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algn="ctr"/>
          </a:lstStyle>
          <a:p>
            <a:r>
              <a:t>Why democracy?-Argument against democracy</a:t>
            </a:r>
          </a:p>
        </p:txBody>
      </p:sp>
      <p:sp>
        <p:nvSpPr>
          <p:cNvPr id="245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1416141" y="1080263"/>
            <a:ext cx="5726215" cy="529890"/>
          </a:xfrm>
          <a:prstGeom prst="rect">
            <a:avLst/>
          </a:prstGeom>
          <a:solidFill>
            <a:schemeClr val="accent1"/>
          </a:solidFill>
        </p:spPr>
        <p:txBody>
          <a:bodyPr anchor="t"/>
          <a:lstStyle>
            <a:lvl1pPr marL="0" indent="0" algn="ctr">
              <a:lnSpc>
                <a:spcPct val="108000"/>
              </a:lnSpc>
              <a:buSzTx/>
              <a:buFont typeface="Wingdings"/>
              <a:buNone/>
              <a:defRPr sz="1700" b="1">
                <a:solidFill>
                  <a:srgbClr val="000000"/>
                </a:solidFill>
              </a:defRPr>
            </a:lvl1pPr>
          </a:lstStyle>
          <a:p>
            <a:r>
              <a:t>What are the disadvantages/demerits of democracy</a:t>
            </a:r>
          </a:p>
        </p:txBody>
      </p:sp>
      <p:grpSp>
        <p:nvGrpSpPr>
          <p:cNvPr id="248" name="Picture 7"/>
          <p:cNvGrpSpPr/>
          <p:nvPr/>
        </p:nvGrpSpPr>
        <p:grpSpPr>
          <a:xfrm>
            <a:off x="4134472" y="1717729"/>
            <a:ext cx="295276" cy="381001"/>
            <a:chOff x="0" y="0"/>
            <a:chExt cx="295275" cy="381000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295275" cy="38100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47" name="image10.png" descr="image10.png"/>
            <p:cNvPicPr>
              <a:picLocks noChangeAspect="1"/>
            </p:cNvPicPr>
            <p:nvPr/>
          </p:nvPicPr>
          <p:blipFill>
            <a:blip r:embed="rId2"/>
            <a:srcRect l="6607" r="6607"/>
            <a:stretch>
              <a:fillRect/>
            </a:stretch>
          </p:blipFill>
          <p:spPr>
            <a:xfrm>
              <a:off x="0" y="0"/>
              <a:ext cx="295275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9" name="TextBox 7"/>
          <p:cNvSpPr txBox="1"/>
          <p:nvPr/>
        </p:nvSpPr>
        <p:spPr>
          <a:xfrm>
            <a:off x="1500446" y="2632363"/>
            <a:ext cx="10645834" cy="388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Leaders keep changing in a democracy. This leads to instability.</a:t>
            </a:r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Democracy  is all about political competition and power play. There is no scoop for morality.</a:t>
            </a:r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So many people have to be consulted in a democracy that it leads to delays.</a:t>
            </a:r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Elected leaders do't know the best interest of the people. It leads to a bad decisions.</a:t>
            </a:r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Democracy leads to corruption for it is based on electoral competition.</a:t>
            </a:r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Char char="✓"/>
              <a:defRPr sz="2000">
                <a:solidFill>
                  <a:srgbClr val="FFFFFF"/>
                </a:solidFill>
              </a:defRPr>
            </a:pPr>
            <a:r>
              <a:t>Ordinary people do't know what is good for them, they should not decide anything.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3979231" y="409612"/>
            <a:ext cx="3994398" cy="434661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 defTabSz="804672">
              <a:defRPr sz="2464">
                <a:solidFill>
                  <a:srgbClr val="000000"/>
                </a:solidFill>
              </a:defRPr>
            </a:lvl1pPr>
          </a:lstStyle>
          <a:p>
            <a:r>
              <a:t>Democracy </a:t>
            </a:r>
          </a:p>
        </p:txBody>
      </p:sp>
      <p:pic>
        <p:nvPicPr>
          <p:cNvPr id="25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11" y="935174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3709982" y="1374606"/>
            <a:ext cx="4547795" cy="517342"/>
          </a:xfrm>
          <a:prstGeom prst="rect">
            <a:avLst/>
          </a:prstGeom>
          <a:solidFill>
            <a:srgbClr val="FFC000"/>
          </a:solidFill>
        </p:spPr>
        <p:txBody>
          <a:bodyPr anchor="t"/>
          <a:lstStyle>
            <a:lvl1pPr marL="0" indent="0" algn="ctr">
              <a:buSzTx/>
              <a:buFont typeface="Wingdings"/>
              <a:buNone/>
              <a:defRPr sz="2400" b="1"/>
            </a:lvl1pPr>
          </a:lstStyle>
          <a:p>
            <a:r>
              <a:t>How?</a:t>
            </a:r>
          </a:p>
        </p:txBody>
      </p:sp>
      <p:pic>
        <p:nvPicPr>
          <p:cNvPr id="2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18" y="1973292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8"/>
          <p:cNvSpPr txBox="1"/>
          <p:nvPr/>
        </p:nvSpPr>
        <p:spPr>
          <a:xfrm>
            <a:off x="1448949" y="2769079"/>
            <a:ext cx="9581648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▪"/>
              <a:defRPr b="1">
                <a:solidFill>
                  <a:srgbClr val="FFFFFF"/>
                </a:solidFill>
              </a:defRPr>
            </a:pPr>
            <a:r>
              <a:t>The democracy not be the ideal form of government, but the question we face in the real life is different.</a:t>
            </a:r>
          </a:p>
          <a:p>
            <a:pPr marL="285750" indent="-285750">
              <a:buSzPct val="100000"/>
              <a:buChar char="▪"/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18" y="3511670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Box 10"/>
          <p:cNvSpPr txBox="1"/>
          <p:nvPr/>
        </p:nvSpPr>
        <p:spPr>
          <a:xfrm>
            <a:off x="2589116" y="4285120"/>
            <a:ext cx="6788727" cy="37523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t>Is democracy  better than are there for us to choose from?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3217230" y="465033"/>
            <a:ext cx="5850908" cy="545497"/>
          </a:xfrm>
          <a:prstGeom prst="rect">
            <a:avLst/>
          </a:prstGeom>
          <a:solidFill>
            <a:srgbClr val="F1C25E"/>
          </a:solidFill>
        </p:spPr>
        <p:txBody>
          <a:bodyPr/>
          <a:lstStyle>
            <a:lvl1pPr algn="ctr">
              <a:defRPr sz="2500" b="1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Advantage/merits of democracy</a:t>
            </a:r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850480" y="1609381"/>
            <a:ext cx="10295370" cy="5244127"/>
          </a:xfrm>
          <a:prstGeom prst="rect">
            <a:avLst/>
          </a:prstGeom>
        </p:spPr>
        <p:txBody>
          <a:bodyPr/>
          <a:lstStyle/>
          <a:p>
            <a:pPr marL="344170" indent="-337820"/>
            <a:r>
              <a:t>A democratic government is a better government because it is a more accountable form of government.</a:t>
            </a:r>
          </a:p>
          <a:p>
            <a:pPr marL="344170" indent="-337820"/>
            <a:r>
              <a:t>Democracy improves the quality of decision-making.</a:t>
            </a:r>
          </a:p>
          <a:p>
            <a:pPr marL="344170" indent="-337820"/>
            <a:r>
              <a:t>Democracy provides a method to deal with differences and conflicts.</a:t>
            </a:r>
          </a:p>
          <a:p>
            <a:pPr marL="344170" indent="-337820"/>
            <a:r>
              <a:t>Democracy enhance the dignity of citizens.</a:t>
            </a:r>
          </a:p>
          <a:p>
            <a:pPr marL="344170" indent="-337820"/>
            <a:r>
              <a:t>Democracy is better than other form of government as it allows us to correct its own mistakes.</a:t>
            </a:r>
          </a:p>
        </p:txBody>
      </p:sp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74" y="1059864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 Placeholder 8"/>
          <p:cNvSpPr>
            <a:spLocks noGrp="1"/>
          </p:cNvSpPr>
          <p:nvPr>
            <p:ph type="body" idx="21"/>
          </p:nvPr>
        </p:nvSpPr>
        <p:spPr>
          <a:xfrm>
            <a:off x="-4000988" y="817026"/>
            <a:ext cx="2664362" cy="238639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1776358" y="381905"/>
            <a:ext cx="4313052" cy="57320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defRPr>
                <a:solidFill>
                  <a:srgbClr val="2D251F"/>
                </a:solidFill>
              </a:defRPr>
            </a:lvl1pPr>
          </a:lstStyle>
          <a:p>
            <a:r>
              <a:t>China's famine of 1958-1961</a:t>
            </a:r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24009" y="2177418"/>
            <a:ext cx="9699623" cy="5271836"/>
          </a:xfrm>
          <a:prstGeom prst="rect">
            <a:avLst/>
          </a:prstGeom>
        </p:spPr>
        <p:txBody>
          <a:bodyPr/>
          <a:lstStyle>
            <a:lvl1pPr marL="344170" indent="-337820"/>
          </a:lstStyle>
          <a:p>
            <a:r>
              <a:t>The exitance of democracy in India made Indian government respond to food scarcity in a way that Chinese government did not.</a:t>
            </a:r>
          </a:p>
        </p:txBody>
      </p:sp>
      <p:sp>
        <p:nvSpPr>
          <p:cNvPr id="266" name="Text Placeholder 3"/>
          <p:cNvSpPr>
            <a:spLocks noGrp="1"/>
          </p:cNvSpPr>
          <p:nvPr>
            <p:ph type="body" idx="21"/>
          </p:nvPr>
        </p:nvSpPr>
        <p:spPr>
          <a:xfrm>
            <a:off x="1665522" y="1565172"/>
            <a:ext cx="10353635" cy="122261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t>The  worst recorded famine in world history.</a:t>
            </a:r>
          </a:p>
          <a:p>
            <a:pPr marL="285750" indent="-285750">
              <a:buFont typeface="Arial"/>
              <a:buChar char="•"/>
            </a:pPr>
            <a:r>
              <a:t>Nearly 30 million people died due to famine.</a:t>
            </a:r>
          </a:p>
        </p:txBody>
      </p:sp>
      <p:pic>
        <p:nvPicPr>
          <p:cNvPr id="26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91" y="1059415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91" y="2431014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12"/>
          <p:cNvSpPr txBox="1"/>
          <p:nvPr/>
        </p:nvSpPr>
        <p:spPr>
          <a:xfrm>
            <a:off x="2086841" y="3070513"/>
            <a:ext cx="2743201" cy="3506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Question</a:t>
            </a:r>
          </a:p>
        </p:txBody>
      </p:sp>
      <p:pic>
        <p:nvPicPr>
          <p:cNvPr id="2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91" y="3774906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Box 15"/>
          <p:cNvSpPr txBox="1"/>
          <p:nvPr/>
        </p:nvSpPr>
        <p:spPr>
          <a:xfrm>
            <a:off x="7844963" y="1897206"/>
            <a:ext cx="57828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The same situation was also in India</a:t>
            </a:r>
          </a:p>
        </p:txBody>
      </p:sp>
      <p:pic>
        <p:nvPicPr>
          <p:cNvPr id="27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56873" y="1904543"/>
            <a:ext cx="314326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1204918" y="1366763"/>
            <a:ext cx="3591499" cy="687051"/>
          </a:xfrm>
          <a:prstGeom prst="rect">
            <a:avLst/>
          </a:prstGeom>
          <a:solidFill>
            <a:srgbClr val="FF0000"/>
          </a:solidFill>
        </p:spPr>
        <p:txBody>
          <a:bodyPr lIns="45719" tIns="45720" rIns="45719" bIns="45720" anchor="t">
            <a:noAutofit/>
          </a:bodyPr>
          <a:lstStyle/>
          <a:p>
            <a:pPr algn="ctr" defTabSz="438911">
              <a:defRPr sz="1727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sz="2400" dirty="0"/>
              <a:t>What is Democracy?</a:t>
            </a:r>
            <a:br>
              <a:rPr sz="2400" dirty="0"/>
            </a:br>
            <a:r>
              <a:rPr sz="2400" dirty="0">
                <a:latin typeface="Franklin Gothic Medium"/>
                <a:ea typeface="Franklin Gothic Medium"/>
                <a:cs typeface="Franklin Gothic Medium"/>
                <a:sym typeface="Franklin Gothic Medium"/>
              </a:rPr>
              <a:t>   </a:t>
            </a:r>
            <a:br>
              <a:rPr sz="1700" dirty="0">
                <a:latin typeface="Franklin Gothic Medium"/>
                <a:ea typeface="Franklin Gothic Medium"/>
                <a:cs typeface="Franklin Gothic Medium"/>
              </a:rPr>
            </a:br>
            <a:r>
              <a:rPr sz="1700" dirty="0">
                <a:latin typeface="Franklin Gothic Medium"/>
                <a:ea typeface="Franklin Gothic Medium"/>
                <a:cs typeface="Franklin Gothic Medium"/>
                <a:sym typeface="Franklin Gothic Medium"/>
              </a:rPr>
              <a:t>   </a:t>
            </a:r>
            <a:br>
              <a:rPr sz="1700" dirty="0">
                <a:latin typeface="Franklin Gothic Medium"/>
                <a:ea typeface="Franklin Gothic Medium"/>
                <a:cs typeface="Franklin Gothic Medium"/>
              </a:rPr>
            </a:br>
            <a:r>
              <a:rPr sz="1700" dirty="0">
                <a:latin typeface="Franklin Gothic Medium"/>
                <a:ea typeface="Franklin Gothic Medium"/>
                <a:cs typeface="Franklin Gothic Medium"/>
                <a:sym typeface="Franklin Gothic Medium"/>
              </a:rPr>
              <a:t>               </a:t>
            </a:r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046990" y="126559"/>
            <a:ext cx="6349639" cy="412591"/>
          </a:xfrm>
          <a:prstGeom prst="rect">
            <a:avLst/>
          </a:prstGeom>
          <a:solidFill>
            <a:srgbClr val="2D251F"/>
          </a:solidFill>
        </p:spPr>
        <p:txBody>
          <a:bodyPr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t>Class 9th – Civics – What is Democracy? Why Democracy</a:t>
            </a:r>
          </a:p>
        </p:txBody>
      </p:sp>
      <p:sp>
        <p:nvSpPr>
          <p:cNvPr id="140" name="TextBox 6"/>
          <p:cNvSpPr txBox="1"/>
          <p:nvPr/>
        </p:nvSpPr>
        <p:spPr>
          <a:xfrm>
            <a:off x="5710049" y="1425333"/>
            <a:ext cx="3792749" cy="584775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 algn="ctr">
              <a:defRPr sz="3200" b="1" i="1"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pPr>
            <a:r>
              <a:rPr sz="2400" dirty="0"/>
              <a:t>Why is Democracy?</a:t>
            </a:r>
            <a:r>
              <a:rPr i="0" dirty="0"/>
              <a:t> 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6" y="4068972"/>
            <a:ext cx="1966824" cy="2788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8"/>
          <p:cNvSpPr txBox="1"/>
          <p:nvPr/>
        </p:nvSpPr>
        <p:spPr>
          <a:xfrm>
            <a:off x="2478369" y="2951990"/>
            <a:ext cx="633994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With the help of these examples we can </a:t>
            </a:r>
            <a:r>
              <a:rPr>
                <a:solidFill>
                  <a:srgbClr val="CA1220"/>
                </a:solidFill>
              </a:rPr>
              <a:t>understand </a:t>
            </a:r>
            <a:r>
              <a: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democratic </a:t>
            </a:r>
            <a:r>
              <a:rPr>
                <a:solidFill>
                  <a:srgbClr val="CA1220"/>
                </a:solidFill>
              </a:rPr>
              <a:t>and non-</a:t>
            </a:r>
            <a:r>
              <a: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democratic</a:t>
            </a:r>
          </a:p>
        </p:txBody>
      </p:sp>
      <p:pic>
        <p:nvPicPr>
          <p:cNvPr id="14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79" y="3767847"/>
            <a:ext cx="2326258" cy="3242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32" y="2329075"/>
            <a:ext cx="282210" cy="3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39" y="2331688"/>
            <a:ext cx="282210" cy="371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1249886" y="963796"/>
            <a:ext cx="2678216" cy="365388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886968">
              <a:defRPr sz="2037"/>
            </a:lvl1pPr>
          </a:lstStyle>
          <a:p>
            <a:r>
              <a:t>Democracy</a:t>
            </a:r>
          </a:p>
        </p:txBody>
      </p:sp>
      <p:sp>
        <p:nvSpPr>
          <p:cNvPr id="27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19208" y="2011164"/>
            <a:ext cx="10614025" cy="2473218"/>
          </a:xfrm>
          <a:prstGeom prst="rect">
            <a:avLst/>
          </a:prstGeom>
        </p:spPr>
        <p:txBody>
          <a:bodyPr/>
          <a:lstStyle/>
          <a:p>
            <a:pPr marL="344170" indent="-337820">
              <a:buFont typeface="Arial"/>
              <a:buChar char="•"/>
            </a:pPr>
            <a:r>
              <a:t>A non-democratic government may and may not respond  to the people's need, but it all depends on the wishes of the people's rule.</a:t>
            </a:r>
          </a:p>
          <a:p>
            <a:pPr marL="344170" indent="-337820">
              <a:buFont typeface="Arial"/>
              <a:buChar char="•"/>
            </a:pPr>
            <a:r>
              <a:t>A democracy requires that the rulers have to attend to the needs of the people.</a:t>
            </a:r>
          </a:p>
        </p:txBody>
      </p:sp>
      <p:sp>
        <p:nvSpPr>
          <p:cNvPr id="276" name="Text Placeholder 3"/>
          <p:cNvSpPr>
            <a:spLocks noGrp="1"/>
          </p:cNvSpPr>
          <p:nvPr>
            <p:ph type="body" idx="21"/>
          </p:nvPr>
        </p:nvSpPr>
        <p:spPr>
          <a:xfrm>
            <a:off x="4644249" y="775462"/>
            <a:ext cx="7125525" cy="73770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t>Better than any other form of in responding to the need of people need.</a:t>
            </a:r>
          </a:p>
        </p:txBody>
      </p:sp>
      <p:pic>
        <p:nvPicPr>
          <p:cNvPr id="27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91999" y="948577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91" y="1627451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extBox 9"/>
          <p:cNvSpPr txBox="1"/>
          <p:nvPr/>
        </p:nvSpPr>
        <p:spPr>
          <a:xfrm>
            <a:off x="1195819" y="4950402"/>
            <a:ext cx="9684330" cy="66733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262626"/>
                </a:solidFill>
              </a:defRPr>
            </a:lvl1pPr>
          </a:lstStyle>
          <a:p>
            <a:r>
              <a:t>Hence, A democratic government is a better government as it is more accountable form of government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>
            <a:spLocks noGrp="1"/>
          </p:cNvSpPr>
          <p:nvPr>
            <p:ph type="title"/>
          </p:nvPr>
        </p:nvSpPr>
        <p:spPr>
          <a:xfrm>
            <a:off x="1582396" y="922231"/>
            <a:ext cx="2664362" cy="406951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>
              <a:defRPr sz="2100"/>
            </a:lvl1pPr>
          </a:lstStyle>
          <a:p>
            <a:r>
              <a:t>Democracy </a:t>
            </a:r>
          </a:p>
        </p:txBody>
      </p:sp>
      <p:sp>
        <p:nvSpPr>
          <p:cNvPr id="28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808916" y="2274398"/>
            <a:ext cx="9921297" cy="2029873"/>
          </a:xfrm>
          <a:prstGeom prst="rect">
            <a:avLst/>
          </a:prstGeom>
        </p:spPr>
        <p:txBody>
          <a:bodyPr/>
          <a:lstStyle/>
          <a:p>
            <a:pPr marL="344170" indent="-337820"/>
            <a:r>
              <a:t>When a number of people put their hands together, they are able to point out possible mistakes in any decision.</a:t>
            </a:r>
          </a:p>
          <a:p>
            <a:pPr marL="344170" indent="-337820"/>
            <a:r>
              <a:t>This reduces the chances of rash decisions.</a:t>
            </a:r>
          </a:p>
        </p:txBody>
      </p:sp>
      <p:sp>
        <p:nvSpPr>
          <p:cNvPr id="283" name="Text Placeholder 3"/>
          <p:cNvSpPr>
            <a:spLocks noGrp="1"/>
          </p:cNvSpPr>
          <p:nvPr>
            <p:ph type="body" idx="21"/>
          </p:nvPr>
        </p:nvSpPr>
        <p:spPr>
          <a:xfrm>
            <a:off x="5087594" y="927863"/>
            <a:ext cx="7333343" cy="5991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t>Democracy improves the quality of decision-making. </a:t>
            </a:r>
          </a:p>
        </p:txBody>
      </p:sp>
      <p:pic>
        <p:nvPicPr>
          <p:cNvPr id="28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80000">
            <a:off x="4576910" y="934723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46" y="1461196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Box 9"/>
          <p:cNvSpPr txBox="1"/>
          <p:nvPr/>
        </p:nvSpPr>
        <p:spPr>
          <a:xfrm>
            <a:off x="1094509" y="5043054"/>
            <a:ext cx="11097491" cy="617362"/>
          </a:xfrm>
          <a:prstGeom prst="rect">
            <a:avLst/>
          </a:prstGeom>
          <a:solidFill>
            <a:srgbClr val="F41B3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i="1">
                <a:solidFill>
                  <a:srgbClr val="262626"/>
                </a:solidFill>
              </a:defRPr>
            </a:pPr>
            <a:r>
              <a:t>Hence, A democratic government i</a:t>
            </a:r>
            <a:r>
              <a:rPr i="0">
                <a:solidFill>
                  <a:srgbClr val="2D251F"/>
                </a:solidFill>
              </a:rPr>
              <a:t>mproves the quality of decision-making. improves the quality of decision-making. 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xfrm>
            <a:off x="1180613" y="617433"/>
            <a:ext cx="1985488" cy="684041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t>Democracy </a:t>
            </a:r>
          </a:p>
        </p:txBody>
      </p:sp>
      <p:sp>
        <p:nvSpPr>
          <p:cNvPr id="2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67608" y="3535162"/>
            <a:ext cx="2841625" cy="699837"/>
          </a:xfrm>
          <a:prstGeom prst="rect">
            <a:avLst/>
          </a:prstGeom>
          <a:solidFill>
            <a:srgbClr val="F41B39"/>
          </a:solidFill>
        </p:spPr>
        <p:txBody>
          <a:bodyPr/>
          <a:lstStyle>
            <a:lvl1pPr marL="0" indent="6350" algn="ctr">
              <a:buSzTx/>
              <a:buFont typeface="Wingdings"/>
              <a:buNone/>
              <a:defRPr b="1">
                <a:solidFill>
                  <a:srgbClr val="2D251F"/>
                </a:solidFill>
              </a:defRPr>
            </a:lvl1pPr>
          </a:lstStyle>
          <a:p>
            <a:r>
              <a:t>Democracy</a:t>
            </a:r>
          </a:p>
        </p:txBody>
      </p:sp>
      <p:sp>
        <p:nvSpPr>
          <p:cNvPr id="290" name="Text Placeholder 3"/>
          <p:cNvSpPr>
            <a:spLocks noGrp="1"/>
          </p:cNvSpPr>
          <p:nvPr>
            <p:ph type="body" idx="21"/>
          </p:nvPr>
        </p:nvSpPr>
        <p:spPr>
          <a:xfrm>
            <a:off x="3785268" y="2756662"/>
            <a:ext cx="4285344" cy="6684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1600" b="1">
                <a:solidFill>
                  <a:srgbClr val="FFFF00"/>
                </a:solidFill>
              </a:defRPr>
            </a:lvl1pPr>
          </a:lstStyle>
          <a:p>
            <a:r>
              <a:t>How can we resolve such conflicts </a:t>
            </a:r>
          </a:p>
        </p:txBody>
      </p:sp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80000">
            <a:off x="3537818" y="768468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Box 6"/>
          <p:cNvSpPr txBox="1"/>
          <p:nvPr/>
        </p:nvSpPr>
        <p:spPr>
          <a:xfrm>
            <a:off x="4118955" y="789709"/>
            <a:ext cx="26517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t>Diversity</a:t>
            </a:r>
          </a:p>
        </p:txBody>
      </p:sp>
      <p:sp>
        <p:nvSpPr>
          <p:cNvPr id="293" name="TextBox 7"/>
          <p:cNvSpPr txBox="1"/>
          <p:nvPr/>
        </p:nvSpPr>
        <p:spPr>
          <a:xfrm>
            <a:off x="5841250" y="752475"/>
            <a:ext cx="26517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Differences of opinions</a:t>
            </a:r>
          </a:p>
        </p:txBody>
      </p:sp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56" y="1211814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extBox 12"/>
          <p:cNvSpPr txBox="1"/>
          <p:nvPr/>
        </p:nvSpPr>
        <p:spPr>
          <a:xfrm>
            <a:off x="5438602" y="1721425"/>
            <a:ext cx="59491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At times, this can leads to conflicts</a:t>
            </a:r>
          </a:p>
        </p:txBody>
      </p:sp>
      <p:pic>
        <p:nvPicPr>
          <p:cNvPr id="29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91" y="2375597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7" y="3096032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Box 17"/>
          <p:cNvSpPr txBox="1"/>
          <p:nvPr/>
        </p:nvSpPr>
        <p:spPr>
          <a:xfrm>
            <a:off x="1185429" y="3596118"/>
            <a:ext cx="3491346" cy="884063"/>
          </a:xfrm>
          <a:prstGeom prst="rect">
            <a:avLst/>
          </a:prstGeom>
          <a:solidFill>
            <a:srgbClr val="F41B3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r>
              <a:t>Powerful groups can suppress the less powerful and dominate</a:t>
            </a:r>
          </a:p>
        </p:txBody>
      </p:sp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7" y="4800141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extBox 20"/>
          <p:cNvSpPr txBox="1"/>
          <p:nvPr/>
        </p:nvSpPr>
        <p:spPr>
          <a:xfrm>
            <a:off x="1152350" y="5276850"/>
            <a:ext cx="35661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Leads Unhappiness in society</a:t>
            </a:r>
          </a:p>
        </p:txBody>
      </p:sp>
      <p:pic>
        <p:nvPicPr>
          <p:cNvPr id="30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92" y="2999051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47" y="4509196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extBox 26"/>
          <p:cNvSpPr txBox="1"/>
          <p:nvPr/>
        </p:nvSpPr>
        <p:spPr>
          <a:xfrm>
            <a:off x="7534101" y="5188527"/>
            <a:ext cx="3773979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Different group can live with one another peacefully</a:t>
            </a:r>
          </a:p>
        </p:txBody>
      </p:sp>
      <p:sp>
        <p:nvSpPr>
          <p:cNvPr id="304" name="TextBox 27"/>
          <p:cNvSpPr txBox="1"/>
          <p:nvPr/>
        </p:nvSpPr>
        <p:spPr>
          <a:xfrm>
            <a:off x="1272020" y="5941002"/>
            <a:ext cx="10515601" cy="8840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262626"/>
                </a:solidFill>
              </a:defRPr>
            </a:pPr>
            <a:r>
              <a:t>Hence, A democratic government is a better government as </a:t>
            </a:r>
            <a:r>
              <a:rPr>
                <a:solidFill>
                  <a:srgbClr val="000000"/>
                </a:solidFill>
              </a:rPr>
              <a:t>provides a method to deal with differences and conflicts</a:t>
            </a:r>
          </a:p>
        </p:txBody>
      </p:sp>
      <p:sp>
        <p:nvSpPr>
          <p:cNvPr id="305" name="TextBox 28"/>
          <p:cNvSpPr txBox="1"/>
          <p:nvPr/>
        </p:nvSpPr>
        <p:spPr>
          <a:xfrm>
            <a:off x="6198870" y="4629150"/>
            <a:ext cx="26517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add text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"/>
          <p:cNvSpPr txBox="1">
            <a:spLocks noGrp="1"/>
          </p:cNvSpPr>
          <p:nvPr>
            <p:ph type="title"/>
          </p:nvPr>
        </p:nvSpPr>
        <p:spPr>
          <a:xfrm>
            <a:off x="1610104" y="866814"/>
            <a:ext cx="2304144" cy="573206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>
              <a:defRPr b="1"/>
            </a:lvl1pPr>
          </a:lstStyle>
          <a:p>
            <a:r>
              <a:t>Democracy </a:t>
            </a:r>
          </a:p>
        </p:txBody>
      </p:sp>
      <p:sp>
        <p:nvSpPr>
          <p:cNvPr id="3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34843" y="2025018"/>
            <a:ext cx="10253807" cy="5244127"/>
          </a:xfrm>
          <a:prstGeom prst="rect">
            <a:avLst/>
          </a:prstGeom>
        </p:spPr>
        <p:txBody>
          <a:bodyPr/>
          <a:lstStyle/>
          <a:p>
            <a:pPr marL="344170" indent="-337820"/>
            <a:r>
              <a:t>Democracy is based on the principles of political on recognizing that th poor and the least educated has the same status as the rich and the educated.</a:t>
            </a:r>
          </a:p>
          <a:p>
            <a:pPr marL="344170" indent="-337820"/>
            <a:r>
              <a:t>People are not subjected of a rulers themselves.</a:t>
            </a:r>
          </a:p>
        </p:txBody>
      </p:sp>
      <p:sp>
        <p:nvSpPr>
          <p:cNvPr id="309" name="Text Placeholder 3"/>
          <p:cNvSpPr>
            <a:spLocks noGrp="1"/>
          </p:cNvSpPr>
          <p:nvPr>
            <p:ph type="body" idx="21"/>
          </p:nvPr>
        </p:nvSpPr>
        <p:spPr>
          <a:xfrm>
            <a:off x="1970321" y="2798227"/>
            <a:ext cx="6405090" cy="9732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800" b="1">
                <a:solidFill>
                  <a:srgbClr val="FFFF00"/>
                </a:solidFill>
              </a:defRPr>
            </a:lvl1pPr>
          </a:lstStyle>
          <a:p>
            <a:r>
              <a:t>Because it does a lot to the citizen</a:t>
            </a:r>
          </a:p>
        </p:txBody>
      </p:sp>
      <p:pic>
        <p:nvPicPr>
          <p:cNvPr id="31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05855" y="948577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Box 6"/>
          <p:cNvSpPr txBox="1"/>
          <p:nvPr/>
        </p:nvSpPr>
        <p:spPr>
          <a:xfrm>
            <a:off x="4825538" y="997526"/>
            <a:ext cx="6406341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Even if democracy doesn't bring about better decisions and accountable government, it is sstill better than other form  government .</a:t>
            </a:r>
          </a:p>
        </p:txBody>
      </p:sp>
      <p:pic>
        <p:nvPicPr>
          <p:cNvPr id="31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8" y="2223197"/>
            <a:ext cx="3143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01" y="3345415"/>
            <a:ext cx="314326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ere is no guarantee that mistakes cannot be made in democracy."/>
          <p:cNvSpPr txBox="1">
            <a:spLocks noGrp="1"/>
          </p:cNvSpPr>
          <p:nvPr>
            <p:ph type="body" sz="half" idx="1"/>
          </p:nvPr>
        </p:nvSpPr>
        <p:spPr>
          <a:xfrm>
            <a:off x="1151170" y="-343606"/>
            <a:ext cx="9306989" cy="2120401"/>
          </a:xfrm>
          <a:prstGeom prst="rect">
            <a:avLst/>
          </a:prstGeom>
        </p:spPr>
        <p:txBody>
          <a:bodyPr/>
          <a:lstStyle/>
          <a:p>
            <a:r>
              <a:t>There is no guarantee that mistakes cannot be made in democracy.</a:t>
            </a:r>
          </a:p>
        </p:txBody>
      </p:sp>
      <p:sp>
        <p:nvSpPr>
          <p:cNvPr id="316" name="Text Placeholder 3"/>
          <p:cNvSpPr>
            <a:spLocks noGrp="1"/>
          </p:cNvSpPr>
          <p:nvPr>
            <p:ph type="body" idx="21"/>
          </p:nvPr>
        </p:nvSpPr>
        <p:spPr>
          <a:xfrm>
            <a:off x="1323786" y="1631227"/>
            <a:ext cx="10380960" cy="11191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  <a:r>
              <a:t> </a:t>
            </a:r>
            <a:r>
              <a:rPr b="1"/>
              <a:t> But in democracy there is a space for public discussion on these mistakes and there is a room for corrections.</a:t>
            </a:r>
          </a:p>
        </p:txBody>
      </p:sp>
      <p:pic>
        <p:nvPicPr>
          <p:cNvPr id="31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94" y="1116119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Either the rulers have to change their decision, or the rulers can be changed"/>
          <p:cNvSpPr txBox="1"/>
          <p:nvPr/>
        </p:nvSpPr>
        <p:spPr>
          <a:xfrm>
            <a:off x="467627" y="2895869"/>
            <a:ext cx="10674075" cy="141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1343469" lvl="2" indent="-422909" defTabSz="914400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ct val="90000"/>
              <a:buChar char="▪"/>
              <a:defRPr sz="2000">
                <a:solidFill>
                  <a:srgbClr val="FFFFFF"/>
                </a:solidFill>
              </a:defRPr>
            </a:pPr>
            <a:r>
              <a:t>Either the rulers have to change their decision, or the rulers can be changed </a:t>
            </a:r>
          </a:p>
        </p:txBody>
      </p:sp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94" y="2529487"/>
            <a:ext cx="314326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9"/>
          <p:cNvSpPr txBox="1"/>
          <p:nvPr/>
        </p:nvSpPr>
        <p:spPr>
          <a:xfrm>
            <a:off x="1094509" y="5043054"/>
            <a:ext cx="9769438" cy="617362"/>
          </a:xfrm>
          <a:prstGeom prst="rect">
            <a:avLst/>
          </a:prstGeom>
          <a:solidFill>
            <a:srgbClr val="F41B3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i="1">
                <a:solidFill>
                  <a:srgbClr val="262626"/>
                </a:solidFill>
              </a:defRPr>
            </a:pPr>
            <a:r>
              <a:t>Hence, A democratic government is bettering than other government as it allows us to correct its own mistakes.</a:t>
            </a:r>
            <a:r>
              <a:rPr i="0">
                <a:solidFill>
                  <a:srgbClr val="2D251F"/>
                </a:solidFill>
              </a:rPr>
              <a:t> 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n democracy as a form of government, we can identify a clear set of minimal feature that a democracy must have.…"/>
          <p:cNvSpPr txBox="1">
            <a:spLocks noGrp="1"/>
          </p:cNvSpPr>
          <p:nvPr>
            <p:ph type="body" idx="1"/>
          </p:nvPr>
        </p:nvSpPr>
        <p:spPr>
          <a:xfrm>
            <a:off x="901827" y="806936"/>
            <a:ext cx="9678862" cy="52441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In democracy as a form of government, we can identify a clear set of minimal feature that a democracy must have.</a:t>
            </a:r>
          </a:p>
          <a:p>
            <a:pPr>
              <a:defRPr b="1"/>
            </a:pPr>
            <a:r>
              <a:t>The most common form that democracy takes in our times is that of a Representative democracy.</a:t>
            </a:r>
          </a:p>
        </p:txBody>
      </p:sp>
      <p:sp>
        <p:nvSpPr>
          <p:cNvPr id="323" name="Text Placeholder 3"/>
          <p:cNvSpPr>
            <a:spLocks noGrp="1"/>
          </p:cNvSpPr>
          <p:nvPr>
            <p:ph type="body" idx="21"/>
          </p:nvPr>
        </p:nvSpPr>
        <p:spPr>
          <a:xfrm>
            <a:off x="1659301" y="1091511"/>
            <a:ext cx="2968621" cy="499991"/>
          </a:xfrm>
          <a:prstGeom prst="rect">
            <a:avLst/>
          </a:prstGeom>
          <a:solidFill>
            <a:srgbClr val="B51A00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1600"/>
            </a:lvl1pPr>
          </a:lstStyle>
          <a:p>
            <a:r>
              <a:t>The chapters and democracy </a:t>
            </a:r>
          </a:p>
        </p:txBody>
      </p:sp>
      <p:sp>
        <p:nvSpPr>
          <p:cNvPr id="324" name="TextBox 9"/>
          <p:cNvSpPr txBox="1"/>
          <p:nvPr/>
        </p:nvSpPr>
        <p:spPr>
          <a:xfrm>
            <a:off x="4414649" y="227149"/>
            <a:ext cx="3555791" cy="350662"/>
          </a:xfrm>
          <a:prstGeom prst="rect">
            <a:avLst/>
          </a:prstGeom>
          <a:solidFill>
            <a:srgbClr val="669D3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>
                <a:solidFill>
                  <a:srgbClr val="262626"/>
                </a:solidFill>
              </a:defRPr>
            </a:lvl1pPr>
          </a:lstStyle>
          <a:p>
            <a:r>
              <a:t>Border meaning of democracy </a:t>
            </a:r>
          </a:p>
        </p:txBody>
      </p:sp>
      <p:pic>
        <p:nvPicPr>
          <p:cNvPr id="32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21" y="1772560"/>
            <a:ext cx="348181" cy="42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21" y="4426885"/>
            <a:ext cx="348181" cy="42203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extBox 9"/>
          <p:cNvSpPr txBox="1"/>
          <p:nvPr/>
        </p:nvSpPr>
        <p:spPr>
          <a:xfrm>
            <a:off x="1993452" y="5340436"/>
            <a:ext cx="8354598" cy="617362"/>
          </a:xfrm>
          <a:prstGeom prst="rect">
            <a:avLst/>
          </a:prstGeom>
          <a:solidFill>
            <a:srgbClr val="8311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>
                <a:solidFill>
                  <a:srgbClr val="262626"/>
                </a:solidFill>
              </a:defRPr>
            </a:lvl1pPr>
          </a:lstStyle>
          <a:p>
            <a:r>
              <a:t>A form of government in which the people rule through their elected representative not directly.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Why representative in democracy is important"/>
          <p:cNvSpPr txBox="1">
            <a:spLocks noGrp="1"/>
          </p:cNvSpPr>
          <p:nvPr>
            <p:ph type="title"/>
          </p:nvPr>
        </p:nvSpPr>
        <p:spPr>
          <a:xfrm>
            <a:off x="1578166" y="227686"/>
            <a:ext cx="5510875" cy="652399"/>
          </a:xfrm>
          <a:prstGeom prst="rect">
            <a:avLst/>
          </a:prstGeom>
          <a:solidFill>
            <a:srgbClr val="52D6FC"/>
          </a:solidFill>
        </p:spPr>
        <p:txBody>
          <a:bodyPr/>
          <a:lstStyle>
            <a:lvl1pPr defTabSz="777240">
              <a:defRPr sz="2040" b="1"/>
            </a:lvl1pPr>
          </a:lstStyle>
          <a:p>
            <a:r>
              <a:t>Why representative in democracy is important </a:t>
            </a:r>
          </a:p>
        </p:txBody>
      </p:sp>
      <p:sp>
        <p:nvSpPr>
          <p:cNvPr id="330" name="Modern democracies involve such a large number of people that it is physically impossible for them to sit tougher and take a collective decision.…"/>
          <p:cNvSpPr txBox="1">
            <a:spLocks noGrp="1"/>
          </p:cNvSpPr>
          <p:nvPr>
            <p:ph type="body" idx="1"/>
          </p:nvPr>
        </p:nvSpPr>
        <p:spPr>
          <a:xfrm>
            <a:off x="1158465" y="83395"/>
            <a:ext cx="10659252" cy="5244127"/>
          </a:xfrm>
          <a:prstGeom prst="rect">
            <a:avLst/>
          </a:prstGeom>
        </p:spPr>
        <p:txBody>
          <a:bodyPr/>
          <a:lstStyle/>
          <a:p>
            <a:r>
              <a:t>Modern democracies involve such a large number of people that it is physically impossible for them to sit tougher and take a collective decision.</a:t>
            </a:r>
          </a:p>
          <a:p>
            <a:r>
              <a:t>Even if they could, the citizens doesn’t have the time, the desire or the skills to take part in all the decisions.</a:t>
            </a:r>
          </a:p>
        </p:txBody>
      </p:sp>
      <p:sp>
        <p:nvSpPr>
          <p:cNvPr id="331" name="Text Placeholder 3"/>
          <p:cNvSpPr>
            <a:spLocks noGrp="1"/>
          </p:cNvSpPr>
          <p:nvPr>
            <p:ph type="body" idx="21"/>
          </p:nvPr>
        </p:nvSpPr>
        <p:spPr>
          <a:xfrm>
            <a:off x="1530836" y="4673643"/>
            <a:ext cx="6625653" cy="804250"/>
          </a:xfrm>
          <a:prstGeom prst="rect">
            <a:avLst/>
          </a:prstGeom>
          <a:solidFill>
            <a:srgbClr val="FF6250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1600" b="1"/>
            </a:lvl1pPr>
          </a:lstStyle>
          <a:p>
            <a:r>
              <a:t>How to distinguish between a democracy and a good democracy </a:t>
            </a:r>
          </a:p>
        </p:txBody>
      </p:sp>
      <p:pic>
        <p:nvPicPr>
          <p:cNvPr id="33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35" y="1095602"/>
            <a:ext cx="348181" cy="42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35" y="3669618"/>
            <a:ext cx="348181" cy="422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emocracy.                 vs           Good democracy"/>
          <p:cNvSpPr txBox="1">
            <a:spLocks noGrp="1"/>
          </p:cNvSpPr>
          <p:nvPr>
            <p:ph type="title"/>
          </p:nvPr>
        </p:nvSpPr>
        <p:spPr>
          <a:xfrm>
            <a:off x="2478634" y="78937"/>
            <a:ext cx="8181859" cy="807909"/>
          </a:xfrm>
          <a:prstGeom prst="rect">
            <a:avLst/>
          </a:prstGeom>
          <a:solidFill>
            <a:srgbClr val="B51A00"/>
          </a:solidFill>
        </p:spPr>
        <p:txBody>
          <a:bodyPr/>
          <a:lstStyle/>
          <a:p>
            <a:r>
              <a:t>Democracy.                 vs           Good democracy </a:t>
            </a:r>
          </a:p>
        </p:txBody>
      </p:sp>
      <p:sp>
        <p:nvSpPr>
          <p:cNvPr id="336" name="A democratic decision involves consultation with and consent of all those who are affected by that decision.…"/>
          <p:cNvSpPr txBox="1">
            <a:spLocks noGrp="1"/>
          </p:cNvSpPr>
          <p:nvPr>
            <p:ph type="body" idx="1"/>
          </p:nvPr>
        </p:nvSpPr>
        <p:spPr>
          <a:xfrm>
            <a:off x="1171547" y="2490567"/>
            <a:ext cx="10796032" cy="423669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 democratic decision involves consultation with and consent of all those who are affected by that decision.</a:t>
            </a:r>
          </a:p>
          <a:p>
            <a:pPr>
              <a:defRPr b="1"/>
            </a:pPr>
            <a:r>
              <a:t>This can apply to a government or a family or any other organisation.</a:t>
            </a:r>
          </a:p>
          <a:p>
            <a:pPr>
              <a:defRPr b="1"/>
            </a:pPr>
            <a:r>
              <a:t>Thus democracy is also a principle that can be applied to any sphere of life.</a:t>
            </a:r>
          </a:p>
        </p:txBody>
      </p:sp>
      <p:sp>
        <p:nvSpPr>
          <p:cNvPr id="337" name="Text Placeholder 3"/>
          <p:cNvSpPr>
            <a:spLocks noGrp="1"/>
          </p:cNvSpPr>
          <p:nvPr>
            <p:ph type="body" idx="21"/>
          </p:nvPr>
        </p:nvSpPr>
        <p:spPr>
          <a:xfrm>
            <a:off x="2414639" y="2711459"/>
            <a:ext cx="7512224" cy="55408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267368" indent="-267368">
              <a:buClrTx/>
              <a:buSzPct val="100000"/>
              <a:buAutoNum type="arabicParenR"/>
              <a:defRPr sz="1600"/>
            </a:lvl1pPr>
          </a:lstStyle>
          <a:p>
            <a:r>
              <a:t>Democracy as an organisation other than the government.</a:t>
            </a:r>
          </a:p>
        </p:txBody>
      </p:sp>
      <p:pic>
        <p:nvPicPr>
          <p:cNvPr id="33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81" y="1035627"/>
            <a:ext cx="478657" cy="58019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Text Placeholder 3"/>
          <p:cNvSpPr/>
          <p:nvPr/>
        </p:nvSpPr>
        <p:spPr>
          <a:xfrm>
            <a:off x="4094102" y="1764599"/>
            <a:ext cx="3144415" cy="439140"/>
          </a:xfrm>
          <a:prstGeom prst="rect">
            <a:avLst/>
          </a:prstGeom>
          <a:solidFill>
            <a:srgbClr val="DA51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914400">
              <a:lnSpc>
                <a:spcPct val="120000"/>
              </a:lnSpc>
              <a:spcBef>
                <a:spcPts val="600"/>
              </a:spcBef>
              <a:defRPr sz="1600" b="1">
                <a:solidFill>
                  <a:srgbClr val="FFFFFF"/>
                </a:solidFill>
              </a:defRPr>
            </a:lvl1pPr>
          </a:lstStyle>
          <a:p>
            <a:r>
              <a:t>Border meaning of democracy </a:t>
            </a:r>
          </a:p>
        </p:txBody>
      </p:sp>
      <p:pic>
        <p:nvPicPr>
          <p:cNvPr id="34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07" y="2215622"/>
            <a:ext cx="390205" cy="47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07" y="3288402"/>
            <a:ext cx="478658" cy="58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2) Something we use the word democracy not to describe any existing government but to set up an ideal standard that all democracies must aim to become"/>
          <p:cNvSpPr txBox="1">
            <a:spLocks noGrp="1"/>
          </p:cNvSpPr>
          <p:nvPr>
            <p:ph type="title"/>
          </p:nvPr>
        </p:nvSpPr>
        <p:spPr>
          <a:xfrm>
            <a:off x="1003527" y="388781"/>
            <a:ext cx="11057844" cy="991122"/>
          </a:xfrm>
          <a:prstGeom prst="rect">
            <a:avLst/>
          </a:prstGeom>
          <a:solidFill>
            <a:srgbClr val="E22400"/>
          </a:solidFill>
        </p:spPr>
        <p:txBody>
          <a:bodyPr/>
          <a:lstStyle>
            <a:lvl1pPr defTabSz="832104">
              <a:defRPr sz="2184" b="1"/>
            </a:lvl1pPr>
          </a:lstStyle>
          <a:p>
            <a:r>
              <a:t>2) Something we use the word democracy not to describe any existing government but to set up an ideal standard that all democracies must aim to become </a:t>
            </a:r>
          </a:p>
        </p:txBody>
      </p:sp>
      <p:sp>
        <p:nvSpPr>
          <p:cNvPr id="344" name="It enables us to judge an existing democracy and identify its weaknesses.…"/>
          <p:cNvSpPr txBox="1">
            <a:spLocks noGrp="1"/>
          </p:cNvSpPr>
          <p:nvPr>
            <p:ph type="body" idx="1"/>
          </p:nvPr>
        </p:nvSpPr>
        <p:spPr>
          <a:xfrm>
            <a:off x="1266030" y="1398398"/>
            <a:ext cx="10783874" cy="5244127"/>
          </a:xfrm>
          <a:prstGeom prst="rect">
            <a:avLst/>
          </a:prstGeom>
        </p:spPr>
        <p:txBody>
          <a:bodyPr/>
          <a:lstStyle/>
          <a:p>
            <a:r>
              <a:t>It enables us to judge an existing democracy and identify its weaknesses.</a:t>
            </a:r>
          </a:p>
          <a:p>
            <a:r>
              <a:t>It helps us to distinguish between a minimal democracy and good democracy.</a:t>
            </a:r>
          </a:p>
        </p:txBody>
      </p:sp>
      <p:sp>
        <p:nvSpPr>
          <p:cNvPr id="345" name="Text Placeholder 3"/>
          <p:cNvSpPr>
            <a:spLocks noGrp="1"/>
          </p:cNvSpPr>
          <p:nvPr>
            <p:ph type="body" idx="21"/>
          </p:nvPr>
        </p:nvSpPr>
        <p:spPr>
          <a:xfrm>
            <a:off x="1634159" y="2246848"/>
            <a:ext cx="9116771" cy="92531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600" b="1">
                <a:solidFill>
                  <a:srgbClr val="831100"/>
                </a:solidFill>
              </a:defRPr>
            </a:lvl1pPr>
          </a:lstStyle>
          <a:p>
            <a:r>
              <a:t>“True democracy will come to this country only when no one goes hungry to bed”</a:t>
            </a:r>
          </a:p>
        </p:txBody>
      </p:sp>
      <p:pic>
        <p:nvPicPr>
          <p:cNvPr id="34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67" y="1599290"/>
            <a:ext cx="478658" cy="580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67" y="2591973"/>
            <a:ext cx="478658" cy="58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No country is a perfect democracy"/>
          <p:cNvSpPr txBox="1">
            <a:spLocks noGrp="1"/>
          </p:cNvSpPr>
          <p:nvPr>
            <p:ph type="title"/>
          </p:nvPr>
        </p:nvSpPr>
        <p:spPr>
          <a:xfrm>
            <a:off x="2341550" y="202469"/>
            <a:ext cx="7958332" cy="1077230"/>
          </a:xfrm>
          <a:prstGeom prst="rect">
            <a:avLst/>
          </a:prstGeom>
          <a:solidFill>
            <a:srgbClr val="008CB4"/>
          </a:solidFill>
        </p:spPr>
        <p:txBody>
          <a:bodyPr/>
          <a:lstStyle>
            <a:lvl1pPr algn="ctr"/>
          </a:lstStyle>
          <a:p>
            <a:r>
              <a:t>No country is a perfect democracy </a:t>
            </a:r>
          </a:p>
        </p:txBody>
      </p:sp>
      <p:sp>
        <p:nvSpPr>
          <p:cNvPr id="350" name="Democracy provides only the minimum conditions.…"/>
          <p:cNvSpPr txBox="1">
            <a:spLocks noGrp="1"/>
          </p:cNvSpPr>
          <p:nvPr>
            <p:ph type="body" idx="1"/>
          </p:nvPr>
        </p:nvSpPr>
        <p:spPr>
          <a:xfrm>
            <a:off x="1152051" y="2482686"/>
            <a:ext cx="10862280" cy="3997829"/>
          </a:xfrm>
          <a:prstGeom prst="rect">
            <a:avLst/>
          </a:prstGeom>
        </p:spPr>
        <p:txBody>
          <a:bodyPr/>
          <a:lstStyle/>
          <a:p>
            <a:r>
              <a:t>Democracy provides only the minimum conditions.</a:t>
            </a:r>
          </a:p>
          <a:p>
            <a:r>
              <a:t>It requires a constant effort to save and strengthen democratic forms of decision-making.</a:t>
            </a:r>
          </a:p>
          <a:p>
            <a:r>
              <a:t>Citizen can make a difference to making our country more or less democracy.</a:t>
            </a:r>
          </a:p>
          <a:p>
            <a:r>
              <a:t>The fate of the country depends not just on what the rulers do, but mainly on what we, as citizens, do.</a:t>
            </a:r>
          </a:p>
          <a:p>
            <a:r>
              <a:t>This is what distinguishes democracy from other government.</a:t>
            </a:r>
          </a:p>
        </p:txBody>
      </p:sp>
      <p:pic>
        <p:nvPicPr>
          <p:cNvPr id="35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71" y="1402355"/>
            <a:ext cx="478658" cy="58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1044309" y="1124489"/>
            <a:ext cx="7956561" cy="1424746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buSzPct val="100000"/>
              <a:buChar char="❖"/>
              <a:defRPr sz="2400"/>
            </a:pPr>
            <a:r>
              <a:t>What is democracy?</a:t>
            </a:r>
            <a:r>
              <a:rPr sz="3200"/>
              <a:t>.</a:t>
            </a:r>
          </a:p>
        </p:txBody>
      </p:sp>
      <p:sp>
        <p:nvSpPr>
          <p:cNvPr id="14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86730" y="-280451"/>
            <a:ext cx="7791933" cy="878469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FFFF00"/>
                </a:solidFill>
              </a:defRPr>
            </a:lvl1pPr>
          </a:lstStyle>
          <a:p>
            <a:r>
              <a:t>What we will learn in this chapter</a:t>
            </a:r>
          </a:p>
        </p:txBody>
      </p:sp>
      <p:sp>
        <p:nvSpPr>
          <p:cNvPr id="149" name="TextBox 4"/>
          <p:cNvSpPr txBox="1"/>
          <p:nvPr/>
        </p:nvSpPr>
        <p:spPr>
          <a:xfrm>
            <a:off x="1060385" y="1833129"/>
            <a:ext cx="10148114" cy="286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500" indent="-571500">
              <a:buSzPct val="100000"/>
              <a:buChar char="❖"/>
              <a:defRPr sz="2400">
                <a:solidFill>
                  <a:srgbClr val="FFFFFF"/>
                </a:solidFill>
              </a:defRPr>
            </a:pPr>
            <a:r>
              <a:t>Feature of democracy</a:t>
            </a:r>
          </a:p>
          <a:p>
            <a:pPr marL="2857500" lvl="5" indent="-571500">
              <a:buSzPct val="100000"/>
              <a:buChar char="➢"/>
              <a:defRPr sz="2000" b="1">
                <a:solidFill>
                  <a:srgbClr val="FFFFFF"/>
                </a:solidFill>
              </a:defRPr>
            </a:pPr>
            <a:r>
              <a:t>Major decision by elected leader</a:t>
            </a:r>
          </a:p>
          <a:p>
            <a:pPr marL="2857500" lvl="5" indent="-571500">
              <a:buSzPct val="100000"/>
              <a:buChar char="➢"/>
              <a:defRPr b="1">
                <a:solidFill>
                  <a:srgbClr val="FFFFFF"/>
                </a:solidFill>
              </a:defRPr>
            </a:pPr>
            <a:r>
              <a:t>Free and fair electoral competition</a:t>
            </a:r>
          </a:p>
          <a:p>
            <a:pPr marL="2857500" lvl="5" indent="-571500">
              <a:buSzPct val="100000"/>
              <a:buChar char="➢"/>
              <a:defRPr b="1">
                <a:solidFill>
                  <a:srgbClr val="FFFFFF"/>
                </a:solidFill>
              </a:defRPr>
            </a:pPr>
            <a:r>
              <a:t>One person, one vote ,one value</a:t>
            </a:r>
          </a:p>
          <a:p>
            <a:pPr marL="2857500" lvl="5" indent="-571500">
              <a:buSzPct val="100000"/>
              <a:buChar char="➢"/>
              <a:defRPr b="1">
                <a:solidFill>
                  <a:srgbClr val="FFFFFF"/>
                </a:solidFill>
              </a:defRPr>
            </a:pPr>
            <a:r>
              <a:t>Rule of law and respect  of rights</a:t>
            </a:r>
          </a:p>
          <a:p>
            <a:pPr marL="2857500" lvl="5" indent="-571500">
              <a:buSzPct val="100000"/>
              <a:buChar char="➢"/>
              <a:defRPr b="1">
                <a:solidFill>
                  <a:srgbClr val="FFFFFF"/>
                </a:solidFill>
              </a:defRPr>
            </a:pPr>
            <a:r>
              <a:t>Summary defination</a:t>
            </a:r>
          </a:p>
          <a:p>
            <a:pPr marL="571500" indent="-571500">
              <a:buSzPct val="100000"/>
              <a:buChar char="❖"/>
              <a:defRPr b="1">
                <a:solidFill>
                  <a:srgbClr val="FFFFFF"/>
                </a:solidFill>
              </a:defRPr>
            </a:pPr>
            <a:r>
              <a:t>Why democracy?- Arguments against </a:t>
            </a:r>
            <a:r>
              <a:rPr b="0"/>
              <a:t>competition</a:t>
            </a:r>
          </a:p>
          <a:p>
            <a:pPr marL="571500" indent="-571500">
              <a:buSzPct val="100000"/>
              <a:buChar char="❖"/>
              <a:defRPr>
                <a:solidFill>
                  <a:srgbClr val="FFFFFF"/>
                </a:solidFill>
              </a:defRPr>
            </a:pPr>
            <a:r>
              <a:t>Why competition?- Arguments for competition</a:t>
            </a:r>
          </a:p>
          <a:p>
            <a:pPr marL="571500" indent="-571500">
              <a:buSzPct val="100000"/>
              <a:buChar char="❖"/>
              <a:defRPr>
                <a:solidFill>
                  <a:srgbClr val="FFFFFF"/>
                </a:solidFill>
              </a:defRPr>
            </a:pPr>
            <a:r>
              <a:t>Broader meaning of competition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2511164" y="491753"/>
            <a:ext cx="6793767" cy="746552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algn="ctr">
              <a:defRPr sz="3000"/>
            </a:lvl1pPr>
          </a:lstStyle>
          <a:p>
            <a:r>
              <a:t>Major decisions by elected memeber</a:t>
            </a:r>
          </a:p>
        </p:txBody>
      </p:sp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17" y="3014610"/>
            <a:ext cx="2068031" cy="291902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8"/>
          <p:cNvSpPr txBox="1"/>
          <p:nvPr/>
        </p:nvSpPr>
        <p:spPr>
          <a:xfrm>
            <a:off x="1347410" y="1445463"/>
            <a:ext cx="10760589" cy="88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b="1">
                <a:solidFill>
                  <a:schemeClr val="accent1"/>
                </a:solidFill>
              </a:defRPr>
            </a:pPr>
            <a:r>
              <a:t>"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Democracy a form of government in which the rulers are elected are elected by people"</a:t>
            </a:r>
          </a:p>
          <a:p>
            <a:pPr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br>
              <a:rPr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</p:txBody>
      </p:sp>
      <p:pic>
        <p:nvPicPr>
          <p:cNvPr id="154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37001" y="2179549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11"/>
          <p:cNvSpPr txBox="1"/>
          <p:nvPr/>
        </p:nvSpPr>
        <p:spPr>
          <a:xfrm>
            <a:off x="1031510" y="2228228"/>
            <a:ext cx="3562709" cy="3506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    In October,1999, pakistan</a:t>
            </a:r>
            <a:r>
              <a:rPr>
                <a:solidFill>
                  <a:srgbClr val="FFFFFF"/>
                </a:solidFill>
              </a:rPr>
              <a:t> </a:t>
            </a:r>
            <a:r>
              <a:rPr b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156" name="TextBox 12"/>
          <p:cNvSpPr txBox="1"/>
          <p:nvPr/>
        </p:nvSpPr>
        <p:spPr>
          <a:xfrm>
            <a:off x="5229297" y="2187335"/>
            <a:ext cx="338500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>
                <a:solidFill>
                  <a:srgbClr val="FFFFFF"/>
                </a:solidFill>
              </a:defRPr>
            </a:lvl1pPr>
          </a:lstStyle>
          <a:p>
            <a:r>
              <a:t>Genral pervez musharuff</a:t>
            </a:r>
          </a:p>
        </p:txBody>
      </p:sp>
      <p:pic>
        <p:nvPicPr>
          <p:cNvPr id="157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15" y="2643808"/>
            <a:ext cx="282211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2"/>
          <p:cNvSpPr txBox="1"/>
          <p:nvPr/>
        </p:nvSpPr>
        <p:spPr>
          <a:xfrm>
            <a:off x="5255029" y="3048000"/>
            <a:ext cx="265176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Lead a military coup</a:t>
            </a:r>
          </a:p>
        </p:txBody>
      </p:sp>
      <p:pic>
        <p:nvPicPr>
          <p:cNvPr id="159" name="Picture 14" descr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14" y="3433517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6"/>
          <p:cNvSpPr txBox="1"/>
          <p:nvPr/>
        </p:nvSpPr>
        <p:spPr>
          <a:xfrm>
            <a:off x="4363144" y="3971059"/>
            <a:ext cx="7777941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He overthrew a</a:t>
            </a:r>
            <a:r>
              <a:rPr b="0"/>
              <a:t> </a:t>
            </a:r>
            <a:r>
              <a:t>democratically</a:t>
            </a:r>
            <a:r>
              <a:rPr b="0"/>
              <a:t> </a:t>
            </a:r>
            <a:r>
              <a:t>government and declared himself as "The chief executive" of the country.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endParaRPr/>
          </a:p>
          <a:p>
            <a:pPr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   Later  he  changed his designation to president and in 2002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    Held a referendum in the country that granted him 5 years extension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ctrTitle"/>
          </p:nvPr>
        </p:nvSpPr>
        <p:spPr>
          <a:xfrm>
            <a:off x="1044676" y="1876244"/>
            <a:ext cx="10118819" cy="687051"/>
          </a:xfrm>
          <a:prstGeom prst="rect">
            <a:avLst/>
          </a:prstGeom>
        </p:spPr>
        <p:txBody>
          <a:bodyPr/>
          <a:lstStyle/>
          <a:p>
            <a:pPr algn="l" defTabSz="365760">
              <a:defRPr sz="720" b="1">
                <a:solidFill>
                  <a:schemeClr val="accent1"/>
                </a:solidFill>
              </a:defRPr>
            </a:pPr>
            <a:r>
              <a:t>"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Democracy a system of government by the whole population or all the eligible members of a state, typically through elected representatives."</a:t>
            </a:r>
            <a:endParaRPr sz="2160"/>
          </a:p>
          <a:p>
            <a:pPr algn="l" defTabSz="365760">
              <a:defRPr sz="2160"/>
            </a:pPr>
            <a:br/>
            <a:endParaRPr/>
          </a:p>
        </p:txBody>
      </p:sp>
      <p:sp>
        <p:nvSpPr>
          <p:cNvPr id="16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642877" y="442861"/>
            <a:ext cx="4394318" cy="657007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>
              <a:defRPr sz="2800"/>
            </a:lvl1pPr>
          </a:lstStyle>
          <a:p>
            <a:r>
              <a:t>What is democracy</a:t>
            </a:r>
          </a:p>
        </p:txBody>
      </p:sp>
      <p:pic>
        <p:nvPicPr>
          <p:cNvPr id="165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48" y="1337036"/>
            <a:ext cx="282210" cy="3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45" y="2515979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5"/>
          <p:cNvSpPr txBox="1"/>
          <p:nvPr/>
        </p:nvSpPr>
        <p:spPr>
          <a:xfrm>
            <a:off x="1089517" y="3099759"/>
            <a:ext cx="961039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The definition is helpful for separate democracy from all form of non-democracy but not adequate.</a:t>
            </a:r>
          </a:p>
        </p:txBody>
      </p:sp>
      <p:pic>
        <p:nvPicPr>
          <p:cNvPr id="168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80" y="3824318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4"/>
          <p:cNvSpPr txBox="1"/>
          <p:nvPr/>
        </p:nvSpPr>
        <p:spPr>
          <a:xfrm>
            <a:off x="1132647" y="4321833"/>
            <a:ext cx="584353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It reminds us that </a:t>
            </a:r>
            <a:r>
              <a:rPr>
                <a:solidFill>
                  <a:srgbClr val="FF0000"/>
                </a:solidFill>
              </a:rPr>
              <a:t>democracy is ruled by people.</a:t>
            </a:r>
          </a:p>
        </p:txBody>
      </p:sp>
      <p:sp>
        <p:nvSpPr>
          <p:cNvPr id="170" name="TextBox 9"/>
          <p:cNvSpPr txBox="1"/>
          <p:nvPr/>
        </p:nvSpPr>
        <p:spPr>
          <a:xfrm>
            <a:off x="1131749" y="4852897"/>
            <a:ext cx="10516177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lvl1pPr>
          </a:lstStyle>
          <a:p>
            <a:r>
              <a:t>The  definition is an unthinkable manner, we would end up calling almost every government  that holds an election a democracy.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1157078" y="406273"/>
            <a:ext cx="4993461" cy="55075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800"/>
            </a:lvl1pPr>
          </a:lstStyle>
          <a:p>
            <a:r>
              <a:t>Legal Framework order,2002</a:t>
            </a:r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2508" y="1110008"/>
            <a:ext cx="10373485" cy="3429792"/>
          </a:xfrm>
          <a:prstGeom prst="rect">
            <a:avLst/>
          </a:prstGeom>
        </p:spPr>
        <p:txBody>
          <a:bodyPr/>
          <a:lstStyle/>
          <a:p>
            <a:pPr marL="344170" indent="-337820">
              <a:defRPr sz="1600" b="1"/>
            </a:pPr>
            <a:r>
              <a:t>Amended Constitution</a:t>
            </a:r>
          </a:p>
          <a:p>
            <a:pPr marL="344170" indent="-337820">
              <a:defRPr sz="1600" b="1"/>
            </a:pPr>
            <a:r>
              <a:t>According to order, the president can dismiss the national and provisional assembly. </a:t>
            </a:r>
          </a:p>
          <a:p>
            <a:pPr marL="344170" indent="-337820">
              <a:defRPr sz="1600" b="1"/>
            </a:pPr>
            <a:r>
              <a:t>The work of civilian cabinet is supervised by National Security Council who was dominated by military.</a:t>
            </a:r>
          </a:p>
          <a:p>
            <a:pPr marL="344170" indent="-337820">
              <a:defRPr sz="1600" b="1"/>
            </a:pPr>
            <a:r>
              <a:t>Elections were held in P@#$stan, but the  final power rested with the military and </a:t>
            </a:r>
            <a:r>
              <a:rPr i="1"/>
              <a:t> pervez musharuff.</a:t>
            </a:r>
          </a:p>
        </p:txBody>
      </p:sp>
      <p:pic>
        <p:nvPicPr>
          <p:cNvPr id="17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7" y="1106580"/>
            <a:ext cx="282210" cy="3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3" y="3753927"/>
            <a:ext cx="1779919" cy="173678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8"/>
          <p:cNvSpPr txBox="1"/>
          <p:nvPr/>
        </p:nvSpPr>
        <p:spPr>
          <a:xfrm>
            <a:off x="830724" y="4595004"/>
            <a:ext cx="26517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291D04"/>
                </a:solidFill>
              </a:defRPr>
            </a:lvl1pPr>
          </a:lstStyle>
          <a:p>
            <a:r>
              <a:t>Analyse</a:t>
            </a:r>
          </a:p>
        </p:txBody>
      </p:sp>
      <p:pic>
        <p:nvPicPr>
          <p:cNvPr id="17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88952" y="4555735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Box 13"/>
          <p:cNvSpPr txBox="1"/>
          <p:nvPr/>
        </p:nvSpPr>
        <p:spPr>
          <a:xfrm>
            <a:off x="3702454" y="4598842"/>
            <a:ext cx="745928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Why P@#$stan under </a:t>
            </a:r>
            <a:r>
              <a:rPr i="1"/>
              <a:t>pervez musharuff was not called democracy?</a:t>
            </a:r>
          </a:p>
        </p:txBody>
      </p:sp>
      <p:pic>
        <p:nvPicPr>
          <p:cNvPr id="179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5" y="5109917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16"/>
          <p:cNvSpPr txBox="1"/>
          <p:nvPr/>
        </p:nvSpPr>
        <p:spPr>
          <a:xfrm>
            <a:off x="5466310" y="5545280"/>
            <a:ext cx="265176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Community question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2870867" y="118668"/>
            <a:ext cx="5476834" cy="531644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>
              <a:defRPr>
                <a:solidFill>
                  <a:srgbClr val="2D251F"/>
                </a:solidFill>
              </a:defRPr>
            </a:lvl1pPr>
          </a:lstStyle>
          <a:p>
            <a:r>
              <a:t>Free and Fair Electoral Competition</a:t>
            </a:r>
          </a:p>
        </p:txBody>
      </p:sp>
      <p:sp>
        <p:nvSpPr>
          <p:cNvPr id="1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74626" y="2357526"/>
            <a:ext cx="11154352" cy="3914091"/>
          </a:xfrm>
          <a:prstGeom prst="rect">
            <a:avLst/>
          </a:prstGeom>
        </p:spPr>
        <p:txBody>
          <a:bodyPr/>
          <a:lstStyle/>
          <a:p>
            <a:pPr marL="344170" indent="-337820">
              <a:defRPr b="1" i="1"/>
            </a:pPr>
            <a:r>
              <a:t>National republic of people's Congress has power  to appoint the country.</a:t>
            </a:r>
          </a:p>
          <a:p>
            <a:pPr marL="344170" indent="-337820">
              <a:defRPr b="1" i="1"/>
            </a:pPr>
            <a:r>
              <a:t>It has nearly 3,000 member elected  from all our China.</a:t>
            </a:r>
          </a:p>
          <a:p>
            <a:pPr marL="344170" indent="-337820">
              <a:defRPr b="1" i="1"/>
            </a:pPr>
            <a:r>
              <a:t>Before contesting  election, a candidate need the approval of </a:t>
            </a:r>
            <a:r>
              <a:rPr b="0" i="0"/>
              <a:t>chinese communist party.</a:t>
            </a:r>
          </a:p>
          <a:p>
            <a:pPr marL="344170" indent="-337820"/>
            <a:r>
              <a:t>Only those  who are members of the Chinese communist party or eight smaller parties allied to it were allowed to contest elections held in 2002-2003.</a:t>
            </a:r>
          </a:p>
          <a:p>
            <a:pPr marL="344170" indent="-337820"/>
            <a:r>
              <a:t>The government is always formed by the Chinese communist party.</a:t>
            </a:r>
          </a:p>
        </p:txBody>
      </p:sp>
      <p:sp>
        <p:nvSpPr>
          <p:cNvPr id="184" name="Text Placeholder 3"/>
          <p:cNvSpPr>
            <a:spLocks noGrp="1"/>
          </p:cNvSpPr>
          <p:nvPr>
            <p:ph type="body" idx="21"/>
          </p:nvPr>
        </p:nvSpPr>
        <p:spPr>
          <a:xfrm>
            <a:off x="1069777" y="1080264"/>
            <a:ext cx="2027053" cy="529890"/>
          </a:xfrm>
          <a:prstGeom prst="rect">
            <a:avLst/>
          </a:prstGeom>
          <a:solidFill>
            <a:srgbClr val="00B0F0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600" b="1" i="1"/>
            </a:lvl1pPr>
          </a:lstStyle>
          <a:p>
            <a:r>
              <a:t>In China</a:t>
            </a:r>
          </a:p>
        </p:txBody>
      </p:sp>
      <p:sp>
        <p:nvSpPr>
          <p:cNvPr id="185" name="TextBox 4"/>
          <p:cNvSpPr txBox="1"/>
          <p:nvPr/>
        </p:nvSpPr>
        <p:spPr>
          <a:xfrm>
            <a:off x="987830" y="1884218"/>
            <a:ext cx="1132470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▪"/>
              <a:defRPr b="1">
                <a:solidFill>
                  <a:srgbClr val="FFFFFF"/>
                </a:solidFill>
              </a:defRPr>
            </a:lvl1pPr>
          </a:lstStyle>
          <a:p>
            <a:r>
              <a:t>Elections are regularly held after  every five Years for electing the country parliament</a:t>
            </a:r>
          </a:p>
        </p:txBody>
      </p:sp>
      <p:sp>
        <p:nvSpPr>
          <p:cNvPr id="186" name="TextBox 5"/>
          <p:cNvSpPr txBox="1"/>
          <p:nvPr/>
        </p:nvSpPr>
        <p:spPr>
          <a:xfrm>
            <a:off x="2872220" y="2567421"/>
            <a:ext cx="6553197" cy="37523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 i="1">
                <a:solidFill>
                  <a:srgbClr val="FFFFFF"/>
                </a:solidFill>
              </a:defRPr>
            </a:lvl1pPr>
          </a:lstStyle>
          <a:p>
            <a:r>
              <a:t>National republic of people's Congress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1169000" y="293200"/>
            <a:ext cx="3370706" cy="718131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>
              <a:defRPr i="1"/>
            </a:lvl1pPr>
          </a:lstStyle>
          <a:p>
            <a:r>
              <a:t>In Mexico</a:t>
            </a:r>
          </a:p>
        </p:txBody>
      </p:sp>
      <p:sp>
        <p:nvSpPr>
          <p:cNvPr id="18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12993" y="1719606"/>
            <a:ext cx="10657487" cy="713819"/>
          </a:xfrm>
          <a:prstGeom prst="rect">
            <a:avLst/>
          </a:prstGeom>
        </p:spPr>
        <p:txBody>
          <a:bodyPr/>
          <a:lstStyle>
            <a:lvl1pPr defTabSz="731520">
              <a:spcBef>
                <a:spcPts val="400"/>
              </a:spcBef>
              <a:defRPr sz="176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Since its independence in 1930, Mexico holds elections  after every six years  to elect its President </a:t>
            </a:r>
          </a:p>
        </p:txBody>
      </p:sp>
      <p:sp>
        <p:nvSpPr>
          <p:cNvPr id="190" name="Content Placeholder 3"/>
          <p:cNvSpPr txBox="1"/>
          <p:nvPr/>
        </p:nvSpPr>
        <p:spPr>
          <a:xfrm>
            <a:off x="1158712" y="4375330"/>
            <a:ext cx="8720547" cy="3071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4170" indent="-337820" defTabSz="914400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ct val="90000"/>
              <a:buChar char="▪"/>
              <a:defRPr sz="2000">
                <a:solidFill>
                  <a:srgbClr val="FFFFFF"/>
                </a:solidFill>
              </a:defRPr>
            </a:lvl1pPr>
          </a:lstStyle>
          <a:p>
            <a:r>
              <a:t>The PRI was known  to use many dirty tricks to win elections </a:t>
            </a:r>
          </a:p>
        </p:txBody>
      </p:sp>
      <p:sp>
        <p:nvSpPr>
          <p:cNvPr id="191" name="Text Placeholder 4"/>
          <p:cNvSpPr>
            <a:spLocks noGrp="1"/>
          </p:cNvSpPr>
          <p:nvPr>
            <p:ph type="body" idx="21"/>
          </p:nvPr>
        </p:nvSpPr>
        <p:spPr>
          <a:xfrm>
            <a:off x="1055543" y="2440041"/>
            <a:ext cx="9801836" cy="71381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  <a:defRPr sz="2200" b="1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The country has never been in military and dictator's rule </a:t>
            </a:r>
          </a:p>
        </p:txBody>
      </p:sp>
      <p:pic>
        <p:nvPicPr>
          <p:cNvPr id="192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98" y="1216789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8"/>
          <p:cNvSpPr txBox="1"/>
          <p:nvPr/>
        </p:nvSpPr>
        <p:spPr>
          <a:xfrm>
            <a:off x="1154084" y="3158836"/>
            <a:ext cx="1057656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But until  2000 every election was won by a Party call PRI(</a:t>
            </a:r>
            <a:r>
              <a:rPr>
                <a:solidFill>
                  <a:srgbClr val="FFFFFF"/>
                </a:solidFill>
              </a:rPr>
              <a:t>Institutional Revolutionary Party)</a:t>
            </a:r>
          </a:p>
        </p:txBody>
      </p:sp>
      <p:sp>
        <p:nvSpPr>
          <p:cNvPr id="194" name="TextBox 9"/>
          <p:cNvSpPr txBox="1"/>
          <p:nvPr/>
        </p:nvSpPr>
        <p:spPr>
          <a:xfrm>
            <a:off x="1823432" y="3966729"/>
            <a:ext cx="26517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But Why ?</a:t>
            </a:r>
          </a:p>
        </p:txBody>
      </p:sp>
      <p:pic>
        <p:nvPicPr>
          <p:cNvPr id="195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43" y="3530498"/>
            <a:ext cx="282210" cy="371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625662" y="350856"/>
            <a:ext cx="3095387" cy="772430"/>
          </a:xfrm>
          <a:prstGeom prst="rect">
            <a:avLst/>
          </a:prstGeom>
        </p:spPr>
        <p:txBody>
          <a:bodyPr/>
          <a:lstStyle/>
          <a:p>
            <a:r>
              <a:t>China's case </a:t>
            </a:r>
          </a:p>
        </p:txBody>
      </p:sp>
      <p:sp>
        <p:nvSpPr>
          <p:cNvPr id="198" name="TextBox 3"/>
          <p:cNvSpPr txBox="1"/>
          <p:nvPr/>
        </p:nvSpPr>
        <p:spPr>
          <a:xfrm>
            <a:off x="6044738" y="346365"/>
            <a:ext cx="3857105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Mexico's case</a:t>
            </a:r>
          </a:p>
        </p:txBody>
      </p:sp>
      <p:sp>
        <p:nvSpPr>
          <p:cNvPr id="199" name="Content Placeholder 9"/>
          <p:cNvSpPr txBox="1">
            <a:spLocks noGrp="1"/>
          </p:cNvSpPr>
          <p:nvPr>
            <p:ph type="body" sz="quarter" idx="1"/>
          </p:nvPr>
        </p:nvSpPr>
        <p:spPr>
          <a:xfrm>
            <a:off x="1027926" y="1941278"/>
            <a:ext cx="10124104" cy="575757"/>
          </a:xfrm>
          <a:prstGeom prst="rect">
            <a:avLst/>
          </a:prstGeom>
        </p:spPr>
        <p:txBody>
          <a:bodyPr/>
          <a:lstStyle>
            <a:lvl1pPr marL="0" indent="6350">
              <a:lnSpc>
                <a:spcPct val="108000"/>
              </a:lnSpc>
              <a:buSzTx/>
              <a:buFont typeface="Wingdings"/>
              <a:buNone/>
              <a:defRPr sz="1700" b="1"/>
            </a:lvl1pPr>
          </a:lstStyle>
          <a:p>
            <a:r>
              <a:t>Shold we consider  the elections described above as examples of people electing there rulers? </a:t>
            </a:r>
          </a:p>
        </p:txBody>
      </p:sp>
      <p:pic>
        <p:nvPicPr>
          <p:cNvPr id="200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70" y="1230645"/>
            <a:ext cx="282210" cy="3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225" y="1272208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4"/>
          <p:cNvSpPr txBox="1"/>
          <p:nvPr/>
        </p:nvSpPr>
        <p:spPr>
          <a:xfrm>
            <a:off x="4308762" y="3186545"/>
            <a:ext cx="4031674" cy="375231"/>
          </a:xfrm>
          <a:prstGeom prst="rect">
            <a:avLst/>
          </a:prstGeom>
          <a:solidFill>
            <a:srgbClr val="F1C2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t>What can be concluded?</a:t>
            </a:r>
          </a:p>
        </p:txBody>
      </p:sp>
      <p:pic>
        <p:nvPicPr>
          <p:cNvPr id="203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970" y="2519116"/>
            <a:ext cx="282210" cy="37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33" y="3766025"/>
            <a:ext cx="282210" cy="37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21"/>
          <p:cNvSpPr txBox="1"/>
          <p:nvPr/>
        </p:nvSpPr>
        <p:spPr>
          <a:xfrm>
            <a:off x="1144559" y="4507057"/>
            <a:ext cx="1018863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1C25E"/>
                </a:solidFill>
              </a:defRPr>
            </a:lvl1pPr>
          </a:lstStyle>
          <a:p>
            <a:r>
              <a:t>A democracy  must be based on a free and fair election where those currently in power have a fair chance of losing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0000FF"/>
      </a:hlink>
      <a:folHlink>
        <a:srgbClr val="FF00FF"/>
      </a:folHlink>
    </a:clrScheme>
    <a:fontScheme name="Madis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0000FF"/>
      </a:hlink>
      <a:folHlink>
        <a:srgbClr val="FF00FF"/>
      </a:folHlink>
    </a:clrScheme>
    <a:fontScheme name="Madis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Madison</vt:lpstr>
      <vt:lpstr>PowerPoint Presentation</vt:lpstr>
      <vt:lpstr>What is Democracy?                        </vt:lpstr>
      <vt:lpstr>What is democracy?.</vt:lpstr>
      <vt:lpstr>Major decisions by elected memeber</vt:lpstr>
      <vt:lpstr>"Democracy a system of government by the whole population or all the eligible members of a state, typically through elected representatives."  </vt:lpstr>
      <vt:lpstr>Legal Framework order,2002</vt:lpstr>
      <vt:lpstr>Free and Fair Electoral Competition</vt:lpstr>
      <vt:lpstr>In Mexico</vt:lpstr>
      <vt:lpstr>China's case </vt:lpstr>
      <vt:lpstr>One Person, One Vote</vt:lpstr>
      <vt:lpstr>PowerPoint Presentation</vt:lpstr>
      <vt:lpstr>Rule of law and Respect for right</vt:lpstr>
      <vt:lpstr>PowerPoint Presentation</vt:lpstr>
      <vt:lpstr>The example of Zibabwe</vt:lpstr>
      <vt:lpstr>Feature of democracy: Summary Definition</vt:lpstr>
      <vt:lpstr>Why democracy?-Argument against democracy</vt:lpstr>
      <vt:lpstr>Democracy </vt:lpstr>
      <vt:lpstr>Advantage/merits of democracy</vt:lpstr>
      <vt:lpstr>China's famine of 1958-1961</vt:lpstr>
      <vt:lpstr>Democracy</vt:lpstr>
      <vt:lpstr>Democracy </vt:lpstr>
      <vt:lpstr>Democracy </vt:lpstr>
      <vt:lpstr>Democracy </vt:lpstr>
      <vt:lpstr>PowerPoint Presentation</vt:lpstr>
      <vt:lpstr>PowerPoint Presentation</vt:lpstr>
      <vt:lpstr>Why representative in democracy is important </vt:lpstr>
      <vt:lpstr>Democracy.                 vs           Good democracy </vt:lpstr>
      <vt:lpstr>2) Something we use the word democracy not to describe any existing government but to set up an ideal standard that all democracies must aim to become </vt:lpstr>
      <vt:lpstr>No country is a perfect democracy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 Democracy?                        </dc:title>
  <cp:revision>19</cp:revision>
  <dcterms:modified xsi:type="dcterms:W3CDTF">2022-06-03T04:05:25Z</dcterms:modified>
</cp:coreProperties>
</file>