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F7EB3-E3B9-4F1E-B183-9EBCC61403AE}" type="datetimeFigureOut">
              <a:rPr lang="en-IN" smtClean="0"/>
              <a:t>11-07-2020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8C3FB-FFBC-4E57-A9BB-9448FC1A46EC}" type="slidenum">
              <a:rPr lang="en-IN" smtClean="0"/>
              <a:t>‹#›</a:t>
            </a:fld>
            <a:endParaRPr lang="en-IN"/>
          </a:p>
        </p:txBody>
      </p:sp>
    </p:spTree>
    <p:extLst>
      <p:ext uri="{BB962C8B-B14F-4D97-AF65-F5344CB8AC3E}">
        <p14:creationId xmlns:p14="http://schemas.microsoft.com/office/powerpoint/2010/main" val="211098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FAAFE5-E51E-412F-84E1-688D5562123F}"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243466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gray">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2" name="Rectangle 11"/>
          <p:cNvSpPr/>
          <p:nvPr/>
        </p:nvSpPr>
        <p:spPr bwMode="ltGray">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solidFill>
                <a:srgbClr val="465562"/>
              </a:solidFill>
            </a:endParaRPr>
          </a:p>
        </p:txBody>
      </p:sp>
      <p:sp>
        <p:nvSpPr>
          <p:cNvPr id="2" name="Title 1"/>
          <p:cNvSpPr>
            <a:spLocks noGrp="1"/>
          </p:cNvSpPr>
          <p:nvPr>
            <p:ph type="ctrTitle"/>
          </p:nvPr>
        </p:nvSpPr>
        <p:spPr>
          <a:xfrm>
            <a:off x="1821977" y="1600201"/>
            <a:ext cx="6248400"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821976" y="4344916"/>
            <a:ext cx="56388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solidFill>
                  <a:srgbClr val="000000"/>
                </a:solidFill>
              </a:rPr>
              <a:pPr/>
              <a:t>7/11/2020</a:t>
            </a:fld>
            <a:endParaRPr lang="en-US" dirty="0">
              <a:solidFill>
                <a:srgbClr val="000000"/>
              </a:solidFill>
            </a:endParaRPr>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solidFill>
                  <a:srgbClr val="000000"/>
                </a:solidFill>
              </a:rPr>
              <a:t>Add a footer</a:t>
            </a:r>
            <a:endParaRPr lang="en-US" dirty="0">
              <a:solidFill>
                <a:srgbClr val="000000"/>
              </a:solidFill>
            </a:endParaRPr>
          </a:p>
        </p:txBody>
      </p:sp>
      <p:sp>
        <p:nvSpPr>
          <p:cNvPr id="6" name="Slide Number Placeholder 5"/>
          <p:cNvSpPr>
            <a:spLocks noGrp="1"/>
          </p:cNvSpPr>
          <p:nvPr>
            <p:ph type="sldNum" sz="quarter" idx="12"/>
          </p:nvPr>
        </p:nvSpPr>
        <p:spPr>
          <a:xfrm>
            <a:off x="8001893" y="6356352"/>
            <a:ext cx="457200" cy="365125"/>
          </a:xfrm>
        </p:spPr>
        <p:txBody>
          <a:bodyPr/>
          <a:lstStyle>
            <a:lvl1pPr>
              <a:defRPr baseline="0">
                <a:solidFill>
                  <a:schemeClr val="tx2"/>
                </a:solidFill>
              </a:defRPr>
            </a:lvl1pPr>
          </a:lstStyle>
          <a:p>
            <a:fld id="{7DC1BBB0-96F0-4077-A278-0F3FB5C104D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651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5" name="Footer Placeholder 4"/>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265042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bwMode="ltGray">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gray">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bwMode="black">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1" name="Straight Connector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49" y="934836"/>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4" name="Straight Connector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201584" y="685800"/>
            <a:ext cx="134099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99272" y="685800"/>
            <a:ext cx="588798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5" name="Footer Placeholder 4"/>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139760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solidFill>
                  <a:srgbClr val="465562"/>
                </a:solidFill>
              </a:rPr>
              <a:pPr/>
              <a:t>7/11/2020</a:t>
            </a:fld>
            <a:endParaRPr dirty="0">
              <a:solidFill>
                <a:srgbClr val="465562"/>
              </a:solidFill>
            </a:endParaRPr>
          </a:p>
        </p:txBody>
      </p:sp>
      <p:sp>
        <p:nvSpPr>
          <p:cNvPr id="5" name="Footer Placeholder 4"/>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58086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0" name="Rectangle 19"/>
          <p:cNvSpPr/>
          <p:nvPr/>
        </p:nvSpPr>
        <p:spPr bwMode="gray">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4" name="Rectangle 23"/>
          <p:cNvSpPr/>
          <p:nvPr/>
        </p:nvSpPr>
        <p:spPr bwMode="gray">
          <a:xfrm>
            <a:off x="912352"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1" name="Rectangle 20"/>
          <p:cNvSpPr/>
          <p:nvPr/>
        </p:nvSpPr>
        <p:spPr bwMode="ltGray">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22" name="Straight Connector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solidFill>
                <a:srgbClr val="465562"/>
              </a:solidFill>
            </a:endParaRPr>
          </a:p>
        </p:txBody>
      </p:sp>
      <p:cxnSp>
        <p:nvCxnSpPr>
          <p:cNvPr id="23" name="Straight Connector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2" y="1600201"/>
            <a:ext cx="62140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199273" y="4259997"/>
            <a:ext cx="5449886"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solidFill>
                  <a:srgbClr val="000000"/>
                </a:solidFill>
              </a:rPr>
              <a:pPr/>
              <a:t>7/11/2020</a:t>
            </a:fld>
            <a:endParaRPr lang="en-US" dirty="0">
              <a:solidFill>
                <a:srgbClr val="000000"/>
              </a:solidFill>
            </a:endParaRPr>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solidFill>
                  <a:srgbClr val="000000"/>
                </a:solidFill>
              </a:rPr>
              <a:t>Add a footer</a:t>
            </a:r>
            <a:endParaRPr lang="en-US" dirty="0">
              <a:solidFill>
                <a:srgbClr val="000000"/>
              </a:solidFill>
            </a:endParaRPr>
          </a:p>
        </p:txBody>
      </p:sp>
      <p:sp>
        <p:nvSpPr>
          <p:cNvPr id="6" name="Slide Number Placeholder 5"/>
          <p:cNvSpPr>
            <a:spLocks noGrp="1"/>
          </p:cNvSpPr>
          <p:nvPr>
            <p:ph type="sldNum" sz="quarter" idx="12"/>
          </p:nvPr>
        </p:nvSpPr>
        <p:spPr>
          <a:xfrm>
            <a:off x="8002012" y="6356352"/>
            <a:ext cx="457200" cy="365125"/>
          </a:xfrm>
        </p:spPr>
        <p:txBody>
          <a:bodyPr/>
          <a:lstStyle>
            <a:lvl1pPr>
              <a:defRPr baseline="0">
                <a:solidFill>
                  <a:schemeClr val="tx2"/>
                </a:solidFill>
              </a:defRPr>
            </a:lvl1pPr>
          </a:lstStyle>
          <a:p>
            <a:fld id="{7DC1BBB0-96F0-4077-A278-0F3FB5C104D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2258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95388" y="1600200"/>
            <a:ext cx="361188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922520" y="1600200"/>
            <a:ext cx="361188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6" name="Footer Placeholder 5"/>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21420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95389"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95388" y="2514707"/>
            <a:ext cx="361188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19293"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9293" y="2514600"/>
            <a:ext cx="3615107"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8" name="Footer Placeholder 7"/>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9" name="Slide Number Placeholder 8"/>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405238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4" name="Footer Placeholder 3"/>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5" name="Slide Number Placeholder 4"/>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154718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0"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Date Placeholder 1"/>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3" name="Footer Placeholder 2"/>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39885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3886200" y="482600"/>
            <a:ext cx="46482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solidFill>
                  <a:srgbClr val="465562"/>
                </a:solidFill>
              </a:rPr>
              <a:pPr/>
              <a:t>7/11/2020</a:t>
            </a:fld>
            <a:endParaRPr>
              <a:solidFill>
                <a:srgbClr val="465562"/>
              </a:solidFill>
            </a:endParaRPr>
          </a:p>
        </p:txBody>
      </p:sp>
      <p:sp>
        <p:nvSpPr>
          <p:cNvPr id="6" name="Footer Placeholder 5"/>
          <p:cNvSpPr>
            <a:spLocks noGrp="1"/>
          </p:cNvSpPr>
          <p:nvPr>
            <p:ph type="ftr" sz="quarter" idx="11"/>
          </p:nvPr>
        </p:nvSpPr>
        <p:spPr/>
        <p:txBody>
          <a:bodyPr/>
          <a:lstStyle/>
          <a:p>
            <a:r>
              <a:rPr lang="en-US" dirty="0">
                <a:solidFill>
                  <a:srgbClr val="465562"/>
                </a:solidFill>
              </a:rPr>
              <a:t>Add a footer</a:t>
            </a:r>
            <a:endParaRPr dirty="0">
              <a:solidFill>
                <a:srgbClr val="465562"/>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solidFill>
              </a:rPr>
              <a:pPr/>
              <a:t>‹#›</a:t>
            </a:fld>
            <a:endParaRPr>
              <a:solidFill>
                <a:srgbClr val="465562"/>
              </a:solidFill>
            </a:endParaRPr>
          </a:p>
        </p:txBody>
      </p:sp>
    </p:spTree>
    <p:extLst>
      <p:ext uri="{BB962C8B-B14F-4D97-AF65-F5344CB8AC3E}">
        <p14:creationId xmlns:p14="http://schemas.microsoft.com/office/powerpoint/2010/main" val="41699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ltGray">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a:xfrm>
            <a:off x="805890" y="381000"/>
            <a:ext cx="247071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solidFill>
                  <a:srgbClr val="000000"/>
                </a:solidFill>
              </a:rPr>
              <a:pPr/>
              <a:t>7/11/2020</a:t>
            </a:fld>
            <a:endParaRPr lang="en-US" dirty="0">
              <a:solidFill>
                <a:srgbClr val="000000"/>
              </a:solidFill>
            </a:endParaRPr>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solidFill>
                  <a:srgbClr val="000000"/>
                </a:solidFill>
              </a:rPr>
              <a:t>Add a footer</a:t>
            </a:r>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solidFill>
                  <a:srgbClr val="000000"/>
                </a:solidFill>
              </a:rPr>
              <a:pPr/>
              <a:t>‹#›</a:t>
            </a:fld>
            <a:endParaRPr lang="en-US">
              <a:solidFill>
                <a:srgbClr val="000000"/>
              </a:solidFill>
            </a:endParaRPr>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bwMode="ltGray">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bwMode="gray">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3" name="Rectangle 12"/>
          <p:cNvSpPr/>
          <p:nvPr/>
        </p:nvSpPr>
        <p:spPr bwMode="black">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4" name="Straight Connector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19"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6" name="Straight Connector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95389" y="177801"/>
            <a:ext cx="7339012"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3886200" y="6356352"/>
            <a:ext cx="914400"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solidFill>
                  <a:srgbClr val="465562"/>
                </a:solidFill>
              </a:rPr>
              <a:pPr/>
              <a:t>7/11/2020</a:t>
            </a:fld>
            <a:endParaRPr lang="en-US" dirty="0">
              <a:solidFill>
                <a:srgbClr val="465562"/>
              </a:solidFill>
            </a:endParaRPr>
          </a:p>
        </p:txBody>
      </p:sp>
      <p:sp>
        <p:nvSpPr>
          <p:cNvPr id="5" name="Footer Placeholder 4"/>
          <p:cNvSpPr>
            <a:spLocks noGrp="1"/>
          </p:cNvSpPr>
          <p:nvPr>
            <p:ph type="ftr" sz="quarter" idx="3"/>
          </p:nvPr>
        </p:nvSpPr>
        <p:spPr>
          <a:xfrm>
            <a:off x="4948239" y="6356352"/>
            <a:ext cx="298132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solidFill>
                  <a:srgbClr val="465562"/>
                </a:solidFill>
              </a:rPr>
              <a:t>Add a footer</a:t>
            </a:r>
            <a:endParaRPr lang="en-US" dirty="0">
              <a:solidFill>
                <a:srgbClr val="465562"/>
              </a:solidFill>
            </a:endParaRPr>
          </a:p>
        </p:txBody>
      </p:sp>
      <p:sp>
        <p:nvSpPr>
          <p:cNvPr id="6" name="Slide Number Placeholder 5"/>
          <p:cNvSpPr>
            <a:spLocks noGrp="1"/>
          </p:cNvSpPr>
          <p:nvPr>
            <p:ph type="sldNum" sz="quarter" idx="4"/>
          </p:nvPr>
        </p:nvSpPr>
        <p:spPr>
          <a:xfrm>
            <a:off x="8077201" y="6356352"/>
            <a:ext cx="457200"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solidFill>
                  <a:srgbClr val="465562"/>
                </a:solidFill>
              </a:rPr>
              <a:pPr/>
              <a:t>‹#›</a:t>
            </a:fld>
            <a:endParaRPr lang="en-US">
              <a:solidFill>
                <a:srgbClr val="465562"/>
              </a:solidFill>
            </a:endParaRPr>
          </a:p>
        </p:txBody>
      </p:sp>
    </p:spTree>
    <p:extLst>
      <p:ext uri="{BB962C8B-B14F-4D97-AF65-F5344CB8AC3E}">
        <p14:creationId xmlns:p14="http://schemas.microsoft.com/office/powerpoint/2010/main" val="3526505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201"/>
            <a:ext cx="7391399" cy="2680127"/>
          </a:xfrm>
        </p:spPr>
        <p:txBody>
          <a:bodyPr/>
          <a:lstStyle/>
          <a:p>
            <a:r>
              <a:rPr lang="en-US" b="1" dirty="0"/>
              <a:t>Linear </a:t>
            </a:r>
            <a:r>
              <a:rPr lang="en-US" b="1" dirty="0" smtClean="0"/>
              <a:t>Equation </a:t>
            </a:r>
            <a:r>
              <a:rPr lang="en-US" dirty="0" smtClean="0"/>
              <a:t>				</a:t>
            </a:r>
            <a:r>
              <a:rPr lang="en-US" dirty="0"/>
              <a:t> </a:t>
            </a:r>
            <a:r>
              <a:rPr lang="en-US" dirty="0" smtClean="0"/>
              <a:t>  </a:t>
            </a:r>
            <a:r>
              <a:rPr lang="en-US" sz="4000" b="1" dirty="0" smtClean="0"/>
              <a:t>(Extra Worksheet)</a:t>
            </a:r>
            <a:endParaRPr lang="en-US" sz="4000" b="1" dirty="0"/>
          </a:p>
        </p:txBody>
      </p:sp>
      <p:sp>
        <p:nvSpPr>
          <p:cNvPr id="3" name="Subtitle 2"/>
          <p:cNvSpPr>
            <a:spLocks noGrp="1"/>
          </p:cNvSpPr>
          <p:nvPr>
            <p:ph type="subTitle" idx="1"/>
          </p:nvPr>
        </p:nvSpPr>
        <p:spPr/>
        <p:txBody>
          <a:bodyPr/>
          <a:lstStyle/>
          <a:p>
            <a:r>
              <a:rPr lang="en-US" dirty="0"/>
              <a:t>STD 8</a:t>
            </a:r>
          </a:p>
        </p:txBody>
      </p:sp>
    </p:spTree>
    <p:extLst>
      <p:ext uri="{BB962C8B-B14F-4D97-AF65-F5344CB8AC3E}">
        <p14:creationId xmlns:p14="http://schemas.microsoft.com/office/powerpoint/2010/main" val="172766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177801"/>
            <a:ext cx="7339012" cy="736599"/>
          </a:xfrm>
        </p:spPr>
        <p:txBody>
          <a:bodyPr>
            <a:normAutofit/>
          </a:bodyPr>
          <a:lstStyle/>
          <a:p>
            <a:pPr algn="ctr"/>
            <a:r>
              <a:rPr lang="en-IN" sz="4000" b="1" u="sng" dirty="0" smtClean="0">
                <a:solidFill>
                  <a:schemeClr val="tx2"/>
                </a:solidFill>
                <a:latin typeface="Calibri" pitchFamily="34" charset="0"/>
              </a:rPr>
              <a:t>Questions on age group</a:t>
            </a:r>
            <a:endParaRPr lang="en-IN" sz="4000" b="1" u="sng" dirty="0">
              <a:solidFill>
                <a:schemeClr val="tx2"/>
              </a:solidFill>
              <a:latin typeface="Calibri" pitchFamily="34" charset="0"/>
            </a:endParaRPr>
          </a:p>
        </p:txBody>
      </p:sp>
      <p:sp>
        <p:nvSpPr>
          <p:cNvPr id="3" name="Content Placeholder 2"/>
          <p:cNvSpPr>
            <a:spLocks noGrp="1"/>
          </p:cNvSpPr>
          <p:nvPr>
            <p:ph idx="1"/>
          </p:nvPr>
        </p:nvSpPr>
        <p:spPr>
          <a:xfrm>
            <a:off x="1195389" y="1295400"/>
            <a:ext cx="7339012" cy="4572000"/>
          </a:xfrm>
        </p:spPr>
        <p:txBody>
          <a:bodyPr>
            <a:noAutofit/>
          </a:bodyPr>
          <a:lstStyle/>
          <a:p>
            <a:r>
              <a:rPr lang="en-IN" sz="2400" dirty="0" smtClean="0">
                <a:solidFill>
                  <a:srgbClr val="FF0000"/>
                </a:solidFill>
                <a:latin typeface="Calibri" pitchFamily="34" charset="0"/>
              </a:rPr>
              <a:t>1. </a:t>
            </a:r>
            <a:r>
              <a:rPr lang="en-IN" sz="2400" dirty="0" smtClean="0">
                <a:latin typeface="Calibri" pitchFamily="34" charset="0"/>
              </a:rPr>
              <a:t>The </a:t>
            </a:r>
            <a:r>
              <a:rPr lang="en-IN" sz="2400" dirty="0">
                <a:latin typeface="Calibri" pitchFamily="34" charset="0"/>
              </a:rPr>
              <a:t>age of mother is thrice that of her daughter. After 12 years, the age of the mother will be twice that of her daughter. What is the present age of the daughter and mother</a:t>
            </a:r>
            <a:r>
              <a:rPr lang="en-IN" sz="2400" dirty="0" smtClean="0">
                <a:latin typeface="Calibri" pitchFamily="34" charset="0"/>
              </a:rPr>
              <a:t>?</a:t>
            </a:r>
          </a:p>
          <a:p>
            <a:endParaRPr lang="en-IN" sz="2400" dirty="0">
              <a:latin typeface="Calibri" pitchFamily="34" charset="0"/>
            </a:endParaRPr>
          </a:p>
          <a:p>
            <a:r>
              <a:rPr lang="en-IN" sz="2400" dirty="0" smtClean="0">
                <a:solidFill>
                  <a:srgbClr val="FF0000"/>
                </a:solidFill>
                <a:latin typeface="Calibri" pitchFamily="34" charset="0"/>
              </a:rPr>
              <a:t>2. </a:t>
            </a:r>
            <a:r>
              <a:rPr lang="en-IN" sz="2400" dirty="0" err="1" smtClean="0">
                <a:latin typeface="Calibri" pitchFamily="34" charset="0"/>
              </a:rPr>
              <a:t>Sneh’s</a:t>
            </a:r>
            <a:r>
              <a:rPr lang="en-IN" sz="2400" dirty="0" smtClean="0">
                <a:latin typeface="Calibri" pitchFamily="34" charset="0"/>
              </a:rPr>
              <a:t> </a:t>
            </a:r>
            <a:r>
              <a:rPr lang="en-IN" sz="2400" dirty="0">
                <a:latin typeface="Calibri" pitchFamily="34" charset="0"/>
              </a:rPr>
              <a:t>age is 1/6</a:t>
            </a:r>
            <a:r>
              <a:rPr lang="en-IN" sz="2400" baseline="30000" dirty="0">
                <a:latin typeface="Calibri" pitchFamily="34" charset="0"/>
              </a:rPr>
              <a:t>th</a:t>
            </a:r>
            <a:r>
              <a:rPr lang="en-IN" sz="2400" dirty="0">
                <a:latin typeface="Calibri" pitchFamily="34" charset="0"/>
              </a:rPr>
              <a:t> of her father age. </a:t>
            </a:r>
            <a:r>
              <a:rPr lang="en-IN" sz="2400" dirty="0" err="1">
                <a:latin typeface="Calibri" pitchFamily="34" charset="0"/>
              </a:rPr>
              <a:t>Sneh’s</a:t>
            </a:r>
            <a:r>
              <a:rPr lang="en-IN" sz="2400" dirty="0">
                <a:latin typeface="Calibri" pitchFamily="34" charset="0"/>
              </a:rPr>
              <a:t> father age will be twice of </a:t>
            </a:r>
            <a:r>
              <a:rPr lang="en-IN" sz="2400" dirty="0" err="1">
                <a:latin typeface="Calibri" pitchFamily="34" charset="0"/>
              </a:rPr>
              <a:t>Vimal</a:t>
            </a:r>
            <a:r>
              <a:rPr lang="en-IN" sz="2400" dirty="0">
                <a:latin typeface="Calibri" pitchFamily="34" charset="0"/>
              </a:rPr>
              <a:t> age after 10 years. If </a:t>
            </a:r>
            <a:r>
              <a:rPr lang="en-IN" sz="2400" dirty="0" err="1">
                <a:latin typeface="Calibri" pitchFamily="34" charset="0"/>
              </a:rPr>
              <a:t>Vimal’s</a:t>
            </a:r>
            <a:r>
              <a:rPr lang="en-IN" sz="2400" dirty="0">
                <a:latin typeface="Calibri" pitchFamily="34" charset="0"/>
              </a:rPr>
              <a:t> 8</a:t>
            </a:r>
            <a:r>
              <a:rPr lang="en-IN" sz="2400" baseline="30000" dirty="0">
                <a:latin typeface="Calibri" pitchFamily="34" charset="0"/>
              </a:rPr>
              <a:t>th</a:t>
            </a:r>
            <a:r>
              <a:rPr lang="en-IN" sz="2400" dirty="0">
                <a:latin typeface="Calibri" pitchFamily="34" charset="0"/>
              </a:rPr>
              <a:t> birthday was celebrated 2 years ago. Then what is the present age of </a:t>
            </a:r>
            <a:r>
              <a:rPr lang="en-IN" sz="2400" dirty="0" err="1">
                <a:latin typeface="Calibri" pitchFamily="34" charset="0"/>
              </a:rPr>
              <a:t>Sneh</a:t>
            </a:r>
            <a:r>
              <a:rPr lang="en-IN" sz="2400" dirty="0" smtClean="0">
                <a:latin typeface="Calibri" pitchFamily="34" charset="0"/>
              </a:rPr>
              <a:t>?</a:t>
            </a:r>
          </a:p>
          <a:p>
            <a:endParaRPr lang="en-IN" sz="2400" dirty="0">
              <a:latin typeface="Calibri" pitchFamily="34" charset="0"/>
            </a:endParaRPr>
          </a:p>
          <a:p>
            <a:r>
              <a:rPr lang="en-IN" sz="2400" dirty="0" smtClean="0">
                <a:solidFill>
                  <a:srgbClr val="FF0000"/>
                </a:solidFill>
                <a:latin typeface="Calibri" pitchFamily="34" charset="0"/>
              </a:rPr>
              <a:t>3. </a:t>
            </a:r>
            <a:r>
              <a:rPr lang="en-IN" sz="2400" dirty="0" smtClean="0">
                <a:latin typeface="Calibri" pitchFamily="34" charset="0"/>
              </a:rPr>
              <a:t>The </a:t>
            </a:r>
            <a:r>
              <a:rPr lang="en-IN" sz="2400" dirty="0">
                <a:latin typeface="Calibri" pitchFamily="34" charset="0"/>
              </a:rPr>
              <a:t>sum of present ages of father and son is 8 years more than the present age of the mother. The mother is 22 years older than the son. What will be the age of father after 4 years?</a:t>
            </a:r>
            <a:endParaRPr lang="en-IN" sz="2400" dirty="0">
              <a:latin typeface="Calibri" pitchFamily="34" charset="0"/>
            </a:endParaRPr>
          </a:p>
        </p:txBody>
      </p:sp>
    </p:spTree>
    <p:extLst>
      <p:ext uri="{BB962C8B-B14F-4D97-AF65-F5344CB8AC3E}">
        <p14:creationId xmlns:p14="http://schemas.microsoft.com/office/powerpoint/2010/main" val="8981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177801"/>
            <a:ext cx="7339012" cy="736599"/>
          </a:xfrm>
        </p:spPr>
        <p:txBody>
          <a:bodyPr>
            <a:normAutofit/>
          </a:bodyPr>
          <a:lstStyle/>
          <a:p>
            <a:pPr algn="ctr"/>
            <a:r>
              <a:rPr lang="en-IN" sz="4000" b="1" u="sng" dirty="0">
                <a:solidFill>
                  <a:schemeClr val="tx2"/>
                </a:solidFill>
                <a:latin typeface="Calibri" pitchFamily="34" charset="0"/>
              </a:rPr>
              <a:t>Questions </a:t>
            </a:r>
            <a:r>
              <a:rPr lang="en-IN" sz="4000" b="1" u="sng" dirty="0" smtClean="0">
                <a:solidFill>
                  <a:schemeClr val="tx2"/>
                </a:solidFill>
                <a:latin typeface="Calibri" pitchFamily="34" charset="0"/>
              </a:rPr>
              <a:t>on ratio</a:t>
            </a:r>
            <a:endParaRPr lang="en-IN" sz="4000" b="1" u="sng" dirty="0">
              <a:solidFill>
                <a:schemeClr val="tx2"/>
              </a:solidFill>
              <a:latin typeface="Calibri" pitchFamily="34" charset="0"/>
            </a:endParaRPr>
          </a:p>
        </p:txBody>
      </p:sp>
      <p:sp>
        <p:nvSpPr>
          <p:cNvPr id="3" name="Content Placeholder 2"/>
          <p:cNvSpPr>
            <a:spLocks noGrp="1"/>
          </p:cNvSpPr>
          <p:nvPr>
            <p:ph idx="1"/>
          </p:nvPr>
        </p:nvSpPr>
        <p:spPr/>
        <p:txBody>
          <a:bodyPr>
            <a:noAutofit/>
          </a:bodyPr>
          <a:lstStyle/>
          <a:p>
            <a:r>
              <a:rPr lang="en-IN" sz="2400" dirty="0" smtClean="0">
                <a:solidFill>
                  <a:srgbClr val="FF0000"/>
                </a:solidFill>
                <a:latin typeface="Calibri" pitchFamily="34" charset="0"/>
              </a:rPr>
              <a:t>4. </a:t>
            </a:r>
            <a:r>
              <a:rPr lang="en-IN" sz="2400" dirty="0" smtClean="0">
                <a:latin typeface="Calibri" pitchFamily="34" charset="0"/>
              </a:rPr>
              <a:t>Two </a:t>
            </a:r>
            <a:r>
              <a:rPr lang="en-IN" sz="2400" dirty="0">
                <a:latin typeface="Calibri" pitchFamily="34" charset="0"/>
              </a:rPr>
              <a:t>numbers are in the ratio 5:3. If they differ by 18, what are the numbers ?</a:t>
            </a:r>
            <a:endParaRPr lang="en-IN" sz="2400" b="1" dirty="0" smtClean="0">
              <a:latin typeface="Calibri" pitchFamily="34" charset="0"/>
            </a:endParaRPr>
          </a:p>
          <a:p>
            <a:endParaRPr lang="en-IN" sz="2400" b="1" dirty="0" smtClean="0">
              <a:latin typeface="Calibri" pitchFamily="34" charset="0"/>
            </a:endParaRPr>
          </a:p>
          <a:p>
            <a:r>
              <a:rPr lang="en-IN" sz="2400" dirty="0" smtClean="0">
                <a:solidFill>
                  <a:srgbClr val="FF0000"/>
                </a:solidFill>
                <a:latin typeface="Calibri" pitchFamily="34" charset="0"/>
              </a:rPr>
              <a:t>5. </a:t>
            </a:r>
            <a:r>
              <a:rPr lang="en-IN" sz="2400" dirty="0" smtClean="0">
                <a:latin typeface="Calibri" pitchFamily="34" charset="0"/>
              </a:rPr>
              <a:t>The </a:t>
            </a:r>
            <a:r>
              <a:rPr lang="en-IN" sz="2400" dirty="0">
                <a:latin typeface="Calibri" pitchFamily="34" charset="0"/>
              </a:rPr>
              <a:t>ages of Rahul and </a:t>
            </a:r>
            <a:r>
              <a:rPr lang="en-IN" sz="2400" dirty="0" err="1">
                <a:latin typeface="Calibri" pitchFamily="34" charset="0"/>
              </a:rPr>
              <a:t>Haroon</a:t>
            </a:r>
            <a:r>
              <a:rPr lang="en-IN" sz="2400" dirty="0">
                <a:latin typeface="Calibri" pitchFamily="34" charset="0"/>
              </a:rPr>
              <a:t> are in the ratio 5:7. Four years later the sum of their ages will be 56 years. What are their present ages</a:t>
            </a:r>
            <a:r>
              <a:rPr lang="en-IN" sz="2400" dirty="0" smtClean="0">
                <a:latin typeface="Calibri" pitchFamily="34" charset="0"/>
              </a:rPr>
              <a:t>?</a:t>
            </a:r>
          </a:p>
          <a:p>
            <a:endParaRPr lang="en-IN" sz="2400" b="1" dirty="0">
              <a:latin typeface="Calibri" pitchFamily="34" charset="0"/>
            </a:endParaRPr>
          </a:p>
          <a:p>
            <a:r>
              <a:rPr lang="en-IN" sz="2400" dirty="0" smtClean="0">
                <a:solidFill>
                  <a:srgbClr val="FF0000"/>
                </a:solidFill>
                <a:latin typeface="Calibri" pitchFamily="34" charset="0"/>
              </a:rPr>
              <a:t>6. </a:t>
            </a:r>
            <a:r>
              <a:rPr lang="en-IN" sz="2400" dirty="0" smtClean="0">
                <a:latin typeface="Calibri" pitchFamily="34" charset="0"/>
              </a:rPr>
              <a:t>There </a:t>
            </a:r>
            <a:r>
              <a:rPr lang="en-IN" sz="2400" dirty="0">
                <a:latin typeface="Calibri" pitchFamily="34" charset="0"/>
              </a:rPr>
              <a:t>is a narrow rectangular plot, reserved for a school, in </a:t>
            </a:r>
            <a:r>
              <a:rPr lang="en-IN" sz="2400" dirty="0" err="1">
                <a:latin typeface="Calibri" pitchFamily="34" charset="0"/>
              </a:rPr>
              <a:t>Mahuli</a:t>
            </a:r>
            <a:r>
              <a:rPr lang="en-IN" sz="2400" dirty="0">
                <a:latin typeface="Calibri" pitchFamily="34" charset="0"/>
              </a:rPr>
              <a:t> village. The length and breadth of the plot are in the ratio 11:4. At the rate </a:t>
            </a:r>
            <a:r>
              <a:rPr lang="en-IN" sz="2400" dirty="0" err="1">
                <a:latin typeface="Calibri" pitchFamily="34" charset="0"/>
              </a:rPr>
              <a:t>Rs</a:t>
            </a:r>
            <a:r>
              <a:rPr lang="en-IN" sz="2400" dirty="0">
                <a:latin typeface="Calibri" pitchFamily="34" charset="0"/>
              </a:rPr>
              <a:t> 100 per metre it will cost the village </a:t>
            </a:r>
            <a:r>
              <a:rPr lang="en-IN" sz="2400" dirty="0" err="1">
                <a:latin typeface="Calibri" pitchFamily="34" charset="0"/>
              </a:rPr>
              <a:t>panchayat</a:t>
            </a:r>
            <a:r>
              <a:rPr lang="en-IN" sz="2400" dirty="0">
                <a:latin typeface="Calibri" pitchFamily="34" charset="0"/>
              </a:rPr>
              <a:t> </a:t>
            </a:r>
            <a:r>
              <a:rPr lang="en-IN" sz="2400" dirty="0" err="1">
                <a:latin typeface="Calibri" pitchFamily="34" charset="0"/>
              </a:rPr>
              <a:t>Rs</a:t>
            </a:r>
            <a:r>
              <a:rPr lang="en-IN" sz="2400" dirty="0">
                <a:latin typeface="Calibri" pitchFamily="34" charset="0"/>
              </a:rPr>
              <a:t> 75, 000 to fence the plot. What are the dimensions of the plot</a:t>
            </a:r>
            <a:r>
              <a:rPr lang="en-IN" sz="2400" dirty="0" smtClean="0">
                <a:latin typeface="Calibri" pitchFamily="34" charset="0"/>
              </a:rPr>
              <a:t>?</a:t>
            </a:r>
            <a:endParaRPr lang="en-IN" sz="2400" b="1" dirty="0">
              <a:latin typeface="Calibri" pitchFamily="34" charset="0"/>
            </a:endParaRPr>
          </a:p>
        </p:txBody>
      </p:sp>
    </p:spTree>
    <p:extLst>
      <p:ext uri="{BB962C8B-B14F-4D97-AF65-F5344CB8AC3E}">
        <p14:creationId xmlns:p14="http://schemas.microsoft.com/office/powerpoint/2010/main" val="36972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177801"/>
            <a:ext cx="7339012" cy="812799"/>
          </a:xfrm>
        </p:spPr>
        <p:txBody>
          <a:bodyPr>
            <a:normAutofit/>
          </a:bodyPr>
          <a:lstStyle/>
          <a:p>
            <a:pPr algn="ctr"/>
            <a:r>
              <a:rPr lang="en-IN" sz="4000" b="1" u="sng" dirty="0">
                <a:solidFill>
                  <a:schemeClr val="tx2"/>
                </a:solidFill>
                <a:latin typeface="Calibri" pitchFamily="34" charset="0"/>
              </a:rPr>
              <a:t>Questions on </a:t>
            </a:r>
            <a:r>
              <a:rPr lang="en-IN" sz="4000" b="1" u="sng" dirty="0" smtClean="0">
                <a:solidFill>
                  <a:schemeClr val="tx2"/>
                </a:solidFill>
                <a:latin typeface="Calibri" pitchFamily="34" charset="0"/>
              </a:rPr>
              <a:t>denomination</a:t>
            </a:r>
            <a:endParaRPr lang="en-IN" sz="4000" b="1" u="sng" dirty="0">
              <a:solidFill>
                <a:schemeClr val="tx2"/>
              </a:solidFill>
              <a:latin typeface="Calibri" pitchFamily="34" charset="0"/>
            </a:endParaRPr>
          </a:p>
        </p:txBody>
      </p:sp>
      <p:sp>
        <p:nvSpPr>
          <p:cNvPr id="3" name="Content Placeholder 2"/>
          <p:cNvSpPr>
            <a:spLocks noGrp="1"/>
          </p:cNvSpPr>
          <p:nvPr>
            <p:ph idx="1"/>
          </p:nvPr>
        </p:nvSpPr>
        <p:spPr/>
        <p:txBody>
          <a:bodyPr>
            <a:noAutofit/>
          </a:bodyPr>
          <a:lstStyle/>
          <a:p>
            <a:r>
              <a:rPr lang="en-IN" sz="2400" dirty="0" smtClean="0">
                <a:solidFill>
                  <a:srgbClr val="FF0000"/>
                </a:solidFill>
                <a:latin typeface="Calibri" pitchFamily="34" charset="0"/>
              </a:rPr>
              <a:t>7. </a:t>
            </a:r>
            <a:r>
              <a:rPr lang="en-IN" sz="2400" dirty="0" err="1" smtClean="0">
                <a:latin typeface="Calibri" pitchFamily="34" charset="0"/>
              </a:rPr>
              <a:t>Bansi</a:t>
            </a:r>
            <a:r>
              <a:rPr lang="en-IN" sz="2400" dirty="0" smtClean="0">
                <a:latin typeface="Calibri" pitchFamily="34" charset="0"/>
              </a:rPr>
              <a:t> </a:t>
            </a:r>
            <a:r>
              <a:rPr lang="en-IN" sz="2400" dirty="0">
                <a:latin typeface="Calibri" pitchFamily="34" charset="0"/>
              </a:rPr>
              <a:t>has 3 times as many two-rupee coins as he has five-rupee coins. If he has in all a sum of </a:t>
            </a:r>
            <a:r>
              <a:rPr lang="en-IN" sz="2400" dirty="0" err="1">
                <a:latin typeface="Calibri" pitchFamily="34" charset="0"/>
              </a:rPr>
              <a:t>Rs</a:t>
            </a:r>
            <a:r>
              <a:rPr lang="en-IN" sz="2400" dirty="0">
                <a:latin typeface="Calibri" pitchFamily="34" charset="0"/>
              </a:rPr>
              <a:t> 77, how many coins of each denomination does he have</a:t>
            </a:r>
            <a:r>
              <a:rPr lang="en-IN" sz="2400" dirty="0" smtClean="0">
                <a:latin typeface="Calibri" pitchFamily="34" charset="0"/>
              </a:rPr>
              <a:t>?</a:t>
            </a:r>
          </a:p>
          <a:p>
            <a:endParaRPr lang="en-IN" sz="2400" dirty="0">
              <a:latin typeface="Calibri" pitchFamily="34" charset="0"/>
            </a:endParaRPr>
          </a:p>
          <a:p>
            <a:r>
              <a:rPr lang="en-IN" sz="2400" dirty="0" smtClean="0">
                <a:solidFill>
                  <a:srgbClr val="FF0000"/>
                </a:solidFill>
                <a:latin typeface="Calibri" pitchFamily="34" charset="0"/>
              </a:rPr>
              <a:t>8. </a:t>
            </a:r>
            <a:r>
              <a:rPr lang="en-IN" sz="2400" dirty="0" err="1" smtClean="0">
                <a:latin typeface="Calibri" pitchFamily="34" charset="0"/>
              </a:rPr>
              <a:t>Deveshi</a:t>
            </a:r>
            <a:r>
              <a:rPr lang="en-IN" sz="2400" dirty="0" smtClean="0">
                <a:latin typeface="Calibri" pitchFamily="34" charset="0"/>
              </a:rPr>
              <a:t> </a:t>
            </a:r>
            <a:r>
              <a:rPr lang="en-IN" sz="2400" dirty="0">
                <a:latin typeface="Calibri" pitchFamily="34" charset="0"/>
              </a:rPr>
              <a:t>has a total of </a:t>
            </a:r>
            <a:r>
              <a:rPr lang="en-IN" sz="2400" dirty="0" err="1">
                <a:latin typeface="Calibri" pitchFamily="34" charset="0"/>
              </a:rPr>
              <a:t>Rs</a:t>
            </a:r>
            <a:r>
              <a:rPr lang="en-IN" sz="2400" dirty="0">
                <a:latin typeface="Calibri" pitchFamily="34" charset="0"/>
              </a:rPr>
              <a:t> 590 as currency notes in the denominations of </a:t>
            </a:r>
            <a:r>
              <a:rPr lang="en-IN" sz="2400" dirty="0" err="1">
                <a:latin typeface="Calibri" pitchFamily="34" charset="0"/>
              </a:rPr>
              <a:t>Rs</a:t>
            </a:r>
            <a:r>
              <a:rPr lang="en-IN" sz="2400" dirty="0">
                <a:latin typeface="Calibri" pitchFamily="34" charset="0"/>
              </a:rPr>
              <a:t> 50, </a:t>
            </a:r>
            <a:r>
              <a:rPr lang="en-IN" sz="2400" dirty="0" err="1">
                <a:latin typeface="Calibri" pitchFamily="34" charset="0"/>
              </a:rPr>
              <a:t>Rs</a:t>
            </a:r>
            <a:r>
              <a:rPr lang="en-IN" sz="2400" dirty="0">
                <a:latin typeface="Calibri" pitchFamily="34" charset="0"/>
              </a:rPr>
              <a:t> 20 and </a:t>
            </a:r>
            <a:r>
              <a:rPr lang="en-IN" sz="2400" dirty="0" err="1">
                <a:latin typeface="Calibri" pitchFamily="34" charset="0"/>
              </a:rPr>
              <a:t>Rs</a:t>
            </a:r>
            <a:r>
              <a:rPr lang="en-IN" sz="2400" dirty="0">
                <a:latin typeface="Calibri" pitchFamily="34" charset="0"/>
              </a:rPr>
              <a:t> 10. The ratio of the number of </a:t>
            </a:r>
            <a:r>
              <a:rPr lang="en-IN" sz="2400" dirty="0" err="1">
                <a:latin typeface="Calibri" pitchFamily="34" charset="0"/>
              </a:rPr>
              <a:t>Rs</a:t>
            </a:r>
            <a:r>
              <a:rPr lang="en-IN" sz="2400" dirty="0">
                <a:latin typeface="Calibri" pitchFamily="34" charset="0"/>
              </a:rPr>
              <a:t> 50 notes and </a:t>
            </a:r>
            <a:r>
              <a:rPr lang="en-IN" sz="2400" dirty="0" err="1">
                <a:latin typeface="Calibri" pitchFamily="34" charset="0"/>
              </a:rPr>
              <a:t>Rs</a:t>
            </a:r>
            <a:r>
              <a:rPr lang="en-IN" sz="2400" dirty="0">
                <a:latin typeface="Calibri" pitchFamily="34" charset="0"/>
              </a:rPr>
              <a:t> 20 notes is 3:5. If she has a total of 25 notes, how many notes of each denomination she has?</a:t>
            </a:r>
          </a:p>
          <a:p>
            <a:r>
              <a:rPr lang="en-IN" sz="2400" dirty="0" smtClean="0">
                <a:solidFill>
                  <a:srgbClr val="FF0000"/>
                </a:solidFill>
                <a:latin typeface="Calibri" pitchFamily="34" charset="0"/>
              </a:rPr>
              <a:t>9. </a:t>
            </a:r>
            <a:r>
              <a:rPr lang="en-IN" sz="2400" dirty="0" smtClean="0">
                <a:latin typeface="Calibri" pitchFamily="34" charset="0"/>
              </a:rPr>
              <a:t>a </a:t>
            </a:r>
            <a:r>
              <a:rPr lang="en-IN" sz="2400" dirty="0">
                <a:latin typeface="Calibri" pitchFamily="34" charset="0"/>
              </a:rPr>
              <a:t>sum of 500 is in the form of denominations of 5 and 10.if the total number of notes is 90 find the number of notes of each denomination</a:t>
            </a:r>
            <a:r>
              <a:rPr lang="en-IN" sz="2400" dirty="0" smtClean="0">
                <a:latin typeface="Calibri" pitchFamily="34" charset="0"/>
              </a:rPr>
              <a:t>.</a:t>
            </a:r>
            <a:endParaRPr lang="en-IN" sz="2400" dirty="0">
              <a:latin typeface="Calibri" pitchFamily="34" charset="0"/>
            </a:endParaRPr>
          </a:p>
        </p:txBody>
      </p:sp>
    </p:spTree>
    <p:extLst>
      <p:ext uri="{BB962C8B-B14F-4D97-AF65-F5344CB8AC3E}">
        <p14:creationId xmlns:p14="http://schemas.microsoft.com/office/powerpoint/2010/main" val="252930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339012" cy="4572000"/>
          </a:xfrm>
        </p:spPr>
        <p:txBody>
          <a:bodyPr>
            <a:normAutofit/>
          </a:bodyPr>
          <a:lstStyle/>
          <a:p>
            <a:r>
              <a:rPr lang="en-IN" sz="2400" dirty="0" smtClean="0">
                <a:solidFill>
                  <a:srgbClr val="FF0000"/>
                </a:solidFill>
                <a:latin typeface="Calibri" pitchFamily="34" charset="0"/>
              </a:rPr>
              <a:t>10. </a:t>
            </a:r>
            <a:r>
              <a:rPr lang="en-IN" sz="2400" dirty="0" smtClean="0">
                <a:latin typeface="Calibri" pitchFamily="34" charset="0"/>
              </a:rPr>
              <a:t>Ravi </a:t>
            </a:r>
            <a:r>
              <a:rPr lang="en-IN" sz="2400" dirty="0">
                <a:latin typeface="Calibri" pitchFamily="34" charset="0"/>
              </a:rPr>
              <a:t>has a total of </a:t>
            </a:r>
            <a:r>
              <a:rPr lang="en-IN" sz="2400" dirty="0" err="1">
                <a:latin typeface="Calibri" pitchFamily="34" charset="0"/>
              </a:rPr>
              <a:t>Rs</a:t>
            </a:r>
            <a:r>
              <a:rPr lang="en-IN" sz="2400" dirty="0">
                <a:latin typeface="Calibri" pitchFamily="34" charset="0"/>
              </a:rPr>
              <a:t> 590 currency notes in the denominations of </a:t>
            </a:r>
            <a:r>
              <a:rPr lang="en-IN" sz="2400" dirty="0" err="1">
                <a:latin typeface="Calibri" pitchFamily="34" charset="0"/>
              </a:rPr>
              <a:t>Rs</a:t>
            </a:r>
            <a:r>
              <a:rPr lang="en-IN" sz="2400" dirty="0">
                <a:latin typeface="Calibri" pitchFamily="34" charset="0"/>
              </a:rPr>
              <a:t> 50, </a:t>
            </a:r>
            <a:r>
              <a:rPr lang="en-IN" sz="2400" dirty="0" err="1">
                <a:latin typeface="Calibri" pitchFamily="34" charset="0"/>
              </a:rPr>
              <a:t>Rs</a:t>
            </a:r>
            <a:r>
              <a:rPr lang="en-IN" sz="2400" dirty="0">
                <a:latin typeface="Calibri" pitchFamily="34" charset="0"/>
              </a:rPr>
              <a:t> 20 and </a:t>
            </a:r>
            <a:r>
              <a:rPr lang="en-IN" sz="2400" dirty="0" err="1">
                <a:latin typeface="Calibri" pitchFamily="34" charset="0"/>
              </a:rPr>
              <a:t>Rs</a:t>
            </a:r>
            <a:r>
              <a:rPr lang="en-IN" sz="2400" dirty="0">
                <a:latin typeface="Calibri" pitchFamily="34" charset="0"/>
              </a:rPr>
              <a:t> 10. The ratio of </a:t>
            </a:r>
            <a:r>
              <a:rPr lang="en-IN" sz="2400" dirty="0" err="1">
                <a:latin typeface="Calibri" pitchFamily="34" charset="0"/>
              </a:rPr>
              <a:t>Rs</a:t>
            </a:r>
            <a:r>
              <a:rPr lang="en-IN" sz="2400" dirty="0">
                <a:latin typeface="Calibri" pitchFamily="34" charset="0"/>
              </a:rPr>
              <a:t> 50 to </a:t>
            </a:r>
            <a:r>
              <a:rPr lang="en-IN" sz="2400" dirty="0" err="1">
                <a:latin typeface="Calibri" pitchFamily="34" charset="0"/>
              </a:rPr>
              <a:t>Rs</a:t>
            </a:r>
            <a:r>
              <a:rPr lang="en-IN" sz="2400" dirty="0">
                <a:latin typeface="Calibri" pitchFamily="34" charset="0"/>
              </a:rPr>
              <a:t> 20 is </a:t>
            </a:r>
            <a:r>
              <a:rPr lang="en-IN" sz="2400" dirty="0" smtClean="0">
                <a:latin typeface="Calibri" pitchFamily="34" charset="0"/>
              </a:rPr>
              <a:t>3:5</a:t>
            </a:r>
            <a:r>
              <a:rPr lang="en-IN" sz="2400" dirty="0">
                <a:latin typeface="Calibri" pitchFamily="34" charset="0"/>
              </a:rPr>
              <a:t>. If she has a total of 25 notes, How many of notes of </a:t>
            </a:r>
            <a:r>
              <a:rPr lang="en-IN" sz="2400" dirty="0" err="1">
                <a:latin typeface="Calibri" pitchFamily="34" charset="0"/>
              </a:rPr>
              <a:t>Rs</a:t>
            </a:r>
            <a:r>
              <a:rPr lang="en-IN" sz="2400" dirty="0">
                <a:latin typeface="Calibri" pitchFamily="34" charset="0"/>
              </a:rPr>
              <a:t> 10 she </a:t>
            </a:r>
            <a:r>
              <a:rPr lang="en-IN" sz="2400" dirty="0" smtClean="0">
                <a:latin typeface="Calibri" pitchFamily="34" charset="0"/>
              </a:rPr>
              <a:t>has</a:t>
            </a:r>
          </a:p>
          <a:p>
            <a:pPr marL="0" indent="0">
              <a:buNone/>
            </a:pPr>
            <a:endParaRPr lang="en-IN" sz="2400" dirty="0">
              <a:latin typeface="Calibri" pitchFamily="34" charset="0"/>
            </a:endParaRPr>
          </a:p>
          <a:p>
            <a:r>
              <a:rPr lang="en-IN" sz="2400" dirty="0" smtClean="0">
                <a:solidFill>
                  <a:srgbClr val="FF0000"/>
                </a:solidFill>
                <a:latin typeface="Calibri" pitchFamily="34" charset="0"/>
              </a:rPr>
              <a:t>11. </a:t>
            </a:r>
            <a:r>
              <a:rPr lang="en-IN" sz="2400" dirty="0" smtClean="0">
                <a:latin typeface="Calibri" pitchFamily="34" charset="0"/>
              </a:rPr>
              <a:t>A </a:t>
            </a:r>
            <a:r>
              <a:rPr lang="en-IN" sz="2400" dirty="0">
                <a:latin typeface="Calibri" pitchFamily="34" charset="0"/>
              </a:rPr>
              <a:t>boy has </a:t>
            </a:r>
            <a:r>
              <a:rPr lang="en-IN" sz="2400" dirty="0" err="1">
                <a:latin typeface="Calibri" pitchFamily="34" charset="0"/>
              </a:rPr>
              <a:t>Rs</a:t>
            </a:r>
            <a:r>
              <a:rPr lang="en-IN" sz="2400" dirty="0">
                <a:latin typeface="Calibri" pitchFamily="34" charset="0"/>
              </a:rPr>
              <a:t> 728 in denomination of </a:t>
            </a:r>
            <a:r>
              <a:rPr lang="en-IN" sz="2400" dirty="0" err="1">
                <a:latin typeface="Calibri" pitchFamily="34" charset="0"/>
              </a:rPr>
              <a:t>Rs</a:t>
            </a:r>
            <a:r>
              <a:rPr lang="en-IN" sz="2400" dirty="0">
                <a:latin typeface="Calibri" pitchFamily="34" charset="0"/>
              </a:rPr>
              <a:t> 2 notes</a:t>
            </a:r>
            <a:r>
              <a:rPr lang="en-IN" sz="2400" dirty="0" smtClean="0">
                <a:latin typeface="Calibri" pitchFamily="34" charset="0"/>
              </a:rPr>
              <a:t>, </a:t>
            </a:r>
            <a:r>
              <a:rPr lang="en-IN" sz="2400" dirty="0" err="1" smtClean="0">
                <a:latin typeface="Calibri" pitchFamily="34" charset="0"/>
              </a:rPr>
              <a:t>Rs</a:t>
            </a:r>
            <a:r>
              <a:rPr lang="en-IN" sz="2400" dirty="0" smtClean="0">
                <a:latin typeface="Calibri" pitchFamily="34" charset="0"/>
              </a:rPr>
              <a:t> </a:t>
            </a:r>
            <a:r>
              <a:rPr lang="en-IN" sz="2400" dirty="0">
                <a:latin typeface="Calibri" pitchFamily="34" charset="0"/>
              </a:rPr>
              <a:t>5 notes and </a:t>
            </a:r>
            <a:r>
              <a:rPr lang="en-IN" sz="2400" dirty="0" err="1">
                <a:latin typeface="Calibri" pitchFamily="34" charset="0"/>
              </a:rPr>
              <a:t>Rs</a:t>
            </a:r>
            <a:r>
              <a:rPr lang="en-IN" sz="2400" dirty="0">
                <a:latin typeface="Calibri" pitchFamily="34" charset="0"/>
              </a:rPr>
              <a:t> 10 notes in the ratio of 3:2:4 respectively</a:t>
            </a:r>
            <a:r>
              <a:rPr lang="en-IN" sz="2400" dirty="0" smtClean="0">
                <a:latin typeface="Calibri" pitchFamily="34" charset="0"/>
              </a:rPr>
              <a:t>. What </a:t>
            </a:r>
            <a:r>
              <a:rPr lang="en-IN" sz="2400" dirty="0">
                <a:latin typeface="Calibri" pitchFamily="34" charset="0"/>
              </a:rPr>
              <a:t>is the total number of notes he has?</a:t>
            </a:r>
          </a:p>
          <a:p>
            <a:endParaRPr lang="en-IN" sz="2400" dirty="0">
              <a:latin typeface="Calibri" pitchFamily="34" charset="0"/>
            </a:endParaRPr>
          </a:p>
        </p:txBody>
      </p:sp>
    </p:spTree>
    <p:extLst>
      <p:ext uri="{BB962C8B-B14F-4D97-AF65-F5344CB8AC3E}">
        <p14:creationId xmlns:p14="http://schemas.microsoft.com/office/powerpoint/2010/main" val="60947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338</Words>
  <Application>Microsoft Office PowerPoint</Application>
  <PresentationFormat>On-screen Show (4:3)</PresentationFormat>
  <Paragraphs>23</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Math 16x9</vt:lpstr>
      <vt:lpstr>Linear Equation        (Extra Worksheet)</vt:lpstr>
      <vt:lpstr>Questions on age group</vt:lpstr>
      <vt:lpstr>Questions on ratio</vt:lpstr>
      <vt:lpstr>Questions on denomination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Equation        (Extra Worksheet)</dc:title>
  <dc:creator>mypc</dc:creator>
  <cp:lastModifiedBy>mypc</cp:lastModifiedBy>
  <cp:revision>6</cp:revision>
  <dcterms:created xsi:type="dcterms:W3CDTF">2006-08-16T00:00:00Z</dcterms:created>
  <dcterms:modified xsi:type="dcterms:W3CDTF">2020-07-11T04:13:26Z</dcterms:modified>
</cp:coreProperties>
</file>