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7" r:id="rId5"/>
    <p:sldId id="261" r:id="rId6"/>
    <p:sldId id="262" r:id="rId7"/>
    <p:sldId id="264" r:id="rId8"/>
    <p:sldId id="265" r:id="rId9"/>
    <p:sldId id="266" r:id="rId10"/>
    <p:sldId id="267" r:id="rId11"/>
    <p:sldId id="276" r:id="rId12"/>
    <p:sldId id="260" r:id="rId13"/>
    <p:sldId id="268" r:id="rId14"/>
    <p:sldId id="269" r:id="rId15"/>
    <p:sldId id="270" r:id="rId16"/>
    <p:sldId id="271" r:id="rId17"/>
    <p:sldId id="272" r:id="rId18"/>
    <p:sldId id="277" r:id="rId19"/>
    <p:sldId id="274" r:id="rId20"/>
    <p:sldId id="287" r:id="rId21"/>
    <p:sldId id="259" r:id="rId22"/>
    <p:sldId id="273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D79EFE-3BB6-FD8A-6962-00F257BB1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71D410-3931-5F4C-5585-3E267C02E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4739FE-158E-DDCF-0042-602DA571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3E327B-BDBE-5CE2-99A9-B30C9EE1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8479CE-CF51-BBBD-F8BE-09544BB9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0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2E9AA5-54AF-CB22-7104-2545C562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FC1D107-ACFA-DBA7-5649-CFA320AA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DAD420-5B9C-69E7-FB7D-975C65C5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AA8181-C5BF-7585-5CC5-C9CE2D98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6E706B-5453-09B3-8723-E6D8A50A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26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A2D4BD-2BE3-1B29-5FDE-FC979A62D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F3F0EB-2DFD-0755-EEF8-8FEA278A4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12BC32-805E-012B-269B-194E3BD2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3DEEEF-9EED-E650-0707-EBAF376E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EE191D-38B5-EE70-6282-341134A5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631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3B7B17-D8DD-E4B7-6593-4E61B879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C5F38C-7952-28D3-CE2A-D1FFD8FD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475002-350D-ED4E-9D90-FAE258F4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BDE96C-8F62-9FEB-2718-471EB2C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26EB7C-8ED2-4BF4-8BAE-8BB7A91F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65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23644D-9750-1264-3610-C98D9C7C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470F40-00F2-D191-932E-009DAC63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F0E03E-FB2F-8330-3708-8AD71FD5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1F2017-A3F9-41D4-1865-0EEABE78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2832B7-932B-B871-7FBD-6E11761F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33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4C4FC5-353C-59FE-C723-5D8167C1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6A74E0-AAFB-FFF6-C101-658D94B08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3A95EB-0691-710C-F65F-98B0335F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AAC87A-969B-8FB9-5BB0-3C194B87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CCB5E6-5CC1-347C-7F49-1FA5D367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3B034A-9C7C-FB02-EF47-1EBAD717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10D1A-4FB0-AF38-18B6-91618BE4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CE5D20-8E5A-8CE1-164B-FA77B6C5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A867D8F-19A5-456A-5493-E064ED0BE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BCC4724-1FF1-1E57-6BD3-FE8E892FD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0216577-1652-6A08-A382-6DEFD4059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1C2A1ED-CE87-58FA-9154-E7640FB8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E9794CC-29DE-1A7F-ADC5-06AD17C0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33E6D19-761A-6BAF-C047-D5AD749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04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2C8D7E-EE35-1C78-7A00-81C836DE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99816DC-4432-C80C-4D68-6084376B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9D22D62-ED15-2152-23E9-2320FE1F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4184B62-6663-B3C8-4D91-30C83C75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27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7A5FD9E-36EA-86D5-B679-F0ACD342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7E4E49D-B1EE-DA9D-9321-C1B88BE7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AC9FE1A-3311-F616-2C07-F3A98E15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48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42807-1DA0-C9EE-5BFB-1A51ABF4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2D6AB1-D7F6-7CC0-8767-F02B9128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494B2C-13F3-09F9-E4BD-811329186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9646E87-4056-E120-B066-6F316A04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783DD5-5A28-C7E3-7247-A901823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639DE9-CD4E-300B-7B6C-7D46350F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75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88437-3578-7446-4725-5656B416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737E57-DDAF-A9A2-556F-029B1CD39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735666-B252-90EC-62AE-076E94BD1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E59364-A07C-9B80-BEC0-EC9B0C36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A3AD3B-7819-29D8-99F1-62708D6F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78021A-DB09-0FB4-DF54-5524DBE7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82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6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C2A2765-8B81-84B5-F3C1-A0E0B2E9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C811F5-6AD1-46F6-A3F6-718D75B2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E5B603-BA8A-F51F-A0DA-94B061068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CBD3-4989-4011-8E33-AFBC9C89F305}" type="datetimeFigureOut">
              <a:rPr lang="hu-HU" smtClean="0"/>
              <a:t>2024. 07. 03.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E62167-0E23-8E34-05E7-C73C7F57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84DF80-A696-4ABB-FACC-616279499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1845-039D-4E4F-ACAF-F3F70E332F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93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D0F391-A8CA-5FAA-A658-B5303ED4B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183"/>
            <a:ext cx="9144000" cy="971043"/>
          </a:xfrm>
        </p:spPr>
        <p:txBody>
          <a:bodyPr>
            <a:normAutofit/>
          </a:bodyPr>
          <a:lstStyle/>
          <a:p>
            <a:r>
              <a:rPr lang="hu-HU" b="1" u="sng" dirty="0"/>
              <a:t>Párhuzamos Algoritmusok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9821D4-B42B-07A4-CA08-B6217C31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08949"/>
            <a:ext cx="9144000" cy="1655762"/>
          </a:xfrm>
        </p:spPr>
        <p:txBody>
          <a:bodyPr/>
          <a:lstStyle/>
          <a:p>
            <a:r>
              <a:rPr lang="hu-HU" dirty="0"/>
              <a:t>Készítette: Tárkányi Ákos Róbert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F4B9A49-ECFA-B103-7DD8-DD66ED0B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1803366"/>
            <a:ext cx="4381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4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C1F2C-3463-3E41-9494-E57E221D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a) POSIX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D3EFEA2-ADD4-F63A-A77E-B59E9F94130D}"/>
              </a:ext>
            </a:extLst>
          </p:cNvPr>
          <p:cNvSpPr txBox="1"/>
          <p:nvPr/>
        </p:nvSpPr>
        <p:spPr>
          <a:xfrm>
            <a:off x="3159690" y="624910"/>
            <a:ext cx="7657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Megnézzük az aktuális időt a program indulásakor és befejeződésekor, a kettő különbségét pedig kiírjuk mint lefutási időt.</a:t>
            </a:r>
            <a:br>
              <a:rPr lang="hu-HU" sz="2000" dirty="0"/>
            </a:br>
            <a:r>
              <a:rPr lang="hu-HU" sz="2000" dirty="0"/>
              <a:t>Megvárjuk amíg az összes száll befejezi a lefutást a </a:t>
            </a:r>
            <a:r>
              <a:rPr lang="hu-HU" sz="2000" dirty="0" err="1"/>
              <a:t>pthread_join</a:t>
            </a:r>
            <a:r>
              <a:rPr lang="hu-HU" sz="2000" dirty="0"/>
              <a:t>() függvénnyel.</a:t>
            </a:r>
            <a:br>
              <a:rPr lang="hu-HU" sz="2000" dirty="0"/>
            </a:br>
            <a:r>
              <a:rPr lang="hu-HU" sz="2000" dirty="0"/>
              <a:t>Kiírjuk a lefutási összesítést, ami megmutatja a találatok számát szálanként illetve összeadva, valamint az eltelt időt.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6B695E9-E263-E2FE-D0B6-D83998B4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75" y="2649267"/>
            <a:ext cx="7239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3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C1F2C-3463-3E41-9494-E57E221D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a) POSIX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9473DDD-FD9C-08F2-3C35-4BF4B46B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397"/>
            <a:ext cx="10267545" cy="52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37069"/>
      </p:ext>
    </p:extLst>
  </p:cSld>
  <p:clrMapOvr>
    <a:masterClrMapping/>
  </p:clrMapOvr>
  <p:transition spd="slow"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30D86-03C9-216A-936D-C664CBA7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b) </a:t>
            </a:r>
            <a:r>
              <a:rPr lang="hu-HU" b="1" dirty="0" err="1"/>
              <a:t>OpenMP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9BBEC2-9913-1B70-7657-02F1A4CD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96" y="1439693"/>
            <a:ext cx="2148191" cy="505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/>
              <a:t>Megnézzük, hogy megfelelő darabszámú argumentumot kapott-e a függvény, hogy a szálaknak megadott szám nagyobb e mint nulla, rögzítjük a kezdeti pillanatban a pontos időt. </a:t>
            </a:r>
          </a:p>
          <a:p>
            <a:pPr marL="0" indent="0">
              <a:buNone/>
            </a:pPr>
            <a:r>
              <a:rPr lang="hu-HU" sz="1800" dirty="0"/>
              <a:t>A </a:t>
            </a:r>
            <a:r>
              <a:rPr lang="hu-HU" sz="1800" dirty="0" err="1"/>
              <a:t>search_file</a:t>
            </a:r>
            <a:r>
              <a:rPr lang="hu-HU" sz="1800" dirty="0"/>
              <a:t> függvény elindítja a keresést.</a:t>
            </a:r>
          </a:p>
          <a:p>
            <a:pPr marL="0" indent="0">
              <a:buNone/>
            </a:pPr>
            <a:r>
              <a:rPr lang="hu-HU" sz="1800" dirty="0"/>
              <a:t>A végén kiírjuk a lefutáshoz kellő időt.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B6C1427-9329-C325-DC92-F25DD529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1" y="1439693"/>
            <a:ext cx="8674958" cy="51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30D86-03C9-216A-936D-C664CBA7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b) </a:t>
            </a:r>
            <a:r>
              <a:rPr lang="hu-HU" b="1" dirty="0" err="1"/>
              <a:t>OpenMP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9BBEC2-9913-1B70-7657-02F1A4CD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54" y="2240959"/>
            <a:ext cx="11797726" cy="2376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/>
              <a:t>Megnyitjuk a megadott szövegfájlt. Ha ez nem sikerül, hibaüzenetet térítünk vissza.</a:t>
            </a:r>
          </a:p>
          <a:p>
            <a:pPr marL="0" indent="0">
              <a:buNone/>
            </a:pPr>
            <a:r>
              <a:rPr lang="hu-HU" sz="1800" dirty="0"/>
              <a:t>Létrehozunk egy listát, amiben az egyes szálak által talált egyezések számát tároljuk le.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FBCC0B5-98E8-CC7D-103C-40539AE6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8" y="3342331"/>
            <a:ext cx="11951444" cy="34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30D86-03C9-216A-936D-C664CBA7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b) </a:t>
            </a:r>
            <a:r>
              <a:rPr lang="hu-HU" b="1" dirty="0" err="1"/>
              <a:t>OpenMP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9BBEC2-9913-1B70-7657-02F1A4CD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755" y="1784215"/>
            <a:ext cx="7547042" cy="2376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 err="1"/>
              <a:t>OpenMP</a:t>
            </a:r>
            <a:r>
              <a:rPr lang="hu-HU" sz="1800" dirty="0"/>
              <a:t> Parallel </a:t>
            </a:r>
            <a:r>
              <a:rPr lang="hu-HU" sz="1800" dirty="0" err="1"/>
              <a:t>Region</a:t>
            </a:r>
            <a:r>
              <a:rPr lang="hu-HU" sz="1800" dirty="0"/>
              <a:t>: létrehozunk egy párhuzamos régiót megadott szállal.</a:t>
            </a:r>
          </a:p>
          <a:p>
            <a:pPr marL="0" indent="0">
              <a:buNone/>
            </a:pPr>
            <a:r>
              <a:rPr lang="hu-HU" sz="1800" dirty="0"/>
              <a:t>Letároljuk a </a:t>
            </a:r>
            <a:r>
              <a:rPr lang="hu-HU" sz="1800" dirty="0" err="1"/>
              <a:t>a</a:t>
            </a:r>
            <a:r>
              <a:rPr lang="hu-HU" sz="1800" dirty="0"/>
              <a:t> szálak azonosítóit, létrehozzuk az olvasó </a:t>
            </a:r>
            <a:r>
              <a:rPr lang="hu-HU" sz="1800" dirty="0" err="1"/>
              <a:t>buffert</a:t>
            </a:r>
            <a:r>
              <a:rPr lang="hu-HU" sz="1800" dirty="0"/>
              <a:t>.</a:t>
            </a:r>
          </a:p>
          <a:p>
            <a:pPr marL="0" indent="0">
              <a:buNone/>
            </a:pPr>
            <a:endParaRPr lang="hu-HU" sz="1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FA3A2A1-12DF-21C8-9A9F-07D56EAB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31" y="3081742"/>
            <a:ext cx="93535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30D86-03C9-216A-936D-C664CBA7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b) </a:t>
            </a:r>
            <a:r>
              <a:rPr lang="hu-HU" b="1" dirty="0" err="1"/>
              <a:t>OpenMP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9BBEC2-9913-1B70-7657-02F1A4CD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867"/>
            <a:ext cx="7547042" cy="2376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/>
              <a:t>Minden száll kiolvas sorokat a fájlból az </a:t>
            </a:r>
            <a:r>
              <a:rPr lang="hu-HU" sz="1800" dirty="0" err="1"/>
              <a:t>fgets</a:t>
            </a:r>
            <a:r>
              <a:rPr lang="hu-HU" sz="1800" dirty="0"/>
              <a:t> parancs segítségével.</a:t>
            </a:r>
          </a:p>
          <a:p>
            <a:pPr marL="0" indent="0">
              <a:buNone/>
            </a:pPr>
            <a:r>
              <a:rPr lang="hu-HU" sz="1800" dirty="0"/>
              <a:t>Az </a:t>
            </a:r>
            <a:r>
              <a:rPr lang="hu-HU" sz="1800" dirty="0" err="1"/>
              <a:t>strstr</a:t>
            </a:r>
            <a:r>
              <a:rPr lang="hu-HU" sz="1800" dirty="0"/>
              <a:t> parancs segítségével keressük a megadott </a:t>
            </a:r>
            <a:r>
              <a:rPr lang="hu-HU" sz="1800" dirty="0" err="1"/>
              <a:t>stringet</a:t>
            </a:r>
            <a:r>
              <a:rPr lang="hu-HU" sz="1800" dirty="0"/>
              <a:t> a jelenlegi sorban.</a:t>
            </a:r>
          </a:p>
          <a:p>
            <a:pPr marL="0" indent="0">
              <a:buNone/>
            </a:pPr>
            <a:r>
              <a:rPr lang="hu-HU" sz="1800" dirty="0"/>
              <a:t>Ha megtaláltuk, kiszámoljuk a pozícióját.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E162F0-1812-BE8B-F673-249A9427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41" y="3261009"/>
            <a:ext cx="8200012" cy="255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30D86-03C9-216A-936D-C664CBA7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b) </a:t>
            </a:r>
            <a:r>
              <a:rPr lang="hu-HU" b="1" dirty="0" err="1"/>
              <a:t>OpenMP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9BBEC2-9913-1B70-7657-02F1A4CD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2867"/>
            <a:ext cx="10515599" cy="2376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/>
              <a:t>Kritikus szekció: biztosítja, hogy a különböző szállak nem írnak egyszerre.</a:t>
            </a:r>
          </a:p>
          <a:p>
            <a:pPr marL="0" indent="0">
              <a:buNone/>
            </a:pPr>
            <a:r>
              <a:rPr lang="hu-HU" sz="1800" dirty="0"/>
              <a:t>Megjelenítjük a log üzeneteket, ami tartalmazza a találat helyét, idejét és az azt elvégző száll azonosítóját.</a:t>
            </a:r>
          </a:p>
          <a:p>
            <a:pPr marL="0" indent="0">
              <a:buNone/>
            </a:pPr>
            <a:r>
              <a:rPr lang="hu-HU" sz="1800" dirty="0"/>
              <a:t>Mozdítjuk a </a:t>
            </a:r>
            <a:r>
              <a:rPr lang="hu-HU" sz="1800" dirty="0" err="1"/>
              <a:t>pos</a:t>
            </a:r>
            <a:r>
              <a:rPr lang="hu-HU" sz="1800" dirty="0"/>
              <a:t> pointert, hogy a keresés a találat vége után folytatódjon.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9CB9478-5322-EE61-D647-8CBB7D05A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3" y="3525900"/>
            <a:ext cx="11138169" cy="26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30D86-03C9-216A-936D-C664CBA7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b) </a:t>
            </a:r>
            <a:r>
              <a:rPr lang="hu-HU" b="1" dirty="0" err="1"/>
              <a:t>OpenMP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9BBEC2-9913-1B70-7657-02F1A4CD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349" y="2118705"/>
            <a:ext cx="7138482" cy="54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/>
              <a:t>Bezárjuk a megnyitott fájl, majd megjelenítjük az összegző szöveget.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D85E21D-8C98-CF78-C360-3314CB47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819400"/>
            <a:ext cx="113823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30D86-03C9-216A-936D-C664CBA7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b) </a:t>
            </a:r>
            <a:r>
              <a:rPr lang="hu-HU" b="1" dirty="0" err="1"/>
              <a:t>OpenMP</a:t>
            </a:r>
            <a:endParaRPr lang="hu-HU" b="1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5093C28-0F0A-E272-1DF3-310524A1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1508800"/>
            <a:ext cx="10116766" cy="51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3F4647-CEEE-6828-7D19-29CF41AC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Mérések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EEFE5D8-2C36-E3B2-D49C-EDB8367EA353}"/>
              </a:ext>
            </a:extLst>
          </p:cNvPr>
          <p:cNvSpPr txBox="1"/>
          <p:nvPr/>
        </p:nvSpPr>
        <p:spPr>
          <a:xfrm>
            <a:off x="9756843" y="1506022"/>
            <a:ext cx="222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Gyorsulás (</a:t>
            </a:r>
            <a:r>
              <a:rPr lang="hu-HU" b="1" u="sng" dirty="0" err="1"/>
              <a:t>Speed</a:t>
            </a:r>
            <a:r>
              <a:rPr lang="hu-HU" b="1" u="sng" dirty="0"/>
              <a:t> </a:t>
            </a:r>
            <a:r>
              <a:rPr lang="hu-HU" b="1" u="sng" dirty="0" err="1"/>
              <a:t>Up</a:t>
            </a:r>
            <a:r>
              <a:rPr lang="hu-HU" b="1" u="sng" dirty="0"/>
              <a:t>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924E1C2-4473-DC7C-5584-93068B50173B}"/>
              </a:ext>
            </a:extLst>
          </p:cNvPr>
          <p:cNvSpPr txBox="1"/>
          <p:nvPr/>
        </p:nvSpPr>
        <p:spPr>
          <a:xfrm>
            <a:off x="9825510" y="1892866"/>
            <a:ext cx="2917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0,00116/0,00024 = </a:t>
            </a:r>
            <a:r>
              <a:rPr lang="hu-HU" sz="1400" b="1" dirty="0"/>
              <a:t>4,8333</a:t>
            </a:r>
          </a:p>
          <a:p>
            <a:r>
              <a:rPr lang="hu-HU" sz="1400" dirty="0"/>
              <a:t>(1 szál </a:t>
            </a:r>
            <a:r>
              <a:rPr lang="hu-HU" sz="1400" dirty="0">
                <a:sym typeface="Wingdings" panose="05000000000000000000" pitchFamily="2" charset="2"/>
              </a:rPr>
              <a:t> 5 szál</a:t>
            </a:r>
            <a:r>
              <a:rPr lang="hu-HU" sz="1400" dirty="0"/>
              <a:t>)</a:t>
            </a:r>
          </a:p>
          <a:p>
            <a:r>
              <a:rPr lang="hu-HU" sz="1400" u="sng" dirty="0"/>
              <a:t>383,33%-os gyorsulás.</a:t>
            </a:r>
          </a:p>
          <a:p>
            <a:endParaRPr lang="hu-HU" sz="1400" dirty="0"/>
          </a:p>
          <a:p>
            <a:r>
              <a:rPr lang="hu-HU" sz="1400" dirty="0"/>
              <a:t>0,00116/0,00013 = </a:t>
            </a:r>
            <a:r>
              <a:rPr lang="hu-HU" sz="1400" b="1" dirty="0"/>
              <a:t>8,9231</a:t>
            </a:r>
          </a:p>
          <a:p>
            <a:r>
              <a:rPr lang="hu-HU" sz="1400" dirty="0"/>
              <a:t>(1 szál </a:t>
            </a:r>
            <a:r>
              <a:rPr lang="hu-HU" sz="1400" dirty="0">
                <a:sym typeface="Wingdings" panose="05000000000000000000" pitchFamily="2" charset="2"/>
              </a:rPr>
              <a:t> 10 szál</a:t>
            </a:r>
            <a:r>
              <a:rPr lang="hu-HU" sz="1400" dirty="0"/>
              <a:t>)</a:t>
            </a:r>
          </a:p>
          <a:p>
            <a:r>
              <a:rPr lang="hu-HU" sz="1400" u="sng" dirty="0"/>
              <a:t>792,31%-os gyorsulás.</a:t>
            </a:r>
          </a:p>
          <a:p>
            <a:endParaRPr lang="hu-HU" sz="1400" dirty="0"/>
          </a:p>
          <a:p>
            <a:r>
              <a:rPr lang="hu-HU" sz="1400" dirty="0"/>
              <a:t>0,00116/0,00009 = </a:t>
            </a:r>
            <a:r>
              <a:rPr lang="hu-HU" sz="1400" b="1" dirty="0"/>
              <a:t>12,888</a:t>
            </a:r>
          </a:p>
          <a:p>
            <a:r>
              <a:rPr lang="hu-HU" sz="1400" dirty="0"/>
              <a:t>(1 szál </a:t>
            </a:r>
            <a:r>
              <a:rPr lang="hu-HU" sz="1400" dirty="0">
                <a:sym typeface="Wingdings" panose="05000000000000000000" pitchFamily="2" charset="2"/>
              </a:rPr>
              <a:t> 20 szál</a:t>
            </a:r>
            <a:r>
              <a:rPr lang="hu-HU" sz="1400" dirty="0"/>
              <a:t>)</a:t>
            </a:r>
          </a:p>
          <a:p>
            <a:r>
              <a:rPr lang="hu-HU" sz="1400" u="sng" dirty="0"/>
              <a:t>1188,88%-os gyorsulás.</a:t>
            </a:r>
          </a:p>
          <a:p>
            <a:endParaRPr lang="hu-HU" sz="14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A9E9FE3-6C9C-1E99-09AB-9BAD61B0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873"/>
            <a:ext cx="3695700" cy="344805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CE96708-C68C-88A2-C790-920E7AB3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35" y="1690688"/>
            <a:ext cx="5113673" cy="31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09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3658AF-1CBE-F1FB-344D-C0BB5FA2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22BBC8-E242-8028-E30A-943CBC7D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hu-HU" dirty="0"/>
              <a:t>Adott szövegfájl illetve keresendő szó.</a:t>
            </a:r>
          </a:p>
          <a:p>
            <a:r>
              <a:rPr lang="hu-HU" dirty="0"/>
              <a:t>Meg akarjuk tudni, hogy hányszor és hol fordul elő.</a:t>
            </a:r>
          </a:p>
          <a:p>
            <a:r>
              <a:rPr lang="hu-HU" dirty="0"/>
              <a:t>A program képes legyen több szálon futni egyszerre.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FCA14CEB-5851-91C1-0C23-38327B963D06}"/>
              </a:ext>
            </a:extLst>
          </p:cNvPr>
          <p:cNvCxnSpPr/>
          <p:nvPr/>
        </p:nvCxnSpPr>
        <p:spPr>
          <a:xfrm flipV="1">
            <a:off x="5768502" y="1825625"/>
            <a:ext cx="2120630" cy="1024579"/>
          </a:xfrm>
          <a:prstGeom prst="straightConnector1">
            <a:avLst/>
          </a:prstGeom>
          <a:ln w="38100" cap="rnd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487B87CC-FFCF-AE50-0465-5D7B00DA0633}"/>
              </a:ext>
            </a:extLst>
          </p:cNvPr>
          <p:cNvCxnSpPr>
            <a:cxnSpLocks/>
          </p:cNvCxnSpPr>
          <p:nvPr/>
        </p:nvCxnSpPr>
        <p:spPr>
          <a:xfrm>
            <a:off x="5768502" y="2850204"/>
            <a:ext cx="2052536" cy="1001949"/>
          </a:xfrm>
          <a:prstGeom prst="straightConnector1">
            <a:avLst/>
          </a:prstGeom>
          <a:ln w="38100" cap="rnd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38A7CB04-809F-B69C-A044-46023611A751}"/>
              </a:ext>
            </a:extLst>
          </p:cNvPr>
          <p:cNvSpPr txBox="1"/>
          <p:nvPr/>
        </p:nvSpPr>
        <p:spPr>
          <a:xfrm>
            <a:off x="8073958" y="1564015"/>
            <a:ext cx="930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/>
              <a:t>Posix</a:t>
            </a:r>
            <a:endParaRPr lang="hu-HU" sz="28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72D5D1A-BEDD-A38F-D134-ADC957C9827E}"/>
              </a:ext>
            </a:extLst>
          </p:cNvPr>
          <p:cNvSpPr txBox="1"/>
          <p:nvPr/>
        </p:nvSpPr>
        <p:spPr>
          <a:xfrm>
            <a:off x="8073958" y="3590543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/>
              <a:t>OpenMP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936802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3F4647-CEEE-6828-7D19-29CF41AC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Mérések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E07194A-59AF-78F0-7483-1857FA93D9BA}"/>
              </a:ext>
            </a:extLst>
          </p:cNvPr>
          <p:cNvSpPr txBox="1"/>
          <p:nvPr/>
        </p:nvSpPr>
        <p:spPr>
          <a:xfrm>
            <a:off x="740923" y="5605505"/>
            <a:ext cx="740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/>
              <a:t>Hipotézis</a:t>
            </a:r>
            <a:r>
              <a:rPr lang="hu-HU" dirty="0"/>
              <a:t>: </a:t>
            </a:r>
            <a:r>
              <a:rPr lang="hu-HU" dirty="0" err="1"/>
              <a:t>OpenMP</a:t>
            </a:r>
            <a:r>
              <a:rPr lang="hu-HU" dirty="0"/>
              <a:t> használata esetén a párhuzamosítással felszabadított erőforrások nagyrészt elhasználódnak a szálak kezelésére.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EEFE5D8-2C36-E3B2-D49C-EDB8367EA353}"/>
              </a:ext>
            </a:extLst>
          </p:cNvPr>
          <p:cNvSpPr txBox="1"/>
          <p:nvPr/>
        </p:nvSpPr>
        <p:spPr>
          <a:xfrm>
            <a:off x="9756843" y="1506022"/>
            <a:ext cx="222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Gyorsulás (</a:t>
            </a:r>
            <a:r>
              <a:rPr lang="hu-HU" b="1" u="sng" dirty="0" err="1"/>
              <a:t>Speed</a:t>
            </a:r>
            <a:r>
              <a:rPr lang="hu-HU" b="1" u="sng" dirty="0"/>
              <a:t> </a:t>
            </a:r>
            <a:r>
              <a:rPr lang="hu-HU" b="1" u="sng" dirty="0" err="1"/>
              <a:t>Up</a:t>
            </a:r>
            <a:r>
              <a:rPr lang="hu-HU" b="1" u="sng" dirty="0"/>
              <a:t>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924E1C2-4473-DC7C-5584-93068B50173B}"/>
              </a:ext>
            </a:extLst>
          </p:cNvPr>
          <p:cNvSpPr txBox="1"/>
          <p:nvPr/>
        </p:nvSpPr>
        <p:spPr>
          <a:xfrm>
            <a:off x="9825510" y="1892866"/>
            <a:ext cx="2917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0,00267/0,00233 = </a:t>
            </a:r>
            <a:r>
              <a:rPr lang="hu-HU" sz="1400" b="1" dirty="0"/>
              <a:t>1,1459</a:t>
            </a:r>
          </a:p>
          <a:p>
            <a:r>
              <a:rPr lang="hu-HU" sz="1400" dirty="0"/>
              <a:t>(1 szál </a:t>
            </a:r>
            <a:r>
              <a:rPr lang="hu-HU" sz="1400" dirty="0">
                <a:sym typeface="Wingdings" panose="05000000000000000000" pitchFamily="2" charset="2"/>
              </a:rPr>
              <a:t> 2 szál</a:t>
            </a:r>
            <a:r>
              <a:rPr lang="hu-HU" sz="1400" dirty="0"/>
              <a:t>)</a:t>
            </a:r>
          </a:p>
          <a:p>
            <a:r>
              <a:rPr lang="hu-HU" sz="1400" u="sng" dirty="0"/>
              <a:t>14,59%-os gyorsulás.</a:t>
            </a:r>
          </a:p>
          <a:p>
            <a:endParaRPr lang="hu-HU" sz="1400" dirty="0"/>
          </a:p>
          <a:p>
            <a:r>
              <a:rPr lang="hu-HU" sz="1400" dirty="0"/>
              <a:t>0,00267/0,003 = </a:t>
            </a:r>
            <a:r>
              <a:rPr lang="hu-HU" sz="1400" b="1" dirty="0"/>
              <a:t>0,89</a:t>
            </a:r>
          </a:p>
          <a:p>
            <a:r>
              <a:rPr lang="hu-HU" sz="1400" dirty="0"/>
              <a:t>(1 szál </a:t>
            </a:r>
            <a:r>
              <a:rPr lang="hu-HU" sz="1400" dirty="0">
                <a:sym typeface="Wingdings" panose="05000000000000000000" pitchFamily="2" charset="2"/>
              </a:rPr>
              <a:t> 3 szál</a:t>
            </a:r>
            <a:r>
              <a:rPr lang="hu-HU" sz="1400" dirty="0"/>
              <a:t>)</a:t>
            </a:r>
          </a:p>
          <a:p>
            <a:r>
              <a:rPr lang="hu-HU" sz="1400" u="sng" dirty="0"/>
              <a:t>11%-os lassulás.</a:t>
            </a:r>
          </a:p>
          <a:p>
            <a:endParaRPr lang="hu-HU" sz="1400" dirty="0"/>
          </a:p>
          <a:p>
            <a:r>
              <a:rPr lang="hu-HU" sz="1400" dirty="0"/>
              <a:t>0,00267/0,004 = </a:t>
            </a:r>
            <a:r>
              <a:rPr lang="hu-HU" sz="1400" b="1" dirty="0"/>
              <a:t>66,75</a:t>
            </a:r>
          </a:p>
          <a:p>
            <a:r>
              <a:rPr lang="hu-HU" sz="1400" dirty="0"/>
              <a:t>(1 szál </a:t>
            </a:r>
            <a:r>
              <a:rPr lang="hu-HU" sz="1400" dirty="0">
                <a:sym typeface="Wingdings" panose="05000000000000000000" pitchFamily="2" charset="2"/>
              </a:rPr>
              <a:t> 10 szál</a:t>
            </a:r>
            <a:r>
              <a:rPr lang="hu-HU" sz="1400" dirty="0"/>
              <a:t>)</a:t>
            </a:r>
          </a:p>
          <a:p>
            <a:r>
              <a:rPr lang="hu-HU" sz="1400" u="sng" dirty="0"/>
              <a:t>33,25%-os lassulás.</a:t>
            </a:r>
          </a:p>
          <a:p>
            <a:endParaRPr lang="hu-HU" sz="1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19EE4F7-232B-41E6-F175-AD7BC7F0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906"/>
            <a:ext cx="3409950" cy="34575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942FEF-B272-D658-6CF5-BD5BB02A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66" y="1607681"/>
            <a:ext cx="50863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2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A9E74-C686-69DB-DDA8-C2F168E6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02BAEA-651C-5B15-0855-F5333A7D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672" cy="4351338"/>
          </a:xfrm>
        </p:spPr>
        <p:txBody>
          <a:bodyPr/>
          <a:lstStyle/>
          <a:p>
            <a:r>
              <a:rPr lang="hu-HU" dirty="0"/>
              <a:t>Van n darab ruhadarabot ábrázoló képünk</a:t>
            </a:r>
          </a:p>
          <a:p>
            <a:r>
              <a:rPr lang="hu-HU" dirty="0"/>
              <a:t>Be szeretnénk őket csoportosítani a ruhadarabok típusa alapján</a:t>
            </a:r>
          </a:p>
          <a:p>
            <a:r>
              <a:rPr lang="hu-HU" dirty="0"/>
              <a:t>KNN algoritmus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9934439-3040-86E0-0E1C-13BF71C33F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266342">
            <a:off x="5318932" y="730895"/>
            <a:ext cx="5182794" cy="520720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40DCAC8-8CE5-99C0-6401-EB748536E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71412" y="1002614"/>
            <a:ext cx="5276404" cy="53012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75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BEF86-2AD1-BA39-29A4-F9CFE655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6" y="454025"/>
            <a:ext cx="8286345" cy="4351338"/>
          </a:xfrm>
        </p:spPr>
        <p:txBody>
          <a:bodyPr/>
          <a:lstStyle/>
          <a:p>
            <a:r>
              <a:rPr lang="hu-HU" dirty="0"/>
              <a:t>Bekérjük a keresett ruhatípust valamint a felhasználandó szálak számát a felhasználótól</a:t>
            </a:r>
          </a:p>
          <a:p>
            <a:r>
              <a:rPr lang="hu-HU" dirty="0"/>
              <a:t>Beállítjuk az átvizsgálandó képhalmazt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9DE02FB-F5E0-732D-E1EC-3D025EB5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27" y="2548647"/>
            <a:ext cx="11306697" cy="35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5151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BEF86-2AD1-BA39-29A4-F9CFE655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6" y="454025"/>
            <a:ext cx="10463798" cy="4351338"/>
          </a:xfrm>
        </p:spPr>
        <p:txBody>
          <a:bodyPr/>
          <a:lstStyle/>
          <a:p>
            <a:r>
              <a:rPr lang="hu-HU" dirty="0"/>
              <a:t>„Kiképezzük” a KNN osztályunkat egy előre megadott kép és tag halmazon.</a:t>
            </a:r>
          </a:p>
          <a:p>
            <a:r>
              <a:rPr lang="hu-HU" dirty="0"/>
              <a:t>Felvesszük a kezdési időt, ami majd később a lefutási idő kiszámításához fog kelleni.</a:t>
            </a:r>
          </a:p>
          <a:p>
            <a:r>
              <a:rPr lang="hu-HU" dirty="0"/>
              <a:t>Meghívjuk a </a:t>
            </a:r>
            <a:r>
              <a:rPr lang="hu-HU" dirty="0" err="1"/>
              <a:t>GetClassTags</a:t>
            </a:r>
            <a:r>
              <a:rPr lang="hu-HU" dirty="0"/>
              <a:t> függvényt az átvizsgálandó képhalmazra, amely elindítja a </a:t>
            </a:r>
            <a:r>
              <a:rPr lang="hu-HU" dirty="0" err="1"/>
              <a:t>knn</a:t>
            </a:r>
            <a:r>
              <a:rPr lang="hu-HU" dirty="0"/>
              <a:t> algoritmust.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FD5E64-1F9B-71EF-99F5-5DE2A0A7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76" y="3617271"/>
            <a:ext cx="10463798" cy="118809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884D907-12F3-4A0A-24CF-297870F9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74" y="5029100"/>
            <a:ext cx="10491533" cy="15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4011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BEF86-2AD1-BA39-29A4-F9CFE655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6" y="454025"/>
            <a:ext cx="10463798" cy="4351338"/>
          </a:xfrm>
        </p:spPr>
        <p:txBody>
          <a:bodyPr/>
          <a:lstStyle/>
          <a:p>
            <a:r>
              <a:rPr lang="hu-HU" dirty="0"/>
              <a:t>A KNN osztály inicializáláskor felveszi az alap értékeket, majd azok felülírásra kerülnek a kiképzése közben.</a:t>
            </a:r>
          </a:p>
          <a:p>
            <a:r>
              <a:rPr lang="hu-HU" dirty="0"/>
              <a:t>Az ehhez kapott adatsort felbontja egy háromdimenziós mátrixra, amelyben a pontok a Z. kép X. sorának Y. pixelét tartalmazzák.</a:t>
            </a:r>
          </a:p>
          <a:p>
            <a:r>
              <a:rPr lang="hu-HU" dirty="0"/>
              <a:t>Amennyiben a képek színesek (nem csak szürke állományokat tartalmaznak), az algoritmus kiátlagolja a pixelek színtartalmát, és az átlagot használja a továbbiakban.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3F1C00F-91D6-748C-526B-6E275BA1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43" y="3580248"/>
            <a:ext cx="9884924" cy="298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4816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BEF86-2AD1-BA39-29A4-F9CFE655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6" y="454025"/>
            <a:ext cx="10463798" cy="4351338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GetClassTags</a:t>
            </a:r>
            <a:r>
              <a:rPr lang="hu-HU" dirty="0"/>
              <a:t>() függvény a KNN </a:t>
            </a:r>
            <a:r>
              <a:rPr lang="hu-HU" dirty="0" err="1"/>
              <a:t>predict</a:t>
            </a:r>
            <a:r>
              <a:rPr lang="hu-HU" dirty="0"/>
              <a:t>() függvényét hívja meg.</a:t>
            </a:r>
          </a:p>
          <a:p>
            <a:r>
              <a:rPr lang="hu-HU" dirty="0"/>
              <a:t>A </a:t>
            </a:r>
            <a:r>
              <a:rPr lang="hu-HU" dirty="0" err="1"/>
              <a:t>predict</a:t>
            </a:r>
            <a:r>
              <a:rPr lang="hu-HU" dirty="0"/>
              <a:t> függvény felosztja a kategorizálandó képeket a szálak között, majd inicializálja azokat.</a:t>
            </a:r>
          </a:p>
          <a:p>
            <a:r>
              <a:rPr lang="hu-HU" dirty="0"/>
              <a:t>A </a:t>
            </a:r>
            <a:r>
              <a:rPr lang="hu-HU" dirty="0" err="1"/>
              <a:t>join</a:t>
            </a:r>
            <a:r>
              <a:rPr lang="hu-HU" dirty="0"/>
              <a:t>() függvény segítségével biztosra vehetünk, hogy a program megvárja, amíg minden szál befejezi a futást, mielőtt tovább haladna.</a:t>
            </a:r>
          </a:p>
          <a:p>
            <a:r>
              <a:rPr lang="hu-HU" dirty="0"/>
              <a:t>Végül a szálak által </a:t>
            </a:r>
          </a:p>
          <a:p>
            <a:pPr marL="0" indent="0">
              <a:buNone/>
            </a:pPr>
            <a:r>
              <a:rPr lang="hu-HU" dirty="0"/>
              <a:t>talált tag-ek listái </a:t>
            </a:r>
          </a:p>
          <a:p>
            <a:pPr marL="0" indent="0">
              <a:buNone/>
            </a:pPr>
            <a:r>
              <a:rPr lang="hu-HU" dirty="0"/>
              <a:t>egyesítésre kerülnek.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6E28755-A142-7839-03DB-633B6285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539" y="2722256"/>
            <a:ext cx="8286649" cy="39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76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BEF86-2AD1-BA39-29A4-F9CFE655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5" y="454024"/>
            <a:ext cx="11282465" cy="5158835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get_k_neighbors</a:t>
            </a:r>
            <a:r>
              <a:rPr lang="hu-HU" dirty="0"/>
              <a:t> megkeresi a k legközelebbi szomszédját a megadott képeknek, és később az e szomszédoknál előforduló leggyakoribb tag-</a:t>
            </a:r>
            <a:r>
              <a:rPr lang="hu-HU" dirty="0" err="1"/>
              <a:t>et</a:t>
            </a:r>
            <a:r>
              <a:rPr lang="hu-HU" dirty="0"/>
              <a:t> rendeljük a képhez.</a:t>
            </a:r>
          </a:p>
          <a:p>
            <a:r>
              <a:rPr lang="hu-HU" dirty="0"/>
              <a:t>Visszatérít egy mátrixot, ahol minden sor egy kép legközelebbi szomszédjait tartalmazza.</a:t>
            </a:r>
          </a:p>
          <a:p>
            <a:r>
              <a:rPr lang="hu-HU" dirty="0"/>
              <a:t>A </a:t>
            </a:r>
            <a:r>
              <a:rPr lang="hu-HU" dirty="0" err="1"/>
              <a:t>runningProcesses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osztály szintű </a:t>
            </a:r>
          </a:p>
          <a:p>
            <a:pPr marL="0" indent="0">
              <a:buNone/>
            </a:pPr>
            <a:r>
              <a:rPr lang="hu-HU" dirty="0"/>
              <a:t>attribútumban tároljuk, </a:t>
            </a:r>
          </a:p>
          <a:p>
            <a:pPr marL="0" indent="0">
              <a:buNone/>
            </a:pPr>
            <a:r>
              <a:rPr lang="hu-HU" dirty="0"/>
              <a:t>hogy jelenleg mennyi </a:t>
            </a:r>
          </a:p>
          <a:p>
            <a:pPr marL="0" indent="0">
              <a:buNone/>
            </a:pPr>
            <a:r>
              <a:rPr lang="hu-HU" dirty="0"/>
              <a:t>szálon fut a függvény.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9C0D66-D5BB-4ECD-59FE-2F124BCA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62" y="2303712"/>
            <a:ext cx="7829649" cy="42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0844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BEF86-2AD1-BA39-29A4-F9CFE655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5" y="454024"/>
            <a:ext cx="10309699" cy="596563"/>
          </a:xfrm>
        </p:spPr>
        <p:txBody>
          <a:bodyPr>
            <a:normAutofit/>
          </a:bodyPr>
          <a:lstStyle/>
          <a:p>
            <a:r>
              <a:rPr lang="hu-HU" dirty="0"/>
              <a:t>A szomszédoknál előforduló leggyakoribb tag-</a:t>
            </a:r>
            <a:r>
              <a:rPr lang="hu-HU" dirty="0" err="1"/>
              <a:t>et</a:t>
            </a:r>
            <a:r>
              <a:rPr lang="hu-HU" dirty="0"/>
              <a:t> rendeljük a képhez.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3448961-A737-002A-A837-592E47BE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9" y="1105799"/>
            <a:ext cx="6276975" cy="32289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0C959FA-4413-300E-8605-283BBDD3F9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75743" y="2849094"/>
            <a:ext cx="2866750" cy="28802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2E29411-1F0F-CA12-B0E2-A8EB0083F2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024029">
            <a:off x="9514615" y="2918400"/>
            <a:ext cx="2420716" cy="243211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B5E11A2-5A4A-E0B1-BA73-E53C29E53B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339932">
            <a:off x="2371658" y="4166609"/>
            <a:ext cx="2368155" cy="23793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9D00E54-3332-DF1C-9C7A-D3C5BD252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4984">
            <a:off x="8324012" y="965350"/>
            <a:ext cx="1820950" cy="18190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F6A0B18E-61C9-4937-C653-6028C333796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734029" y="4289220"/>
            <a:ext cx="1341714" cy="11839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77F5B2C2-837D-8710-2644-589668E88DC1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8942493" y="4289220"/>
            <a:ext cx="589070" cy="470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21423A6-DB61-0CE2-56B3-9F92E63EE537}"/>
              </a:ext>
            </a:extLst>
          </p:cNvPr>
          <p:cNvCxnSpPr>
            <a:stCxn id="9" idx="1"/>
            <a:endCxn id="6" idx="0"/>
          </p:cNvCxnSpPr>
          <p:nvPr/>
        </p:nvCxnSpPr>
        <p:spPr>
          <a:xfrm flipH="1">
            <a:off x="7509118" y="1915939"/>
            <a:ext cx="815819" cy="9331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F16C3123-A43D-CC7D-7867-F96EAD91E84B}"/>
              </a:ext>
            </a:extLst>
          </p:cNvPr>
          <p:cNvSpPr txBox="1"/>
          <p:nvPr/>
        </p:nvSpPr>
        <p:spPr>
          <a:xfrm>
            <a:off x="7744000" y="14345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Handbag</a:t>
            </a:r>
            <a:endParaRPr lang="hu-HU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854FC4A0-6A84-FD29-4F80-ADAC7E449230}"/>
              </a:ext>
            </a:extLst>
          </p:cNvPr>
          <p:cNvSpPr txBox="1"/>
          <p:nvPr/>
        </p:nvSpPr>
        <p:spPr>
          <a:xfrm>
            <a:off x="9560974" y="42892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Shirt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324051D-4131-6453-22C5-00F546434FF6}"/>
              </a:ext>
            </a:extLst>
          </p:cNvPr>
          <p:cNvSpPr txBox="1"/>
          <p:nvPr/>
        </p:nvSpPr>
        <p:spPr>
          <a:xfrm>
            <a:off x="4084549" y="54566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Shirt</a:t>
            </a:r>
            <a:endParaRPr lang="hu-HU" dirty="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89E17DB-AA6E-7BBA-9331-E32EFB32BB2F}"/>
              </a:ext>
            </a:extLst>
          </p:cNvPr>
          <p:cNvSpPr txBox="1"/>
          <p:nvPr/>
        </p:nvSpPr>
        <p:spPr>
          <a:xfrm>
            <a:off x="6767179" y="5456669"/>
            <a:ext cx="1729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err="1"/>
              <a:t>Shirt</a:t>
            </a:r>
            <a:r>
              <a:rPr lang="hu-HU" dirty="0"/>
              <a:t>: 66.6%</a:t>
            </a:r>
            <a:br>
              <a:rPr lang="hu-HU" dirty="0"/>
            </a:br>
            <a:r>
              <a:rPr lang="hu-HU" i="1" dirty="0" err="1"/>
              <a:t>Handbag</a:t>
            </a:r>
            <a:r>
              <a:rPr lang="hu-HU" dirty="0"/>
              <a:t>: 33.3%</a:t>
            </a:r>
            <a:br>
              <a:rPr lang="hu-HU" dirty="0"/>
            </a:br>
            <a:br>
              <a:rPr lang="hu-HU" dirty="0"/>
            </a:br>
            <a:r>
              <a:rPr lang="hu-HU" b="1" dirty="0" err="1"/>
              <a:t>Result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b="1" u="sng" dirty="0" err="1"/>
              <a:t>Shirt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600056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1" fill="hold">
                                          <p:stCondLst>
                                            <p:cond delay="4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4" decel="50000" autoRev="1" fill="hold">
                                          <p:stCondLst>
                                            <p:cond delay="4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" fill="hold">
                                          <p:stCondLst>
                                            <p:cond delay="7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BEF86-2AD1-BA39-29A4-F9CFE655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5" y="454024"/>
            <a:ext cx="11282465" cy="5975959"/>
          </a:xfrm>
        </p:spPr>
        <p:txBody>
          <a:bodyPr>
            <a:normAutofit/>
          </a:bodyPr>
          <a:lstStyle/>
          <a:p>
            <a:r>
              <a:rPr lang="hu-HU" dirty="0"/>
              <a:t>Kiírjuk a lefutási időt, majd kikeressük, hogy az képek közül melyik rendelkezik az általunk keresett tag-el.</a:t>
            </a:r>
          </a:p>
          <a:p>
            <a:r>
              <a:rPr lang="hu-HU" dirty="0"/>
              <a:t>Ezt a </a:t>
            </a:r>
            <a:r>
              <a:rPr lang="hu-HU" dirty="0" err="1"/>
              <a:t>Retrieval_by_shape</a:t>
            </a:r>
            <a:r>
              <a:rPr lang="hu-HU" dirty="0"/>
              <a:t> függvénnyel tesszük meg, amely csak a kiválasztott képeket téríti vissza.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megfelelő képeket végül</a:t>
            </a:r>
          </a:p>
          <a:p>
            <a:pPr marL="0" indent="0">
              <a:buNone/>
            </a:pPr>
            <a:r>
              <a:rPr lang="hu-HU" dirty="0"/>
              <a:t>megjelenítjük egy előre</a:t>
            </a:r>
          </a:p>
          <a:p>
            <a:pPr marL="0" indent="0">
              <a:buNone/>
            </a:pPr>
            <a:r>
              <a:rPr lang="hu-HU" dirty="0"/>
              <a:t>megadott kirajzoló </a:t>
            </a:r>
          </a:p>
          <a:p>
            <a:pPr marL="0" indent="0">
              <a:buNone/>
            </a:pPr>
            <a:r>
              <a:rPr lang="hu-HU" dirty="0"/>
              <a:t>függvénnyel.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8ED922D-37FC-9C60-9323-63428B61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71" y="2392429"/>
            <a:ext cx="11123474" cy="71332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30A154C-F7FB-6B09-CA97-079041EB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80" y="3159901"/>
            <a:ext cx="7130465" cy="32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2163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FB6A91F-F3CE-71C9-C074-8065E5E8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4" y="102140"/>
            <a:ext cx="8110847" cy="665371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7EB98C6-E209-F7D3-5269-36533421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37" y="1573309"/>
            <a:ext cx="6794899" cy="51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0767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38A7CB04-809F-B69C-A044-46023611A751}"/>
              </a:ext>
            </a:extLst>
          </p:cNvPr>
          <p:cNvSpPr txBox="1"/>
          <p:nvPr/>
        </p:nvSpPr>
        <p:spPr>
          <a:xfrm>
            <a:off x="1620858" y="536197"/>
            <a:ext cx="118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err="1"/>
              <a:t>Posix</a:t>
            </a:r>
            <a:endParaRPr lang="hu-HU" sz="36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72D5D1A-BEDD-A38F-D134-ADC957C9827E}"/>
              </a:ext>
            </a:extLst>
          </p:cNvPr>
          <p:cNvSpPr txBox="1"/>
          <p:nvPr/>
        </p:nvSpPr>
        <p:spPr>
          <a:xfrm>
            <a:off x="7891555" y="536197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err="1"/>
              <a:t>OpenMP</a:t>
            </a:r>
            <a:endParaRPr lang="hu-HU" sz="36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85D6EDA-12E9-8BA6-0246-E1B8361A57C7}"/>
              </a:ext>
            </a:extLst>
          </p:cNvPr>
          <p:cNvSpPr txBox="1"/>
          <p:nvPr/>
        </p:nvSpPr>
        <p:spPr>
          <a:xfrm>
            <a:off x="389106" y="1420238"/>
            <a:ext cx="4824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Alacsony szintű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Explicit szálkezelés és szinkronizálás</a:t>
            </a:r>
          </a:p>
          <a:p>
            <a:r>
              <a:rPr lang="hu-HU" dirty="0"/>
              <a:t>     (feltételi változók, </a:t>
            </a:r>
            <a:r>
              <a:rPr lang="hu-HU" dirty="0" err="1"/>
              <a:t>mutexek</a:t>
            </a:r>
            <a:r>
              <a:rPr lang="hu-HU" dirty="0"/>
              <a:t>, </a:t>
            </a:r>
            <a:r>
              <a:rPr lang="hu-HU" dirty="0" err="1"/>
              <a:t>sync</a:t>
            </a:r>
            <a:r>
              <a:rPr lang="hu-HU" dirty="0"/>
              <a:t> primitívek)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Fordítófüggetlen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Platformfüggetlen, hordozható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Rugalmas, de a fejlesztése extra munkát igényel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1AF5056-95CE-4489-F91E-B45EB59B8DEB}"/>
              </a:ext>
            </a:extLst>
          </p:cNvPr>
          <p:cNvSpPr txBox="1"/>
          <p:nvPr/>
        </p:nvSpPr>
        <p:spPr>
          <a:xfrm>
            <a:off x="6417013" y="1420238"/>
            <a:ext cx="4824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Magas szintű API (</a:t>
            </a:r>
            <a:r>
              <a:rPr lang="hu-HU" dirty="0" err="1"/>
              <a:t>pragma</a:t>
            </a:r>
            <a:r>
              <a:rPr lang="hu-HU" dirty="0"/>
              <a:t>-k)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Egyszerű használat és szálkezelés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Csak adott fordítók támogatják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Platformfüggetlen, hordozható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Rejtett szálkezelés: könnyebb fejlesztés, de kevésbé rugalmas</a:t>
            </a:r>
          </a:p>
        </p:txBody>
      </p:sp>
    </p:spTree>
    <p:extLst>
      <p:ext uri="{BB962C8B-B14F-4D97-AF65-F5344CB8AC3E}">
        <p14:creationId xmlns:p14="http://schemas.microsoft.com/office/powerpoint/2010/main" val="1642133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036FBF-18F2-CDE8-3561-7EE727B1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817" y="273465"/>
            <a:ext cx="3097800" cy="1325563"/>
          </a:xfrm>
        </p:spPr>
        <p:txBody>
          <a:bodyPr/>
          <a:lstStyle/>
          <a:p>
            <a:r>
              <a:rPr lang="hu-HU" b="1" dirty="0"/>
              <a:t>Mérések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757782-D1E6-3A39-BE42-6A5F26A6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15" y="1402440"/>
            <a:ext cx="2508115" cy="5090435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C6D8BD49-EE7F-32D5-6F9B-5246CB109BCB}"/>
              </a:ext>
            </a:extLst>
          </p:cNvPr>
          <p:cNvCxnSpPr>
            <a:cxnSpLocks/>
          </p:cNvCxnSpPr>
          <p:nvPr/>
        </p:nvCxnSpPr>
        <p:spPr>
          <a:xfrm flipH="1">
            <a:off x="3936000" y="1964987"/>
            <a:ext cx="216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9A35971-7A5E-64E5-CFFE-42E786583846}"/>
              </a:ext>
            </a:extLst>
          </p:cNvPr>
          <p:cNvCxnSpPr>
            <a:cxnSpLocks/>
          </p:cNvCxnSpPr>
          <p:nvPr/>
        </p:nvCxnSpPr>
        <p:spPr>
          <a:xfrm flipH="1">
            <a:off x="3936000" y="3333344"/>
            <a:ext cx="216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6F2C7A10-0BED-E6A1-468F-13AD909507E4}"/>
              </a:ext>
            </a:extLst>
          </p:cNvPr>
          <p:cNvCxnSpPr>
            <a:cxnSpLocks/>
          </p:cNvCxnSpPr>
          <p:nvPr/>
        </p:nvCxnSpPr>
        <p:spPr>
          <a:xfrm flipH="1">
            <a:off x="3936000" y="5463702"/>
            <a:ext cx="216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55856E4-CFF4-376F-A74E-DC9600929338}"/>
              </a:ext>
            </a:extLst>
          </p:cNvPr>
          <p:cNvSpPr txBox="1"/>
          <p:nvPr/>
        </p:nvSpPr>
        <p:spPr>
          <a:xfrm>
            <a:off x="6096000" y="1641821"/>
            <a:ext cx="250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Lefutási idő párhuzamosítás nélkül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4068EB7-FBA2-7FE1-4C99-DE1DDCF0818E}"/>
              </a:ext>
            </a:extLst>
          </p:cNvPr>
          <p:cNvSpPr txBox="1"/>
          <p:nvPr/>
        </p:nvSpPr>
        <p:spPr>
          <a:xfrm>
            <a:off x="6096000" y="3010178"/>
            <a:ext cx="250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Optimális párhuzamosítás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B09C992-CBF3-3843-CCCB-65875A3E93F8}"/>
              </a:ext>
            </a:extLst>
          </p:cNvPr>
          <p:cNvSpPr txBox="1"/>
          <p:nvPr/>
        </p:nvSpPr>
        <p:spPr>
          <a:xfrm>
            <a:off x="6096000" y="5058381"/>
            <a:ext cx="2305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gyorsítás 1 alá zuhan valahol 10 és 20 szál között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824BA1D-627D-D969-2A9D-F413D37EEF0E}"/>
              </a:ext>
            </a:extLst>
          </p:cNvPr>
          <p:cNvSpPr txBox="1"/>
          <p:nvPr/>
        </p:nvSpPr>
        <p:spPr>
          <a:xfrm>
            <a:off x="8920264" y="2871678"/>
            <a:ext cx="2074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Maximális gyorsítás:</a:t>
            </a:r>
            <a:br>
              <a:rPr lang="hu-HU" u="sng" dirty="0"/>
            </a:br>
            <a:br>
              <a:rPr lang="hu-HU" u="sng" dirty="0"/>
            </a:br>
            <a:r>
              <a:rPr lang="hu-HU" dirty="0"/>
              <a:t>9,24 / 5,79 = </a:t>
            </a:r>
            <a:r>
              <a:rPr lang="hu-HU" b="1" dirty="0"/>
              <a:t>1,6</a:t>
            </a:r>
          </a:p>
        </p:txBody>
      </p:sp>
      <p:sp>
        <p:nvSpPr>
          <p:cNvPr id="15" name="Jobb oldali kapcsos zárójel 14">
            <a:extLst>
              <a:ext uri="{FF2B5EF4-FFF2-40B4-BE49-F238E27FC236}">
                <a16:creationId xmlns:a16="http://schemas.microsoft.com/office/drawing/2014/main" id="{CCE28039-8317-D3F6-B390-2D454671D6C4}"/>
              </a:ext>
            </a:extLst>
          </p:cNvPr>
          <p:cNvSpPr/>
          <p:nvPr/>
        </p:nvSpPr>
        <p:spPr>
          <a:xfrm>
            <a:off x="8604115" y="1641821"/>
            <a:ext cx="316149" cy="4339890"/>
          </a:xfrm>
          <a:prstGeom prst="rightBrace">
            <a:avLst>
              <a:gd name="adj1" fmla="val 74353"/>
              <a:gd name="adj2" fmla="val 3879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EB511FF-A9BD-D60E-29AA-3C5975AF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76" y="1599028"/>
            <a:ext cx="7769683" cy="45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B7CBC2-C2DE-AA8D-3230-21EE0570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4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400" b="1" u="sng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7B2803-4544-E91E-A4EF-35D3775B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995"/>
            <a:ext cx="12192000" cy="29500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u-HU" sz="1400" dirty="0"/>
              <a:t>Készítette: Tárkányi Ákos Róbert</a:t>
            </a:r>
          </a:p>
        </p:txBody>
      </p:sp>
    </p:spTree>
    <p:extLst>
      <p:ext uri="{BB962C8B-B14F-4D97-AF65-F5344CB8AC3E}">
        <p14:creationId xmlns:p14="http://schemas.microsoft.com/office/powerpoint/2010/main" val="2022084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C1F2C-3463-3E41-9494-E57E221D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a) POSIX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47F828-3E23-5CA7-FBEF-562E397B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6685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ThreadData</a:t>
            </a:r>
            <a:r>
              <a:rPr lang="hu-HU" dirty="0"/>
              <a:t> struktúra: a szálakhoz tartozó információkat tárolja, például:</a:t>
            </a:r>
          </a:p>
          <a:p>
            <a:r>
              <a:rPr lang="hu-HU" dirty="0"/>
              <a:t>Szál által keresett szöveg</a:t>
            </a:r>
          </a:p>
          <a:p>
            <a:r>
              <a:rPr lang="hu-HU" dirty="0"/>
              <a:t>Szál által átvizsgált szöveg</a:t>
            </a:r>
          </a:p>
          <a:p>
            <a:r>
              <a:rPr lang="hu-HU" dirty="0"/>
              <a:t>Találatok száma</a:t>
            </a:r>
          </a:p>
          <a:p>
            <a:r>
              <a:rPr lang="hu-HU" dirty="0"/>
              <a:t>Szál ID-je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DAD2DF3-3656-AAAD-4DFF-C09175A5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91" y="2053550"/>
            <a:ext cx="45529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51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C1F2C-3463-3E41-9494-E57E221D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a) POSIX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47F828-3E23-5CA7-FBEF-562E397B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9235"/>
            <a:ext cx="10445885" cy="257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Get_current_time</a:t>
            </a:r>
            <a:r>
              <a:rPr lang="hu-HU" dirty="0"/>
              <a:t> függvény: Kiszámolja a pontos időt, és visszatéríti azt az adott formátumban (</a:t>
            </a:r>
            <a:r>
              <a:rPr lang="hu-HU" dirty="0" err="1"/>
              <a:t>hh:mm:ss:mls</a:t>
            </a:r>
            <a:r>
              <a:rPr lang="hu-HU" dirty="0"/>
              <a:t>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268329D-0BA3-E8E4-1489-F696039F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6546"/>
            <a:ext cx="10445884" cy="179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C1F2C-3463-3E41-9494-E57E221D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a) POSIX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47F828-3E23-5CA7-FBEF-562E397B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2185"/>
            <a:ext cx="2216284" cy="4357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A találatok számát először lokálisan tároljuk, majd összesítjük, végül a szálak </a:t>
            </a:r>
            <a:r>
              <a:rPr lang="hu-HU" sz="2400" dirty="0" err="1"/>
              <a:t>logolják</a:t>
            </a:r>
            <a:r>
              <a:rPr lang="hu-HU" sz="2400" dirty="0"/>
              <a:t> a sikeres lefutást is leállnak.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D3EFEA2-ADD4-F63A-A77E-B59E9F94130D}"/>
              </a:ext>
            </a:extLst>
          </p:cNvPr>
          <p:cNvSpPr txBox="1"/>
          <p:nvPr/>
        </p:nvSpPr>
        <p:spPr>
          <a:xfrm>
            <a:off x="3182988" y="365125"/>
            <a:ext cx="8830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Mindegyik szál elkezdi a keresést a rá kiszabott szövegrészben. Mindegyik szövegsor csak egy szálhoz kerül kiosztásra hogy ne legyen átfedés. </a:t>
            </a:r>
          </a:p>
          <a:p>
            <a:r>
              <a:rPr lang="hu-HU" sz="2000" dirty="0"/>
              <a:t>Ha egy szál megtalálja a keresett szót a szövegrészében, az </a:t>
            </a:r>
            <a:r>
              <a:rPr lang="hu-HU" sz="2000" dirty="0" err="1"/>
              <a:t>logolja</a:t>
            </a:r>
            <a:r>
              <a:rPr lang="hu-HU" sz="2000" dirty="0"/>
              <a:t>:</a:t>
            </a:r>
          </a:p>
          <a:p>
            <a:r>
              <a:rPr lang="hu-HU" sz="2000" dirty="0"/>
              <a:t>Kiírja a pontos időt, valamint hogy hányadik sorban és melyik karakterpozícióban kezdődve találta meg a keresett </a:t>
            </a:r>
            <a:r>
              <a:rPr lang="hu-HU" sz="2000" dirty="0" err="1"/>
              <a:t>stringet</a:t>
            </a:r>
            <a:r>
              <a:rPr lang="hu-HU" sz="2000" dirty="0"/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D4918CD-5753-1118-CC4E-D68F50E5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15" y="2156163"/>
            <a:ext cx="9203565" cy="46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C1F2C-3463-3E41-9494-E57E221D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a) POSIX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D3EFEA2-ADD4-F63A-A77E-B59E9F94130D}"/>
              </a:ext>
            </a:extLst>
          </p:cNvPr>
          <p:cNvSpPr txBox="1"/>
          <p:nvPr/>
        </p:nvSpPr>
        <p:spPr>
          <a:xfrm>
            <a:off x="3669371" y="467276"/>
            <a:ext cx="8830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main függvényben továbbadásra kerülnek az argumentumaink: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keresett szöveg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felhasználandó szálak száma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szövegfájl</a:t>
            </a:r>
          </a:p>
          <a:p>
            <a:r>
              <a:rPr lang="hu-HU" sz="2000" dirty="0"/>
              <a:t>Ez után </a:t>
            </a:r>
            <a:r>
              <a:rPr lang="hu-HU" sz="2000" dirty="0" err="1"/>
              <a:t>meghívódik</a:t>
            </a:r>
            <a:r>
              <a:rPr lang="hu-HU" sz="2000" dirty="0"/>
              <a:t> a </a:t>
            </a:r>
            <a:r>
              <a:rPr lang="hu-HU" sz="2000" dirty="0" err="1"/>
              <a:t>text_finder</a:t>
            </a:r>
            <a:r>
              <a:rPr lang="hu-HU" sz="2000" dirty="0"/>
              <a:t> függvény.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EC3407A-88C0-0FE3-189B-13B723CA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7" y="2200643"/>
            <a:ext cx="9370767" cy="44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C1F2C-3463-3E41-9494-E57E221D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a) POSIX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D3EFEA2-ADD4-F63A-A77E-B59E9F94130D}"/>
              </a:ext>
            </a:extLst>
          </p:cNvPr>
          <p:cNvSpPr txBox="1"/>
          <p:nvPr/>
        </p:nvSpPr>
        <p:spPr>
          <a:xfrm>
            <a:off x="430061" y="1992246"/>
            <a:ext cx="3373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Megnyitjuk a file-t, és sorokra bontjuk.</a:t>
            </a:r>
          </a:p>
          <a:p>
            <a:endParaRPr lang="hu-HU" sz="2000" dirty="0"/>
          </a:p>
          <a:p>
            <a:r>
              <a:rPr lang="hu-HU" sz="2000" dirty="0"/>
              <a:t>A </a:t>
            </a:r>
            <a:r>
              <a:rPr lang="hu-HU" sz="2000" dirty="0" err="1"/>
              <a:t>realloc</a:t>
            </a:r>
            <a:r>
              <a:rPr lang="hu-HU" sz="2000" dirty="0"/>
              <a:t> paranccsal dinamikusan meg tudjuk növelni a sorokat tartalmazó </a:t>
            </a:r>
            <a:r>
              <a:rPr lang="hu-HU" sz="2000" dirty="0" err="1"/>
              <a:t>array</a:t>
            </a:r>
            <a:r>
              <a:rPr lang="hu-HU" sz="2000" dirty="0"/>
              <a:t> méretét.</a:t>
            </a:r>
          </a:p>
          <a:p>
            <a:endParaRPr lang="hu-HU" sz="2000" dirty="0"/>
          </a:p>
          <a:p>
            <a:r>
              <a:rPr lang="hu-HU" sz="2000" dirty="0"/>
              <a:t>Miután ezen végig értünk, bezárjuk a file-t.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57C37B-B4C5-2D36-0820-4DE94BC0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61" y="1027906"/>
            <a:ext cx="5715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C1F2C-3463-3E41-9494-E57E221D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a) POSIX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D3EFEA2-ADD4-F63A-A77E-B59E9F94130D}"/>
              </a:ext>
            </a:extLst>
          </p:cNvPr>
          <p:cNvSpPr txBox="1"/>
          <p:nvPr/>
        </p:nvSpPr>
        <p:spPr>
          <a:xfrm>
            <a:off x="935898" y="1889507"/>
            <a:ext cx="8363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Előkészítjűk</a:t>
            </a:r>
            <a:r>
              <a:rPr lang="hu-HU" sz="2000" dirty="0"/>
              <a:t> az adathalmazokat a különböző szállakhoz, majd beindítjuk őket a </a:t>
            </a:r>
            <a:r>
              <a:rPr lang="hu-HU" sz="2000" dirty="0" err="1"/>
              <a:t>pthread_create</a:t>
            </a:r>
            <a:r>
              <a:rPr lang="hu-HU" sz="2000" dirty="0"/>
              <a:t>() függvénnyel.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C90BAB0-8BE5-31F9-E402-12D8CF71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60" y="2796212"/>
            <a:ext cx="8073855" cy="36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6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1063</Words>
  <Application>Microsoft Office PowerPoint</Application>
  <PresentationFormat>Szélesvásznú</PresentationFormat>
  <Paragraphs>153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Office-téma</vt:lpstr>
      <vt:lpstr>Párhuzamos Algoritmusok</vt:lpstr>
      <vt:lpstr>1. Feladat</vt:lpstr>
      <vt:lpstr>PowerPoint-bemutató</vt:lpstr>
      <vt:lpstr>a) POSIX</vt:lpstr>
      <vt:lpstr>a) POSIX</vt:lpstr>
      <vt:lpstr>a) POSIX</vt:lpstr>
      <vt:lpstr>a) POSIX</vt:lpstr>
      <vt:lpstr>a) POSIX</vt:lpstr>
      <vt:lpstr>a) POSIX</vt:lpstr>
      <vt:lpstr>a) POSIX</vt:lpstr>
      <vt:lpstr>a) POSIX</vt:lpstr>
      <vt:lpstr>b) OpenMP</vt:lpstr>
      <vt:lpstr>b) OpenMP</vt:lpstr>
      <vt:lpstr>b) OpenMP</vt:lpstr>
      <vt:lpstr>b) OpenMP</vt:lpstr>
      <vt:lpstr>b) OpenMP</vt:lpstr>
      <vt:lpstr>b) OpenMP</vt:lpstr>
      <vt:lpstr>b) OpenMP</vt:lpstr>
      <vt:lpstr>Mérések</vt:lpstr>
      <vt:lpstr>Mérések</vt:lpstr>
      <vt:lpstr>2. Feladat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Mérések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Ákos Tárkányi</dc:creator>
  <cp:lastModifiedBy>Ákos Tárkányi</cp:lastModifiedBy>
  <cp:revision>147</cp:revision>
  <dcterms:created xsi:type="dcterms:W3CDTF">2024-07-01T14:43:25Z</dcterms:created>
  <dcterms:modified xsi:type="dcterms:W3CDTF">2024-07-03T13:54:45Z</dcterms:modified>
</cp:coreProperties>
</file>