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2" r:id="rId16"/>
    <p:sldId id="275"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10F4B1-9D98-43C1-90F5-3E548082BD1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90862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10F4B1-9D98-43C1-90F5-3E548082BD1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49981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10F4B1-9D98-43C1-90F5-3E548082BD1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327665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10F4B1-9D98-43C1-90F5-3E548082BD1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32546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10F4B1-9D98-43C1-90F5-3E548082BD16}"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3458713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10F4B1-9D98-43C1-90F5-3E548082BD16}"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116381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10F4B1-9D98-43C1-90F5-3E548082BD16}"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1406549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310F4B1-9D98-43C1-90F5-3E548082BD16}"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720870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0F4B1-9D98-43C1-90F5-3E548082BD16}"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39474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10F4B1-9D98-43C1-90F5-3E548082BD16}"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3499019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10F4B1-9D98-43C1-90F5-3E548082BD16}"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96BC2B-A5A8-4DDA-A910-A2D8C905930C}" type="slidenum">
              <a:rPr lang="en-IN" smtClean="0"/>
              <a:t>‹#›</a:t>
            </a:fld>
            <a:endParaRPr lang="en-IN"/>
          </a:p>
        </p:txBody>
      </p:sp>
    </p:spTree>
    <p:extLst>
      <p:ext uri="{BB962C8B-B14F-4D97-AF65-F5344CB8AC3E}">
        <p14:creationId xmlns:p14="http://schemas.microsoft.com/office/powerpoint/2010/main" val="130494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0F4B1-9D98-43C1-90F5-3E548082BD16}" type="datetimeFigureOut">
              <a:rPr lang="en-IN" smtClean="0"/>
              <a:t>20-01-2023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6BC2B-A5A8-4DDA-A910-A2D8C905930C}" type="slidenum">
              <a:rPr lang="en-IN" smtClean="0"/>
              <a:t>‹#›</a:t>
            </a:fld>
            <a:endParaRPr lang="en-IN"/>
          </a:p>
        </p:txBody>
      </p:sp>
    </p:spTree>
    <p:extLst>
      <p:ext uri="{BB962C8B-B14F-4D97-AF65-F5344CB8AC3E}">
        <p14:creationId xmlns:p14="http://schemas.microsoft.com/office/powerpoint/2010/main" val="3782007992"/>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E6BB7-5AD4-999B-09AC-7C185A875D4A}"/>
              </a:ext>
            </a:extLst>
          </p:cNvPr>
          <p:cNvSpPr>
            <a:spLocks noGrp="1"/>
          </p:cNvSpPr>
          <p:nvPr>
            <p:ph type="ctrTitle"/>
          </p:nvPr>
        </p:nvSpPr>
        <p:spPr>
          <a:xfrm>
            <a:off x="1325671" y="2379307"/>
            <a:ext cx="9353006" cy="1043162"/>
          </a:xfrm>
        </p:spPr>
        <p:txBody>
          <a:bodyPr>
            <a:normAutofit/>
          </a:bodyPr>
          <a:lstStyle/>
          <a:p>
            <a:r>
              <a:rPr lang="en-US" b="1" dirty="0">
                <a:latin typeface="+mn-lt"/>
              </a:rPr>
              <a:t>FLIGHTS PRICE PREDICTION </a:t>
            </a:r>
            <a:endParaRPr lang="en-IN" b="1" dirty="0">
              <a:latin typeface="+mn-lt"/>
            </a:endParaRPr>
          </a:p>
        </p:txBody>
      </p:sp>
      <p:sp>
        <p:nvSpPr>
          <p:cNvPr id="3" name="Subtitle 2">
            <a:extLst>
              <a:ext uri="{FF2B5EF4-FFF2-40B4-BE49-F238E27FC236}">
                <a16:creationId xmlns:a16="http://schemas.microsoft.com/office/drawing/2014/main" id="{CC9E8189-DB85-4A17-637F-A62D7B674B0A}"/>
              </a:ext>
            </a:extLst>
          </p:cNvPr>
          <p:cNvSpPr>
            <a:spLocks noGrp="1"/>
          </p:cNvSpPr>
          <p:nvPr>
            <p:ph type="subTitle" idx="1"/>
          </p:nvPr>
        </p:nvSpPr>
        <p:spPr>
          <a:xfrm>
            <a:off x="7471952" y="5303517"/>
            <a:ext cx="2926081" cy="888278"/>
          </a:xfrm>
        </p:spPr>
        <p:txBody>
          <a:bodyPr>
            <a:normAutofit/>
          </a:bodyPr>
          <a:lstStyle/>
          <a:p>
            <a:pPr algn="l"/>
            <a:r>
              <a:rPr lang="en-US" b="1" dirty="0"/>
              <a:t>Submitted By:-</a:t>
            </a:r>
          </a:p>
          <a:p>
            <a:pPr algn="l"/>
            <a:r>
              <a:rPr lang="en-US" b="1" dirty="0" err="1" smtClean="0"/>
              <a:t>Tarkeshwer</a:t>
            </a:r>
            <a:r>
              <a:rPr lang="en-US" b="1" dirty="0" smtClean="0"/>
              <a:t> Pandey</a:t>
            </a:r>
            <a:endParaRPr lang="en-US" b="1" dirty="0"/>
          </a:p>
        </p:txBody>
      </p:sp>
    </p:spTree>
    <p:extLst>
      <p:ext uri="{BB962C8B-B14F-4D97-AF65-F5344CB8AC3E}">
        <p14:creationId xmlns:p14="http://schemas.microsoft.com/office/powerpoint/2010/main" val="311821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5AC42-2FCA-BF81-89CE-8D24E883C07C}"/>
              </a:ext>
            </a:extLst>
          </p:cNvPr>
          <p:cNvSpPr txBox="1"/>
          <p:nvPr/>
        </p:nvSpPr>
        <p:spPr>
          <a:xfrm>
            <a:off x="3778898" y="716360"/>
            <a:ext cx="6580414" cy="532903"/>
          </a:xfrm>
          <a:prstGeom prst="rect">
            <a:avLst/>
          </a:prstGeom>
          <a:noFill/>
        </p:spPr>
        <p:txBody>
          <a:bodyPr wrap="square">
            <a:spAutoFit/>
          </a:bodyPr>
          <a:lstStyle/>
          <a:p>
            <a:pPr>
              <a:lnSpc>
                <a:spcPct val="107000"/>
              </a:lnSpc>
              <a:spcAft>
                <a:spcPts val="800"/>
              </a:spcAft>
            </a:pPr>
            <a:r>
              <a:rPr lang="en-IN" sz="2800" b="1" u="sng" dirty="0" smtClean="0"/>
              <a:t>Visualising of Categorical </a:t>
            </a:r>
            <a:r>
              <a:rPr lang="en-IN" sz="2800" b="1" u="sng" dirty="0"/>
              <a:t>columns</a:t>
            </a:r>
            <a:endParaRPr lang="en-IN" sz="2800" b="1" u="sng" dirty="0"/>
          </a:p>
        </p:txBody>
      </p:sp>
      <p:pic>
        <p:nvPicPr>
          <p:cNvPr id="5" name="image8.jpeg"/>
          <p:cNvPicPr/>
          <p:nvPr/>
        </p:nvPicPr>
        <p:blipFill>
          <a:blip r:embed="rId2">
            <a:extLst>
              <a:ext uri="{28A0092B-C50C-407E-A947-70E740481C1C}">
                <a14:useLocalDpi xmlns:a14="http://schemas.microsoft.com/office/drawing/2010/main" val="0"/>
              </a:ext>
            </a:extLst>
          </a:blip>
          <a:stretch>
            <a:fillRect/>
          </a:stretch>
        </p:blipFill>
        <p:spPr>
          <a:xfrm>
            <a:off x="1580605" y="1621971"/>
            <a:ext cx="8987246" cy="4530634"/>
          </a:xfrm>
          <a:prstGeom prst="rect">
            <a:avLst/>
          </a:prstGeom>
        </p:spPr>
      </p:pic>
    </p:spTree>
    <p:extLst>
      <p:ext uri="{BB962C8B-B14F-4D97-AF65-F5344CB8AC3E}">
        <p14:creationId xmlns:p14="http://schemas.microsoft.com/office/powerpoint/2010/main" val="45103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780CB7-54EB-50CA-52E4-4BE25E9A53DD}"/>
              </a:ext>
            </a:extLst>
          </p:cNvPr>
          <p:cNvSpPr txBox="1"/>
          <p:nvPr/>
        </p:nvSpPr>
        <p:spPr>
          <a:xfrm>
            <a:off x="3507844" y="652913"/>
            <a:ext cx="7280210" cy="553357"/>
          </a:xfrm>
          <a:prstGeom prst="rect">
            <a:avLst/>
          </a:prstGeom>
          <a:noFill/>
        </p:spPr>
        <p:txBody>
          <a:bodyPr wrap="square">
            <a:spAutoFit/>
          </a:bodyPr>
          <a:lstStyle/>
          <a:p>
            <a:pPr>
              <a:lnSpc>
                <a:spcPct val="107000"/>
              </a:lnSpc>
              <a:spcAft>
                <a:spcPts val="800"/>
              </a:spcAft>
            </a:pPr>
            <a:r>
              <a:rPr lang="en-IN" sz="2800" b="1" u="sng" dirty="0" smtClean="0"/>
              <a:t>Comparing </a:t>
            </a:r>
            <a:r>
              <a:rPr lang="en-IN" sz="2800" b="1" u="sng" dirty="0"/>
              <a:t>Date with Target </a:t>
            </a:r>
            <a:r>
              <a:rPr lang="en-IN" sz="2800" b="1" u="sng" dirty="0"/>
              <a:t>column</a:t>
            </a:r>
            <a:endParaRPr lang="en-IN" sz="2800" b="1" u="sng" dirty="0"/>
          </a:p>
        </p:txBody>
      </p:sp>
      <p:pic>
        <p:nvPicPr>
          <p:cNvPr id="5" name="image9.jpeg"/>
          <p:cNvPicPr/>
          <p:nvPr/>
        </p:nvPicPr>
        <p:blipFill>
          <a:blip r:embed="rId2">
            <a:extLst>
              <a:ext uri="{28A0092B-C50C-407E-A947-70E740481C1C}">
                <a14:useLocalDpi xmlns:a14="http://schemas.microsoft.com/office/drawing/2010/main" val="0"/>
              </a:ext>
            </a:extLst>
          </a:blip>
          <a:stretch>
            <a:fillRect/>
          </a:stretch>
        </p:blipFill>
        <p:spPr>
          <a:xfrm>
            <a:off x="2037806" y="1666874"/>
            <a:ext cx="8268788" cy="4551045"/>
          </a:xfrm>
          <a:prstGeom prst="rect">
            <a:avLst/>
          </a:prstGeom>
        </p:spPr>
      </p:pic>
    </p:spTree>
    <p:extLst>
      <p:ext uri="{BB962C8B-B14F-4D97-AF65-F5344CB8AC3E}">
        <p14:creationId xmlns:p14="http://schemas.microsoft.com/office/powerpoint/2010/main" val="1923992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027CD0-9A21-F42A-AAAF-88BE0352E642}"/>
              </a:ext>
            </a:extLst>
          </p:cNvPr>
          <p:cNvSpPr txBox="1"/>
          <p:nvPr/>
        </p:nvSpPr>
        <p:spPr>
          <a:xfrm>
            <a:off x="4873844" y="680904"/>
            <a:ext cx="6116216" cy="532903"/>
          </a:xfrm>
          <a:prstGeom prst="rect">
            <a:avLst/>
          </a:prstGeom>
          <a:noFill/>
        </p:spPr>
        <p:txBody>
          <a:bodyPr wrap="square">
            <a:spAutoFit/>
          </a:bodyPr>
          <a:lstStyle/>
          <a:p>
            <a:pPr>
              <a:lnSpc>
                <a:spcPct val="107000"/>
              </a:lnSpc>
              <a:spcAft>
                <a:spcPts val="800"/>
              </a:spcAft>
            </a:pPr>
            <a:r>
              <a:rPr lang="en-IN" sz="2800" b="1" u="sng" dirty="0"/>
              <a:t>Correlation</a:t>
            </a:r>
            <a:endParaRPr lang="en-IN" sz="2800" b="1"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10.jpeg"/>
          <p:cNvPicPr/>
          <p:nvPr/>
        </p:nvPicPr>
        <p:blipFill>
          <a:blip r:embed="rId2">
            <a:extLst>
              <a:ext uri="{28A0092B-C50C-407E-A947-70E740481C1C}">
                <a14:useLocalDpi xmlns:a14="http://schemas.microsoft.com/office/drawing/2010/main" val="0"/>
              </a:ext>
            </a:extLst>
          </a:blip>
          <a:stretch>
            <a:fillRect/>
          </a:stretch>
        </p:blipFill>
        <p:spPr>
          <a:xfrm>
            <a:off x="2246812" y="1328873"/>
            <a:ext cx="7707085" cy="4666978"/>
          </a:xfrm>
          <a:prstGeom prst="rect">
            <a:avLst/>
          </a:prstGeom>
        </p:spPr>
      </p:pic>
    </p:spTree>
    <p:extLst>
      <p:ext uri="{BB962C8B-B14F-4D97-AF65-F5344CB8AC3E}">
        <p14:creationId xmlns:p14="http://schemas.microsoft.com/office/powerpoint/2010/main" val="16872053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247224-720C-558E-06E7-3DE595D3FA75}"/>
              </a:ext>
            </a:extLst>
          </p:cNvPr>
          <p:cNvSpPr txBox="1"/>
          <p:nvPr/>
        </p:nvSpPr>
        <p:spPr>
          <a:xfrm>
            <a:off x="4252426" y="759281"/>
            <a:ext cx="6116216" cy="532903"/>
          </a:xfrm>
          <a:prstGeom prst="rect">
            <a:avLst/>
          </a:prstGeom>
          <a:noFill/>
        </p:spPr>
        <p:txBody>
          <a:bodyPr wrap="square">
            <a:spAutoFit/>
          </a:bodyPr>
          <a:lstStyle/>
          <a:p>
            <a:pPr>
              <a:lnSpc>
                <a:spcPct val="107000"/>
              </a:lnSpc>
              <a:spcAft>
                <a:spcPts val="800"/>
              </a:spcAft>
            </a:pPr>
            <a:r>
              <a:rPr lang="en-IN" sz="2800" b="1" u="sng" dirty="0"/>
              <a:t>Model Building </a:t>
            </a:r>
            <a:r>
              <a:rPr lang="en-IN" sz="2800" b="1" u="sng" dirty="0"/>
              <a:t>Phase</a:t>
            </a:r>
            <a:endParaRPr lang="en-IN" sz="2800" b="1" u="sng" dirty="0"/>
          </a:p>
        </p:txBody>
      </p:sp>
      <p:pic>
        <p:nvPicPr>
          <p:cNvPr id="5" name="image11.jpeg"/>
          <p:cNvPicPr/>
          <p:nvPr/>
        </p:nvPicPr>
        <p:blipFill>
          <a:blip r:embed="rId2">
            <a:extLst>
              <a:ext uri="{28A0092B-C50C-407E-A947-70E740481C1C}">
                <a14:useLocalDpi xmlns:a14="http://schemas.microsoft.com/office/drawing/2010/main" val="0"/>
              </a:ext>
            </a:extLst>
          </a:blip>
          <a:stretch>
            <a:fillRect/>
          </a:stretch>
        </p:blipFill>
        <p:spPr>
          <a:xfrm>
            <a:off x="1907177" y="1649051"/>
            <a:ext cx="8190412" cy="4503556"/>
          </a:xfrm>
          <a:prstGeom prst="rect">
            <a:avLst/>
          </a:prstGeom>
        </p:spPr>
      </p:pic>
    </p:spTree>
    <p:extLst>
      <p:ext uri="{BB962C8B-B14F-4D97-AF65-F5344CB8AC3E}">
        <p14:creationId xmlns:p14="http://schemas.microsoft.com/office/powerpoint/2010/main" val="2435797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7D483D-B017-4138-617A-00E30AA25AA4}"/>
              </a:ext>
            </a:extLst>
          </p:cNvPr>
          <p:cNvSpPr txBox="1"/>
          <p:nvPr/>
        </p:nvSpPr>
        <p:spPr>
          <a:xfrm>
            <a:off x="4177782" y="656645"/>
            <a:ext cx="6116216" cy="532903"/>
          </a:xfrm>
          <a:prstGeom prst="rect">
            <a:avLst/>
          </a:prstGeom>
          <a:noFill/>
        </p:spPr>
        <p:txBody>
          <a:bodyPr wrap="square">
            <a:spAutoFit/>
          </a:bodyPr>
          <a:lstStyle/>
          <a:p>
            <a:pPr>
              <a:lnSpc>
                <a:spcPct val="107000"/>
              </a:lnSpc>
              <a:spcAft>
                <a:spcPts val="800"/>
              </a:spcAft>
            </a:pPr>
            <a:r>
              <a:rPr lang="en-IN" sz="2800" b="1" u="sng" dirty="0"/>
              <a:t>Different Model </a:t>
            </a:r>
            <a:r>
              <a:rPr lang="en-IN" sz="2800" b="1" u="sng" dirty="0"/>
              <a:t>Scores</a:t>
            </a:r>
            <a:endParaRPr lang="en-IN" sz="2800" b="1" u="sng" dirty="0"/>
          </a:p>
        </p:txBody>
      </p:sp>
      <p:pic>
        <p:nvPicPr>
          <p:cNvPr id="6" name="image12.jpeg"/>
          <p:cNvPicPr/>
          <p:nvPr/>
        </p:nvPicPr>
        <p:blipFill>
          <a:blip r:embed="rId2">
            <a:extLst>
              <a:ext uri="{28A0092B-C50C-407E-A947-70E740481C1C}">
                <a14:useLocalDpi xmlns:a14="http://schemas.microsoft.com/office/drawing/2010/main" val="0"/>
              </a:ext>
            </a:extLst>
          </a:blip>
          <a:stretch>
            <a:fillRect/>
          </a:stretch>
        </p:blipFill>
        <p:spPr>
          <a:xfrm>
            <a:off x="579981" y="1808977"/>
            <a:ext cx="6407785" cy="4474257"/>
          </a:xfrm>
          <a:prstGeom prst="rect">
            <a:avLst/>
          </a:prstGeom>
        </p:spPr>
      </p:pic>
      <p:pic>
        <p:nvPicPr>
          <p:cNvPr id="7" name="image13.jpeg"/>
          <p:cNvPicPr/>
          <p:nvPr/>
        </p:nvPicPr>
        <p:blipFill>
          <a:blip r:embed="rId3">
            <a:extLst>
              <a:ext uri="{28A0092B-C50C-407E-A947-70E740481C1C}">
                <a14:useLocalDpi xmlns:a14="http://schemas.microsoft.com/office/drawing/2010/main" val="0"/>
              </a:ext>
            </a:extLst>
          </a:blip>
          <a:stretch>
            <a:fillRect/>
          </a:stretch>
        </p:blipFill>
        <p:spPr>
          <a:xfrm>
            <a:off x="6987766" y="1808978"/>
            <a:ext cx="4598918" cy="4611189"/>
          </a:xfrm>
          <a:prstGeom prst="rect">
            <a:avLst/>
          </a:prstGeom>
        </p:spPr>
      </p:pic>
    </p:spTree>
    <p:extLst>
      <p:ext uri="{BB962C8B-B14F-4D97-AF65-F5344CB8AC3E}">
        <p14:creationId xmlns:p14="http://schemas.microsoft.com/office/powerpoint/2010/main" val="35604380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838494-41AE-1966-227B-45612CC8FADD}"/>
              </a:ext>
            </a:extLst>
          </p:cNvPr>
          <p:cNvSpPr txBox="1"/>
          <p:nvPr/>
        </p:nvSpPr>
        <p:spPr>
          <a:xfrm>
            <a:off x="4369993" y="647314"/>
            <a:ext cx="6116216" cy="532903"/>
          </a:xfrm>
          <a:prstGeom prst="rect">
            <a:avLst/>
          </a:prstGeom>
          <a:noFill/>
        </p:spPr>
        <p:txBody>
          <a:bodyPr wrap="square">
            <a:spAutoFit/>
          </a:bodyPr>
          <a:lstStyle/>
          <a:p>
            <a:pPr>
              <a:lnSpc>
                <a:spcPct val="107000"/>
              </a:lnSpc>
              <a:spcAft>
                <a:spcPts val="800"/>
              </a:spcAft>
            </a:pPr>
            <a:r>
              <a:rPr lang="en-IN" sz="2800" b="1" u="sng" dirty="0"/>
              <a:t>Cross Validation </a:t>
            </a:r>
            <a:r>
              <a:rPr lang="en-IN" sz="2800" b="1" u="sng" dirty="0"/>
              <a:t>Phase</a:t>
            </a:r>
            <a:endParaRPr lang="en-IN" sz="2800" b="1" u="sng" dirty="0"/>
          </a:p>
        </p:txBody>
      </p:sp>
      <p:pic>
        <p:nvPicPr>
          <p:cNvPr id="5" name="image15.jpeg"/>
          <p:cNvPicPr/>
          <p:nvPr/>
        </p:nvPicPr>
        <p:blipFill>
          <a:blip r:embed="rId2">
            <a:extLst>
              <a:ext uri="{28A0092B-C50C-407E-A947-70E740481C1C}">
                <a14:useLocalDpi xmlns:a14="http://schemas.microsoft.com/office/drawing/2010/main" val="0"/>
              </a:ext>
            </a:extLst>
          </a:blip>
          <a:stretch>
            <a:fillRect/>
          </a:stretch>
        </p:blipFill>
        <p:spPr>
          <a:xfrm>
            <a:off x="1707969" y="1591355"/>
            <a:ext cx="8778240" cy="4508999"/>
          </a:xfrm>
          <a:prstGeom prst="rect">
            <a:avLst/>
          </a:prstGeom>
        </p:spPr>
      </p:pic>
    </p:spTree>
    <p:extLst>
      <p:ext uri="{BB962C8B-B14F-4D97-AF65-F5344CB8AC3E}">
        <p14:creationId xmlns:p14="http://schemas.microsoft.com/office/powerpoint/2010/main" val="2494934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195996-A248-EFDA-284C-ED0576CA413A}"/>
              </a:ext>
            </a:extLst>
          </p:cNvPr>
          <p:cNvSpPr txBox="1"/>
          <p:nvPr/>
        </p:nvSpPr>
        <p:spPr>
          <a:xfrm>
            <a:off x="613487" y="1911648"/>
            <a:ext cx="10685883" cy="2734403"/>
          </a:xfrm>
          <a:prstGeom prst="rect">
            <a:avLst/>
          </a:prstGeom>
          <a:noFill/>
        </p:spPr>
        <p:txBody>
          <a:bodyPr wrap="square">
            <a:spAutoFit/>
          </a:bodyPr>
          <a:lstStyle/>
          <a:p>
            <a:pPr marL="457200" algn="ctr">
              <a:lnSpc>
                <a:spcPct val="107000"/>
              </a:lnSpc>
              <a:spcAft>
                <a:spcPts val="800"/>
              </a:spcAft>
            </a:pPr>
            <a:r>
              <a:rPr lang="en-IN" sz="2800" b="1" u="sng" dirty="0"/>
              <a:t>Interpretation of the </a:t>
            </a:r>
            <a:r>
              <a:rPr lang="en-IN" sz="2800" b="1" u="sng" dirty="0" smtClean="0"/>
              <a:t>Results </a:t>
            </a:r>
            <a:endParaRPr lang="en-IN" sz="2800" b="1" u="sng" dirty="0"/>
          </a:p>
          <a:p>
            <a:pPr marL="971550" indent="-514350">
              <a:lnSpc>
                <a:spcPct val="107000"/>
              </a:lnSpc>
              <a:spcAft>
                <a:spcPts val="800"/>
              </a:spcAft>
              <a:buFont typeface="+mj-lt"/>
              <a:buAutoNum type="arabicPeriod"/>
            </a:pPr>
            <a:r>
              <a:rPr lang="en-IN" sz="2400" dirty="0" smtClean="0">
                <a:effectLst/>
                <a:ea typeface="Calibri" panose="020F0502020204030204" pitchFamily="34" charset="0"/>
                <a:cs typeface="Times New Roman" panose="02020603050405020304" pitchFamily="18" charset="0"/>
              </a:rPr>
              <a:t>I </a:t>
            </a:r>
            <a:r>
              <a:rPr lang="en-IN" sz="2400" dirty="0">
                <a:effectLst/>
                <a:ea typeface="Calibri" panose="020F0502020204030204" pitchFamily="34" charset="0"/>
                <a:cs typeface="Times New Roman" panose="02020603050405020304" pitchFamily="18" charset="0"/>
              </a:rPr>
              <a:t>have used Data visualization tools such as </a:t>
            </a:r>
            <a:r>
              <a:rPr lang="en-IN" sz="2400" dirty="0" err="1">
                <a:effectLst/>
                <a:ea typeface="Calibri" panose="020F0502020204030204" pitchFamily="34" charset="0"/>
                <a:cs typeface="Times New Roman" panose="02020603050405020304" pitchFamily="18" charset="0"/>
              </a:rPr>
              <a:t>dist</a:t>
            </a:r>
            <a:r>
              <a:rPr lang="en-IN" sz="2400" dirty="0">
                <a:effectLst/>
                <a:ea typeface="Calibri" panose="020F0502020204030204" pitchFamily="34" charset="0"/>
                <a:cs typeface="Times New Roman" panose="02020603050405020304" pitchFamily="18" charset="0"/>
              </a:rPr>
              <a:t> Plot, Count Plot for categorical data and line plot to understand the data in a better way.</a:t>
            </a:r>
          </a:p>
          <a:p>
            <a:pPr marL="971550" indent="-514350">
              <a:lnSpc>
                <a:spcPct val="107000"/>
              </a:lnSpc>
              <a:spcAft>
                <a:spcPts val="800"/>
              </a:spcAft>
              <a:buFont typeface="+mj-lt"/>
              <a:buAutoNum type="arabicPeriod"/>
            </a:pPr>
            <a:r>
              <a:rPr lang="en-IN" sz="2400" dirty="0" smtClean="0">
                <a:effectLst/>
                <a:ea typeface="Calibri" panose="020F0502020204030204" pitchFamily="34" charset="0"/>
                <a:cs typeface="Times New Roman" panose="02020603050405020304" pitchFamily="18" charset="0"/>
              </a:rPr>
              <a:t>I </a:t>
            </a:r>
            <a:r>
              <a:rPr lang="en-IN" sz="2400" dirty="0">
                <a:effectLst/>
                <a:ea typeface="Calibri" panose="020F0502020204030204" pitchFamily="34" charset="0"/>
                <a:cs typeface="Times New Roman" panose="02020603050405020304" pitchFamily="18" charset="0"/>
              </a:rPr>
              <a:t>have done the model building process with several algorithms and </a:t>
            </a:r>
            <a:r>
              <a:rPr lang="en-IN" sz="2400" dirty="0">
                <a:ea typeface="Calibri" panose="020F0502020204030204" pitchFamily="34" charset="0"/>
                <a:cs typeface="Times New Roman" panose="02020603050405020304" pitchFamily="18" charset="0"/>
              </a:rPr>
              <a:t>finalise</a:t>
            </a:r>
            <a:r>
              <a:rPr lang="en-IN" sz="2400" dirty="0">
                <a:effectLst/>
                <a:ea typeface="Calibri" panose="020F0502020204030204" pitchFamily="34" charset="0"/>
                <a:cs typeface="Times New Roman" panose="02020603050405020304" pitchFamily="18" charset="0"/>
              </a:rPr>
              <a:t> the best model as Extra Trees Regressor with an accuracy score of 71% after Hyper Parameter Tuning.</a:t>
            </a:r>
          </a:p>
        </p:txBody>
      </p:sp>
    </p:spTree>
    <p:extLst>
      <p:ext uri="{BB962C8B-B14F-4D97-AF65-F5344CB8AC3E}">
        <p14:creationId xmlns:p14="http://schemas.microsoft.com/office/powerpoint/2010/main" val="835235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ADDBCF-5175-C367-46D3-A3D024BC27C7}"/>
              </a:ext>
            </a:extLst>
          </p:cNvPr>
          <p:cNvSpPr txBox="1"/>
          <p:nvPr/>
        </p:nvSpPr>
        <p:spPr>
          <a:xfrm>
            <a:off x="942392" y="917960"/>
            <a:ext cx="10338317" cy="5087931"/>
          </a:xfrm>
          <a:prstGeom prst="rect">
            <a:avLst/>
          </a:prstGeom>
          <a:noFill/>
        </p:spPr>
        <p:txBody>
          <a:bodyPr wrap="square">
            <a:spAutoFit/>
          </a:bodyPr>
          <a:lstStyle/>
          <a:p>
            <a:pPr algn="ctr">
              <a:lnSpc>
                <a:spcPct val="107000"/>
              </a:lnSpc>
              <a:spcAft>
                <a:spcPts val="800"/>
              </a:spcAft>
            </a:pPr>
            <a:r>
              <a:rPr lang="en-IN" sz="2800" b="1" u="sng" dirty="0" smtClean="0"/>
              <a:t>CONCLUSION</a:t>
            </a:r>
            <a:endParaRPr lang="en-IN" sz="2800" b="1" u="sng" dirty="0"/>
          </a:p>
          <a:p>
            <a:pPr algn="just"/>
            <a:r>
              <a:rPr lang="en-IN" sz="2400" dirty="0">
                <a:effectLst/>
                <a:ea typeface="Calibri" panose="020F0502020204030204" pitchFamily="34" charset="0"/>
                <a:cs typeface="Times New Roman" panose="02020603050405020304" pitchFamily="18" charset="0"/>
              </a:rPr>
              <a:t>The overall survey for the dynamic price changes in the flight tickets is presented. This gives the information about the ups and downs in the airfares according to the days, weekend and time of the day that is morning, evening and night. Also, the machine learning models in the computational intelligence field that are evaluated before on different datasets are studied. Their accuracy and performances are evaluated and compared in order to get better result. For the prediction of the ticket prices perfectly different prediction models are tested for the better prediction accuracy. As the pricing models of the company are developed in order to maximize the revenue management, so to get the result with maximum accuracy regression analysis is used. From the studies , the feature that influences the prices of the ticket are to be considered. In future, the details about number of available seats can improve the performance of the model</a:t>
            </a:r>
            <a:endParaRPr lang="en-IN" sz="2400" dirty="0"/>
          </a:p>
        </p:txBody>
      </p:sp>
    </p:spTree>
    <p:extLst>
      <p:ext uri="{BB962C8B-B14F-4D97-AF65-F5344CB8AC3E}">
        <p14:creationId xmlns:p14="http://schemas.microsoft.com/office/powerpoint/2010/main" val="245413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F7BE32-F704-C800-2C67-95F7FEBF4959}"/>
              </a:ext>
            </a:extLst>
          </p:cNvPr>
          <p:cNvSpPr txBox="1"/>
          <p:nvPr/>
        </p:nvSpPr>
        <p:spPr>
          <a:xfrm>
            <a:off x="2304661" y="2574848"/>
            <a:ext cx="9032033" cy="923330"/>
          </a:xfrm>
          <a:prstGeom prst="rect">
            <a:avLst/>
          </a:prstGeom>
          <a:noFill/>
        </p:spPr>
        <p:txBody>
          <a:bodyPr wrap="square" rtlCol="0">
            <a:spAutoFit/>
          </a:bodyPr>
          <a:lstStyle/>
          <a:p>
            <a:r>
              <a:rPr lang="en-US" sz="5400" b="1" dirty="0"/>
              <a:t>         </a:t>
            </a:r>
            <a:r>
              <a:rPr lang="en-US" sz="5400" b="1" dirty="0">
                <a:highlight>
                  <a:srgbClr val="FFFF00"/>
                </a:highlight>
              </a:rPr>
              <a:t>THANK YOU</a:t>
            </a:r>
            <a:endParaRPr lang="en-IN" sz="5400" b="1" dirty="0">
              <a:highlight>
                <a:srgbClr val="FFFF00"/>
              </a:highlight>
            </a:endParaRPr>
          </a:p>
        </p:txBody>
      </p:sp>
    </p:spTree>
    <p:extLst>
      <p:ext uri="{BB962C8B-B14F-4D97-AF65-F5344CB8AC3E}">
        <p14:creationId xmlns:p14="http://schemas.microsoft.com/office/powerpoint/2010/main" val="2953292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072522-71D0-7264-8913-54361EC6EB8D}"/>
              </a:ext>
            </a:extLst>
          </p:cNvPr>
          <p:cNvSpPr txBox="1"/>
          <p:nvPr/>
        </p:nvSpPr>
        <p:spPr>
          <a:xfrm>
            <a:off x="914400" y="1496724"/>
            <a:ext cx="10310327" cy="4042517"/>
          </a:xfrm>
          <a:prstGeom prst="rect">
            <a:avLst/>
          </a:prstGeom>
          <a:noFill/>
        </p:spPr>
        <p:txBody>
          <a:bodyPr wrap="square">
            <a:spAutoFit/>
          </a:bodyPr>
          <a:lstStyle/>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800" b="1" u="sng" dirty="0"/>
              <a:t>ACKNOWLEDGEMENT:-</a:t>
            </a:r>
            <a:endParaRPr lang="en-IN" sz="2800" b="1" u="sng"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dirty="0"/>
              <a:t>It is a great pleasure to express my gratitude to Flip </a:t>
            </a:r>
            <a:r>
              <a:rPr lang="en-US" sz="2400" dirty="0" err="1"/>
              <a:t>Robo</a:t>
            </a:r>
            <a:r>
              <a:rPr lang="en-US" sz="2400" dirty="0"/>
              <a:t>, for giving me the opportunity to work on an interesting project, which helped me in improving my knowledge, coding skills and my analyzation skills.</a:t>
            </a:r>
            <a:endParaRPr lang="en-IN" sz="2400" dirty="0"/>
          </a:p>
          <a:p>
            <a:pPr algn="just"/>
            <a:r>
              <a:rPr lang="en-US" sz="2400" dirty="0"/>
              <a:t> </a:t>
            </a:r>
            <a:endParaRPr lang="en-IN" sz="2400" dirty="0"/>
          </a:p>
          <a:p>
            <a:pPr algn="just"/>
            <a:r>
              <a:rPr lang="en-US" sz="2400" dirty="0"/>
              <a:t>Flip </a:t>
            </a:r>
            <a:r>
              <a:rPr lang="en-US" sz="2400" dirty="0" err="1"/>
              <a:t>Robo</a:t>
            </a:r>
            <a:r>
              <a:rPr lang="en-US" sz="2400" dirty="0"/>
              <a:t> also gave me opportunity to build PowerPoint Presentation and Project Report, which will help me to share steps taken while building the entire model. It has helped me in deciding about the future prospects of various Data Science fields. Now, I will explain the understanding of the project through this report.</a:t>
            </a:r>
            <a:endParaRPr lang="en-IN" sz="2400" dirty="0"/>
          </a:p>
        </p:txBody>
      </p:sp>
    </p:spTree>
    <p:extLst>
      <p:ext uri="{BB962C8B-B14F-4D97-AF65-F5344CB8AC3E}">
        <p14:creationId xmlns:p14="http://schemas.microsoft.com/office/powerpoint/2010/main" val="2231266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E45D45-8AEC-28C2-D792-DCAB12F60BDD}"/>
              </a:ext>
            </a:extLst>
          </p:cNvPr>
          <p:cNvSpPr txBox="1"/>
          <p:nvPr/>
        </p:nvSpPr>
        <p:spPr>
          <a:xfrm>
            <a:off x="811764" y="676800"/>
            <a:ext cx="10524929" cy="5802551"/>
          </a:xfrm>
          <a:prstGeom prst="rect">
            <a:avLst/>
          </a:prstGeom>
          <a:noFill/>
        </p:spPr>
        <p:txBody>
          <a:bodyPr wrap="square">
            <a:spAutoFit/>
          </a:bodyPr>
          <a:lstStyle/>
          <a:p>
            <a:pPr>
              <a:lnSpc>
                <a:spcPct val="107000"/>
              </a:lnSpc>
              <a:spcAft>
                <a:spcPts val="800"/>
              </a:spcAft>
            </a:pPr>
            <a:r>
              <a:rPr lang="en-IN" sz="2800" dirty="0"/>
              <a:t>                                        </a:t>
            </a:r>
            <a:r>
              <a:rPr lang="en-IN" sz="2800" b="1" u="sng" dirty="0"/>
              <a:t>INTRODUCTION OF PROJECT </a:t>
            </a: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p>
            <a:pPr algn="just"/>
            <a:r>
              <a:rPr lang="en-US" sz="2200" dirty="0"/>
              <a:t>The tourism industry is changing fast and this is attracting a lot more travelers each year. The airline industry is considered as one of the most sophisticated industry in using complex pricing strategies. Nowadays, flight prices are quite unpredictable. The ticket prices change frequently.</a:t>
            </a:r>
            <a:endParaRPr lang="en-IN" sz="2200" dirty="0"/>
          </a:p>
          <a:p>
            <a:pPr algn="just"/>
            <a:r>
              <a:rPr lang="en-US" sz="2200" dirty="0"/>
              <a:t>	</a:t>
            </a:r>
            <a:r>
              <a:rPr lang="en-US" sz="2200" dirty="0" smtClean="0"/>
              <a:t>	Customers </a:t>
            </a:r>
            <a:r>
              <a:rPr lang="en-US" sz="2200" dirty="0"/>
              <a:t>are seeking to get the lowest price for their ticket, while airline companies are trying to keep their overall revenue as high as possible. Using technology, it is actually possible to reduce the uncertainty of flight prices. So here we will be predicting the flight prices using efficient machine learning techniques</a:t>
            </a:r>
            <a:r>
              <a:rPr lang="en-US" sz="2200" dirty="0" smtClean="0"/>
              <a:t>.</a:t>
            </a:r>
          </a:p>
          <a:p>
            <a:pPr algn="just"/>
            <a:r>
              <a:rPr lang="en-US" sz="2000" dirty="0" smtClean="0"/>
              <a:t>- Airline</a:t>
            </a:r>
            <a:r>
              <a:rPr lang="en-US" sz="2000" dirty="0"/>
              <a:t>: The Name of flight.</a:t>
            </a:r>
            <a:endParaRPr lang="en-IN" sz="2000" dirty="0"/>
          </a:p>
          <a:p>
            <a:pPr algn="just"/>
            <a:r>
              <a:rPr lang="en-US" sz="2000" dirty="0" smtClean="0"/>
              <a:t>- Travel </a:t>
            </a:r>
            <a:r>
              <a:rPr lang="en-US" sz="2000" dirty="0"/>
              <a:t>Date: The date when the journey starts from the source.</a:t>
            </a:r>
            <a:endParaRPr lang="en-IN" sz="2000" dirty="0"/>
          </a:p>
          <a:p>
            <a:pPr algn="just"/>
            <a:r>
              <a:rPr lang="en-US" sz="2000" dirty="0" smtClean="0"/>
              <a:t>- From</a:t>
            </a:r>
            <a:r>
              <a:rPr lang="en-US" sz="2000" dirty="0"/>
              <a:t>: From Which destination to fly. To: The destination where to arrive</a:t>
            </a:r>
            <a:endParaRPr lang="en-IN" sz="2000" dirty="0"/>
          </a:p>
          <a:p>
            <a:pPr algn="just"/>
            <a:r>
              <a:rPr lang="en-US" sz="2000" dirty="0" smtClean="0"/>
              <a:t>- </a:t>
            </a:r>
            <a:r>
              <a:rPr lang="en-US" sz="2000" dirty="0" err="1" smtClean="0"/>
              <a:t>Dep_Time</a:t>
            </a:r>
            <a:r>
              <a:rPr lang="en-US" sz="2000" dirty="0"/>
              <a:t>: - Time when the flight takes off.</a:t>
            </a:r>
            <a:endParaRPr lang="en-IN" sz="2000" dirty="0"/>
          </a:p>
          <a:p>
            <a:pPr algn="just"/>
            <a:r>
              <a:rPr lang="en-US" sz="2000" dirty="0" smtClean="0"/>
              <a:t>- </a:t>
            </a:r>
            <a:r>
              <a:rPr lang="en-US" sz="2000" dirty="0" err="1" smtClean="0"/>
              <a:t>Arrival_Time</a:t>
            </a:r>
            <a:r>
              <a:rPr lang="en-US" sz="2000" dirty="0"/>
              <a:t>: - Time when the flight arrives at the destination.</a:t>
            </a:r>
            <a:endParaRPr lang="en-IN" sz="2000" dirty="0"/>
          </a:p>
          <a:p>
            <a:pPr algn="just"/>
            <a:r>
              <a:rPr lang="en-US" sz="2000" dirty="0" smtClean="0"/>
              <a:t>- </a:t>
            </a:r>
            <a:r>
              <a:rPr lang="en-US" sz="2000" dirty="0" err="1" smtClean="0"/>
              <a:t>Total_Stops</a:t>
            </a:r>
            <a:r>
              <a:rPr lang="en-US" sz="2000" dirty="0"/>
              <a:t>: - Number of layovers in between reaching destination. </a:t>
            </a:r>
            <a:endParaRPr lang="en-US" sz="2000" dirty="0" smtClean="0"/>
          </a:p>
          <a:p>
            <a:pPr algn="just"/>
            <a:r>
              <a:rPr lang="en-US" sz="2000" dirty="0" smtClean="0"/>
              <a:t>- Price</a:t>
            </a:r>
            <a:r>
              <a:rPr lang="en-US" sz="2000" dirty="0"/>
              <a:t>: The price of the ticket.</a:t>
            </a:r>
            <a:endParaRPr lang="en-IN" sz="2000" dirty="0"/>
          </a:p>
        </p:txBody>
      </p:sp>
    </p:spTree>
    <p:extLst>
      <p:ext uri="{BB962C8B-B14F-4D97-AF65-F5344CB8AC3E}">
        <p14:creationId xmlns:p14="http://schemas.microsoft.com/office/powerpoint/2010/main" val="1154671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F4F6CD-7A36-59E0-1BB4-8AF8CA572B6F}"/>
              </a:ext>
            </a:extLst>
          </p:cNvPr>
          <p:cNvSpPr txBox="1"/>
          <p:nvPr/>
        </p:nvSpPr>
        <p:spPr>
          <a:xfrm>
            <a:off x="886409" y="1028375"/>
            <a:ext cx="10207690" cy="4216347"/>
          </a:xfrm>
          <a:prstGeom prst="rect">
            <a:avLst/>
          </a:prstGeom>
          <a:noFill/>
        </p:spPr>
        <p:txBody>
          <a:bodyPr wrap="square">
            <a:spAutoFit/>
          </a:bodyPr>
          <a:lstStyle/>
          <a:p>
            <a:pPr algn="ctr">
              <a:lnSpc>
                <a:spcPct val="107000"/>
              </a:lnSpc>
              <a:spcAft>
                <a:spcPts val="800"/>
              </a:spcAft>
            </a:pPr>
            <a:r>
              <a:rPr lang="en-IN" sz="2800" b="1" u="sng" dirty="0"/>
              <a:t>MOTIVATION FOR THE PROBLEM </a:t>
            </a:r>
            <a:r>
              <a:rPr lang="en-IN" sz="2800" b="1" u="sng" dirty="0" smtClean="0"/>
              <a:t>UNDERTAKEN</a:t>
            </a:r>
            <a:endParaRPr lang="en-IN" sz="2800" b="1" u="sng" dirty="0"/>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Calibri" panose="020F0502020204030204" pitchFamily="34" charset="0"/>
                <a:ea typeface="Calibri" panose="020F0502020204030204" pitchFamily="34" charset="0"/>
                <a:cs typeface="Calibri" panose="020F0502020204030204" pitchFamily="34" charset="0"/>
              </a:rPr>
              <a:t>For Modelling this dataset, Flight Price Prediction with all given available independent variables. This model will then be used for management of how the customer will be able to spend money on high priced tickets based on the independent variables. With the help of this prediction model, it will be decided accordingly and manipulate the strategy of the firm and concentrate on areas that will yield high returns. Further, the model will be prediction based insights to the management to understand </a:t>
            </a:r>
            <a:r>
              <a:rPr lang="en-IN" sz="2400" dirty="0">
                <a:effectLst/>
                <a:latin typeface="Calibri" panose="020F0502020204030204" pitchFamily="34" charset="0"/>
                <a:ea typeface="Calibri" panose="020F0502020204030204" pitchFamily="34" charset="0"/>
                <a:cs typeface="Times New Roman" panose="02020603050405020304" pitchFamily="18" charset="0"/>
              </a:rPr>
              <a:t>whether the customer will  pay the suitable price as compared to high priced flight Fares.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3164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15F329-C7E6-5503-C3FE-AE2A254F9518}"/>
              </a:ext>
            </a:extLst>
          </p:cNvPr>
          <p:cNvSpPr txBox="1"/>
          <p:nvPr/>
        </p:nvSpPr>
        <p:spPr>
          <a:xfrm>
            <a:off x="986712" y="825493"/>
            <a:ext cx="10471280" cy="2153282"/>
          </a:xfrm>
          <a:prstGeom prst="rect">
            <a:avLst/>
          </a:prstGeom>
          <a:noFill/>
        </p:spPr>
        <p:txBody>
          <a:bodyPr wrap="square">
            <a:spAutoFit/>
          </a:bodyPr>
          <a:lstStyle/>
          <a:p>
            <a:pPr>
              <a:lnSpc>
                <a:spcPct val="107000"/>
              </a:lnSpc>
              <a:spcAft>
                <a:spcPts val="800"/>
              </a:spcAft>
            </a:pPr>
            <a:r>
              <a:rPr lang="en-IN" sz="2400" b="1" u="sng" dirty="0"/>
              <a:t>Importing Libraries:-</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Here, we are importing all the libraries which are required for EDA, visualization, prediction and finding all </a:t>
            </a:r>
            <a:r>
              <a:rPr lang="en-IN" sz="2400" dirty="0" err="1" smtClean="0">
                <a:effectLst/>
                <a:latin typeface="Calibri" panose="020F0502020204030204" pitchFamily="34" charset="0"/>
                <a:ea typeface="Calibri" panose="020F0502020204030204" pitchFamily="34" charset="0"/>
                <a:cs typeface="Times New Roman" panose="02020603050405020304" pitchFamily="18" charset="0"/>
              </a:rPr>
              <a:t>matric’s</a:t>
            </a:r>
            <a:r>
              <a:rPr lang="en-IN" sz="24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The reason of doing this is that it become easier to use all the import statement at one go and we do not require to import the statement again at each point.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2.png"/>
          <p:cNvPicPr/>
          <p:nvPr/>
        </p:nvPicPr>
        <p:blipFill>
          <a:blip r:embed="rId2">
            <a:extLst>
              <a:ext uri="{28A0092B-C50C-407E-A947-70E740481C1C}">
                <a14:useLocalDpi xmlns:a14="http://schemas.microsoft.com/office/drawing/2010/main" val="0"/>
              </a:ext>
            </a:extLst>
          </a:blip>
          <a:stretch>
            <a:fillRect/>
          </a:stretch>
        </p:blipFill>
        <p:spPr>
          <a:xfrm>
            <a:off x="2588032" y="3171508"/>
            <a:ext cx="6660471" cy="2928846"/>
          </a:xfrm>
          <a:prstGeom prst="rect">
            <a:avLst/>
          </a:prstGeom>
        </p:spPr>
      </p:pic>
    </p:spTree>
    <p:extLst>
      <p:ext uri="{BB962C8B-B14F-4D97-AF65-F5344CB8AC3E}">
        <p14:creationId xmlns:p14="http://schemas.microsoft.com/office/powerpoint/2010/main" val="1098241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4E9D2B-E56A-7551-BD13-E5F96925FBA3}"/>
              </a:ext>
            </a:extLst>
          </p:cNvPr>
          <p:cNvSpPr txBox="1"/>
          <p:nvPr/>
        </p:nvSpPr>
        <p:spPr>
          <a:xfrm>
            <a:off x="949390" y="775516"/>
            <a:ext cx="10387304" cy="1577996"/>
          </a:xfrm>
          <a:prstGeom prst="rect">
            <a:avLst/>
          </a:prstGeom>
          <a:noFill/>
        </p:spPr>
        <p:txBody>
          <a:bodyPr wrap="square">
            <a:spAutoFit/>
          </a:bodyPr>
          <a:lstStyle/>
          <a:p>
            <a:pPr>
              <a:lnSpc>
                <a:spcPct val="107000"/>
              </a:lnSpc>
              <a:spcAft>
                <a:spcPts val="800"/>
              </a:spcAft>
            </a:pPr>
            <a:r>
              <a:rPr lang="en-IN" sz="2800" b="1" dirty="0" smtClean="0"/>
              <a:t>						</a:t>
            </a:r>
            <a:r>
              <a:rPr lang="en-IN" sz="2800" b="1" u="sng" dirty="0" smtClean="0"/>
              <a:t>Data </a:t>
            </a:r>
            <a:r>
              <a:rPr lang="en-IN" sz="2800" b="1" u="sng" dirty="0"/>
              <a:t>Sources and their </a:t>
            </a:r>
            <a:r>
              <a:rPr lang="en-IN" sz="2800" b="1" u="sng" dirty="0"/>
              <a:t>Formats</a:t>
            </a:r>
            <a:endParaRPr lang="en-IN" sz="2800" b="1" u="sng" dirty="0"/>
          </a:p>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Now I am going to upload or read the files/datasets using pandas. For this I have used </a:t>
            </a:r>
            <a:r>
              <a:rPr lang="en-IN" sz="2800" dirty="0" err="1" smtClean="0">
                <a:effectLst/>
                <a:latin typeface="Calibri" panose="020F0502020204030204" pitchFamily="34" charset="0"/>
                <a:ea typeface="Calibri" panose="020F0502020204030204" pitchFamily="34" charset="0"/>
                <a:cs typeface="Times New Roman" panose="02020603050405020304" pitchFamily="18" charset="0"/>
              </a:rPr>
              <a:t>read_excel</a:t>
            </a:r>
            <a:r>
              <a:rPr lang="en-IN" sz="2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2800" dirty="0">
                <a:effectLst/>
                <a:latin typeface="Calibri" panose="020F0502020204030204" pitchFamily="34" charset="0"/>
                <a:ea typeface="Calibri" panose="020F0502020204030204" pitchFamily="34" charset="0"/>
                <a:cs typeface="Times New Roman" panose="02020603050405020304" pitchFamily="18" charset="0"/>
              </a:rPr>
              <a:t>method:-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3.jpeg"/>
          <p:cNvPicPr/>
          <p:nvPr/>
        </p:nvPicPr>
        <p:blipFill>
          <a:blip r:embed="rId2">
            <a:extLst>
              <a:ext uri="{28A0092B-C50C-407E-A947-70E740481C1C}">
                <a14:useLocalDpi xmlns:a14="http://schemas.microsoft.com/office/drawing/2010/main" val="0"/>
              </a:ext>
            </a:extLst>
          </a:blip>
          <a:stretch>
            <a:fillRect/>
          </a:stretch>
        </p:blipFill>
        <p:spPr>
          <a:xfrm>
            <a:off x="2351586" y="2542064"/>
            <a:ext cx="7380242" cy="3767296"/>
          </a:xfrm>
          <a:prstGeom prst="rect">
            <a:avLst/>
          </a:prstGeom>
        </p:spPr>
      </p:pic>
    </p:spTree>
    <p:extLst>
      <p:ext uri="{BB962C8B-B14F-4D97-AF65-F5344CB8AC3E}">
        <p14:creationId xmlns:p14="http://schemas.microsoft.com/office/powerpoint/2010/main" val="152442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A39210-64C3-10AD-F0D2-D49726087270}"/>
              </a:ext>
            </a:extLst>
          </p:cNvPr>
          <p:cNvSpPr txBox="1"/>
          <p:nvPr/>
        </p:nvSpPr>
        <p:spPr>
          <a:xfrm>
            <a:off x="867748" y="611915"/>
            <a:ext cx="10319656" cy="5713167"/>
          </a:xfrm>
          <a:prstGeom prst="rect">
            <a:avLst/>
          </a:prstGeom>
          <a:noFill/>
        </p:spPr>
        <p:txBody>
          <a:bodyPr wrap="square">
            <a:spAutoFit/>
          </a:bodyPr>
          <a:lstStyle/>
          <a:p>
            <a:pPr>
              <a:lnSpc>
                <a:spcPct val="107000"/>
              </a:lnSpc>
              <a:spcAft>
                <a:spcPts val="800"/>
              </a:spcAft>
            </a:pPr>
            <a:r>
              <a:rPr lang="en-IN" sz="2800" b="1" dirty="0" smtClean="0"/>
              <a:t>									</a:t>
            </a:r>
            <a:r>
              <a:rPr lang="en-IN" sz="2800" b="1" u="sng" dirty="0" smtClean="0"/>
              <a:t>Some </a:t>
            </a:r>
            <a:r>
              <a:rPr lang="en-IN" sz="2800" b="1" u="sng" dirty="0"/>
              <a:t>EDA </a:t>
            </a:r>
            <a:r>
              <a:rPr lang="en-IN" sz="2800" b="1" u="sng" dirty="0" smtClean="0"/>
              <a:t>steps</a:t>
            </a:r>
            <a:r>
              <a:rPr lang="en-US" sz="2400" b="1" dirty="0">
                <a:effectLst/>
                <a:latin typeface="Calibri" panose="020F0502020204030204" pitchFamily="34" charset="0"/>
                <a:ea typeface="Calibri" panose="020F0502020204030204" pitchFamily="34" charset="0"/>
                <a:cs typeface="Calibri" panose="020F0502020204030204" pitchFamily="34" charset="0"/>
              </a:rPr>
              <a:t/>
            </a:r>
            <a:br>
              <a:rPr lang="en-US" sz="2400" b="1" dirty="0">
                <a:effectLst/>
                <a:latin typeface="Calibri" panose="020F0502020204030204" pitchFamily="34" charset="0"/>
                <a:ea typeface="Calibri" panose="020F0502020204030204" pitchFamily="34" charset="0"/>
                <a:cs typeface="Calibri" panose="020F0502020204030204" pitchFamily="34" charset="0"/>
              </a:rPr>
            </a:br>
            <a:r>
              <a:rPr lang="en-US" sz="2400" b="1" dirty="0">
                <a:effectLst/>
                <a:latin typeface="Calibri" panose="020F0502020204030204" pitchFamily="34" charset="0"/>
                <a:ea typeface="Calibri" panose="020F0502020204030204" pitchFamily="34" charset="0"/>
                <a:cs typeface="Calibri" panose="020F0502020204030204" pitchFamily="34" charset="0"/>
              </a:rPr>
              <a:t/>
            </a:r>
            <a:br>
              <a:rPr lang="en-US" sz="2400" b="1" dirty="0">
                <a:effectLst/>
                <a:latin typeface="Calibri" panose="020F0502020204030204" pitchFamily="34" charset="0"/>
                <a:ea typeface="Calibri" panose="020F0502020204030204" pitchFamily="34" charset="0"/>
                <a:cs typeface="Calibri" panose="020F0502020204030204" pitchFamily="34" charset="0"/>
              </a:rPr>
            </a:br>
            <a:r>
              <a:rPr lang="en-US" sz="1800" dirty="0" smtClean="0">
                <a:effectLst/>
                <a:latin typeface="Calibri" panose="020F0502020204030204" pitchFamily="34" charset="0"/>
                <a:ea typeface="Calibri" panose="020F0502020204030204" pitchFamily="34" charset="0"/>
                <a:cs typeface="Calibri" panose="020F0502020204030204" pitchFamily="34" charset="0"/>
              </a:rPr>
              <a:t>1. For checking the rows and columns present in the dataset</a:t>
            </a:r>
            <a:br>
              <a:rPr lang="en-US" sz="1800" dirty="0" smtClean="0">
                <a:effectLst/>
                <a:latin typeface="Calibri" panose="020F0502020204030204" pitchFamily="34" charset="0"/>
                <a:ea typeface="Calibri" panose="020F0502020204030204" pitchFamily="34" charset="0"/>
                <a:cs typeface="Calibri" panose="020F0502020204030204" pitchFamily="34" charset="0"/>
              </a:rPr>
            </a:br>
            <a:r>
              <a:rPr lang="en-US" sz="1800" dirty="0" smtClean="0">
                <a:effectLst/>
                <a:latin typeface="Calibri" panose="020F0502020204030204" pitchFamily="34" charset="0"/>
                <a:ea typeface="Calibri" panose="020F0502020204030204" pitchFamily="34" charset="0"/>
                <a:cs typeface="Calibri" panose="020F0502020204030204" pitchFamily="34" charset="0"/>
              </a:rPr>
              <a:t> Command Used:- </a:t>
            </a:r>
            <a:r>
              <a:rPr lang="en-US" sz="1800" dirty="0" err="1" smtClean="0">
                <a:effectLst/>
                <a:latin typeface="Calibri" panose="020F0502020204030204" pitchFamily="34" charset="0"/>
                <a:ea typeface="Calibri" panose="020F0502020204030204" pitchFamily="34" charset="0"/>
                <a:cs typeface="Calibri" panose="020F0502020204030204" pitchFamily="34" charset="0"/>
              </a:rPr>
              <a:t>data.shape</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r>
            <a:br>
              <a:rPr lang="en-US" sz="1800" dirty="0" smtClean="0">
                <a:effectLst/>
                <a:latin typeface="Calibri" panose="020F0502020204030204" pitchFamily="34" charset="0"/>
                <a:ea typeface="Calibri" panose="020F0502020204030204" pitchFamily="34" charset="0"/>
                <a:cs typeface="Calibri" panose="020F0502020204030204" pitchFamily="34" charset="0"/>
              </a:rPr>
            </a:br>
            <a:r>
              <a:rPr lang="en-US" sz="1800" dirty="0" smtClean="0">
                <a:effectLst/>
                <a:latin typeface="Calibri" panose="020F0502020204030204" pitchFamily="34" charset="0"/>
                <a:ea typeface="Calibri" panose="020F0502020204030204" pitchFamily="34" charset="0"/>
                <a:cs typeface="Calibri" panose="020F0502020204030204" pitchFamily="34" charset="0"/>
              </a:rPr>
              <a:t/>
            </a:r>
            <a:br>
              <a:rPr lang="en-US" sz="1800" dirty="0" smtClean="0">
                <a:effectLst/>
                <a:latin typeface="Calibri" panose="020F0502020204030204" pitchFamily="34" charset="0"/>
                <a:ea typeface="Calibri" panose="020F0502020204030204" pitchFamily="34" charset="0"/>
                <a:cs typeface="Calibri" panose="020F0502020204030204" pitchFamily="34" charset="0"/>
              </a:rPr>
            </a:br>
            <a:r>
              <a:rPr lang="en-US" sz="1800" dirty="0" smtClean="0">
                <a:effectLst/>
                <a:latin typeface="Calibri" panose="020F0502020204030204" pitchFamily="34" charset="0"/>
                <a:ea typeface="Calibri" panose="020F0502020204030204" pitchFamily="34" charset="0"/>
                <a:cs typeface="Calibri" panose="020F0502020204030204" pitchFamily="34" charset="0"/>
              </a:rPr>
              <a:t>2. For Checking the null values in the dataset:-</a:t>
            </a:r>
            <a:br>
              <a:rPr lang="en-US" sz="1800" dirty="0" smtClean="0">
                <a:effectLst/>
                <a:latin typeface="Calibri" panose="020F0502020204030204" pitchFamily="34" charset="0"/>
                <a:ea typeface="Calibri" panose="020F0502020204030204" pitchFamily="34" charset="0"/>
                <a:cs typeface="Calibri" panose="020F0502020204030204" pitchFamily="34" charset="0"/>
              </a:rPr>
            </a:br>
            <a:r>
              <a:rPr lang="en-IN" sz="1800" dirty="0" smtClean="0">
                <a:effectLst/>
                <a:latin typeface="Calibri" panose="020F0502020204030204" pitchFamily="34" charset="0"/>
                <a:ea typeface="Calibri" panose="020F0502020204030204" pitchFamily="34" charset="0"/>
                <a:cs typeface="Calibri" panose="020F0502020204030204" pitchFamily="34" charset="0"/>
              </a:rPr>
              <a:t>Command used:- </a:t>
            </a:r>
            <a:r>
              <a:rPr lang="en-IN" sz="1800" dirty="0" err="1" smtClean="0">
                <a:effectLst/>
                <a:latin typeface="Calibri" panose="020F0502020204030204" pitchFamily="34" charset="0"/>
                <a:ea typeface="Calibri" panose="020F0502020204030204" pitchFamily="34" charset="0"/>
                <a:cs typeface="Calibri" panose="020F0502020204030204" pitchFamily="34" charset="0"/>
              </a:rPr>
              <a:t>data.isnull</a:t>
            </a:r>
            <a:r>
              <a:rPr lang="en-IN" sz="1800" dirty="0" smtClean="0">
                <a:effectLst/>
                <a:latin typeface="Calibri" panose="020F0502020204030204" pitchFamily="34" charset="0"/>
                <a:ea typeface="Calibri" panose="020F0502020204030204" pitchFamily="34" charset="0"/>
                <a:cs typeface="Calibri" panose="020F0502020204030204" pitchFamily="34" charset="0"/>
              </a:rPr>
              <a:t>().sum()</a:t>
            </a:r>
            <a:br>
              <a:rPr lang="en-IN" sz="1800" dirty="0" smtClean="0">
                <a:effectLst/>
                <a:latin typeface="Calibri" panose="020F0502020204030204" pitchFamily="34" charset="0"/>
                <a:ea typeface="Calibri" panose="020F0502020204030204" pitchFamily="34" charset="0"/>
                <a:cs typeface="Calibri" panose="020F0502020204030204" pitchFamily="34" charset="0"/>
              </a:rPr>
            </a:br>
            <a:r>
              <a:rPr lang="en-IN" sz="1800" dirty="0" smtClean="0">
                <a:effectLst/>
                <a:latin typeface="Calibri" panose="020F0502020204030204" pitchFamily="34" charset="0"/>
                <a:ea typeface="Calibri" panose="020F0502020204030204" pitchFamily="34" charset="0"/>
                <a:cs typeface="Calibri" panose="020F0502020204030204" pitchFamily="34" charset="0"/>
              </a:rPr>
              <a:t/>
            </a:r>
            <a:br>
              <a:rPr lang="en-IN" sz="1800" dirty="0" smtClean="0">
                <a:effectLst/>
                <a:latin typeface="Calibri" panose="020F0502020204030204" pitchFamily="34" charset="0"/>
                <a:ea typeface="Calibri" panose="020F0502020204030204" pitchFamily="34" charset="0"/>
                <a:cs typeface="Calibri" panose="020F0502020204030204" pitchFamily="34" charset="0"/>
              </a:rPr>
            </a:br>
            <a:r>
              <a:rPr lang="en-IN" sz="1800" dirty="0" smtClean="0">
                <a:effectLst/>
                <a:latin typeface="Calibri" panose="020F0502020204030204" pitchFamily="34" charset="0"/>
                <a:ea typeface="Calibri" panose="020F0502020204030204" pitchFamily="34" charset="0"/>
                <a:cs typeface="Calibri" panose="020F0502020204030204" pitchFamily="34" charset="0"/>
              </a:rPr>
              <a:t>3. For checking the available columns in the dataset:</a:t>
            </a:r>
            <a:br>
              <a:rPr lang="en-IN" sz="1800" dirty="0" smtClean="0">
                <a:effectLst/>
                <a:latin typeface="Calibri" panose="020F0502020204030204" pitchFamily="34" charset="0"/>
                <a:ea typeface="Calibri" panose="020F0502020204030204" pitchFamily="34" charset="0"/>
                <a:cs typeface="Calibri" panose="020F0502020204030204" pitchFamily="34" charset="0"/>
              </a:rPr>
            </a:br>
            <a:r>
              <a:rPr lang="en-IN" sz="1800" dirty="0" smtClean="0">
                <a:effectLst/>
                <a:latin typeface="Calibri" panose="020F0502020204030204" pitchFamily="34" charset="0"/>
                <a:ea typeface="Calibri" panose="020F0502020204030204" pitchFamily="34" charset="0"/>
                <a:cs typeface="Calibri" panose="020F0502020204030204" pitchFamily="34" charset="0"/>
              </a:rPr>
              <a:t>Command used:- </a:t>
            </a:r>
            <a:r>
              <a:rPr lang="en-IN" sz="1800" dirty="0" err="1" smtClean="0">
                <a:effectLst/>
                <a:latin typeface="Calibri" panose="020F0502020204030204" pitchFamily="34" charset="0"/>
                <a:ea typeface="Calibri" panose="020F0502020204030204" pitchFamily="34" charset="0"/>
                <a:cs typeface="Calibri" panose="020F0502020204030204" pitchFamily="34" charset="0"/>
              </a:rPr>
              <a:t>data.columns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4. FOR CHECKING THE DATATYPE OF EACH FEATURES:-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Command Used:- </a:t>
            </a:r>
            <a:r>
              <a:rPr lang="en-IN" sz="1800" dirty="0" err="1">
                <a:effectLst/>
                <a:latin typeface="Calibri" panose="020F0502020204030204" pitchFamily="34" charset="0"/>
                <a:ea typeface="Calibri" panose="020F0502020204030204" pitchFamily="34" charset="0"/>
                <a:cs typeface="Calibri" panose="020F0502020204030204" pitchFamily="34" charset="0"/>
              </a:rPr>
              <a:t>data.dtypes</a:t>
            </a:r>
            <a:r>
              <a:rPr lang="en-IN" sz="1800" dirty="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5. FOR OBSERVING THE INFORMATION ABOUT DATASET:-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Command Used :- data.info()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13111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A81857-1220-B248-9306-7C593931D10E}"/>
              </a:ext>
            </a:extLst>
          </p:cNvPr>
          <p:cNvSpPr txBox="1"/>
          <p:nvPr/>
        </p:nvSpPr>
        <p:spPr>
          <a:xfrm>
            <a:off x="4339667" y="570804"/>
            <a:ext cx="3543767" cy="553357"/>
          </a:xfrm>
          <a:prstGeom prst="rect">
            <a:avLst/>
          </a:prstGeom>
          <a:noFill/>
        </p:spPr>
        <p:txBody>
          <a:bodyPr wrap="square">
            <a:spAutoFit/>
          </a:bodyPr>
          <a:lstStyle/>
          <a:p>
            <a:pPr>
              <a:lnSpc>
                <a:spcPct val="107000"/>
              </a:lnSpc>
              <a:spcAft>
                <a:spcPts val="800"/>
              </a:spcAft>
            </a:pPr>
            <a:r>
              <a:rPr lang="en-IN" sz="2800" b="1" u="sng" dirty="0" smtClean="0"/>
              <a:t>DATA </a:t>
            </a:r>
            <a:r>
              <a:rPr lang="en-IN" sz="2800" b="1" u="sng" dirty="0"/>
              <a:t>VISUALISATIONS</a:t>
            </a:r>
            <a:endParaRPr lang="en-IN" sz="2800" b="1" u="sng" dirty="0"/>
          </a:p>
        </p:txBody>
      </p:sp>
      <p:pic>
        <p:nvPicPr>
          <p:cNvPr id="5" name="image4.jpeg"/>
          <p:cNvPicPr/>
          <p:nvPr/>
        </p:nvPicPr>
        <p:blipFill>
          <a:blip r:embed="rId2">
            <a:extLst>
              <a:ext uri="{28A0092B-C50C-407E-A947-70E740481C1C}">
                <a14:useLocalDpi xmlns:a14="http://schemas.microsoft.com/office/drawing/2010/main" val="0"/>
              </a:ext>
            </a:extLst>
          </a:blip>
          <a:stretch>
            <a:fillRect/>
          </a:stretch>
        </p:blipFill>
        <p:spPr>
          <a:xfrm>
            <a:off x="1849831" y="1424607"/>
            <a:ext cx="8130191" cy="4427553"/>
          </a:xfrm>
          <a:prstGeom prst="rect">
            <a:avLst/>
          </a:prstGeom>
        </p:spPr>
      </p:pic>
    </p:spTree>
    <p:extLst>
      <p:ext uri="{BB962C8B-B14F-4D97-AF65-F5344CB8AC3E}">
        <p14:creationId xmlns:p14="http://schemas.microsoft.com/office/powerpoint/2010/main" val="1144029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FAFF26-9646-204A-8366-5B64ED9486CD}"/>
              </a:ext>
            </a:extLst>
          </p:cNvPr>
          <p:cNvSpPr txBox="1"/>
          <p:nvPr/>
        </p:nvSpPr>
        <p:spPr>
          <a:xfrm>
            <a:off x="5115805" y="740617"/>
            <a:ext cx="2909751" cy="553357"/>
          </a:xfrm>
          <a:prstGeom prst="rect">
            <a:avLst/>
          </a:prstGeom>
          <a:noFill/>
        </p:spPr>
        <p:txBody>
          <a:bodyPr wrap="square">
            <a:spAutoFit/>
          </a:bodyPr>
          <a:lstStyle/>
          <a:p>
            <a:pPr>
              <a:lnSpc>
                <a:spcPct val="107000"/>
              </a:lnSpc>
              <a:spcAft>
                <a:spcPts val="800"/>
              </a:spcAft>
            </a:pPr>
            <a:r>
              <a:rPr lang="en-IN" sz="2800" b="1" u="sng" dirty="0" smtClean="0"/>
              <a:t>Unique </a:t>
            </a:r>
            <a:r>
              <a:rPr lang="en-IN" sz="2800" b="1" u="sng" dirty="0"/>
              <a:t>Values</a:t>
            </a:r>
            <a:endParaRPr lang="en-IN" sz="2800" b="1" u="sng" dirty="0"/>
          </a:p>
        </p:txBody>
      </p:sp>
      <p:pic>
        <p:nvPicPr>
          <p:cNvPr id="5" name="image5.jpeg"/>
          <p:cNvPicPr/>
          <p:nvPr/>
        </p:nvPicPr>
        <p:blipFill>
          <a:blip r:embed="rId2">
            <a:extLst>
              <a:ext uri="{28A0092B-C50C-407E-A947-70E740481C1C}">
                <a14:useLocalDpi xmlns:a14="http://schemas.microsoft.com/office/drawing/2010/main" val="0"/>
              </a:ext>
            </a:extLst>
          </a:blip>
          <a:stretch>
            <a:fillRect/>
          </a:stretch>
        </p:blipFill>
        <p:spPr>
          <a:xfrm>
            <a:off x="2534323" y="1783761"/>
            <a:ext cx="7341196" cy="3676514"/>
          </a:xfrm>
          <a:prstGeom prst="rect">
            <a:avLst/>
          </a:prstGeom>
        </p:spPr>
      </p:pic>
    </p:spTree>
    <p:extLst>
      <p:ext uri="{BB962C8B-B14F-4D97-AF65-F5344CB8AC3E}">
        <p14:creationId xmlns:p14="http://schemas.microsoft.com/office/powerpoint/2010/main" val="3951633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TotalTime>
  <Words>334</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FLIGHTS PRICE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FLIGHTS PRICE PREDICTION </dc:title>
  <dc:creator>Surbhee Johri</dc:creator>
  <cp:lastModifiedBy>Admin</cp:lastModifiedBy>
  <cp:revision>51</cp:revision>
  <dcterms:created xsi:type="dcterms:W3CDTF">2023-01-17T07:14:50Z</dcterms:created>
  <dcterms:modified xsi:type="dcterms:W3CDTF">2023-01-19T21:01:19Z</dcterms:modified>
</cp:coreProperties>
</file>