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423655-99F4-414A-A281-B166C626FBED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D39DCE-FDDD-4C68-8894-D92266AFB0D9}" type="datetime1">
              <a:rPr lang="ru-RU" smtClean="0"/>
              <a:t>19.11.2021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6F51D-0E6E-4A75-A23B-D254C0D52FAE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39109F-FA39-4352-92A9-8AA49B62A697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8888-E102-45DF-A94C-4B7EAA750ED8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62D60-F5ED-487E-879C-FFEAD324A64B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" sz="800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" sz="800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CCB53E-3003-46EC-9147-1EB4A113050D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90B4B-F7DE-484E-BCF4-80CF0386CBEA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C53675-63B5-475C-9581-11F28D58B6F8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C7FA24-3B06-42D5-9D27-1B01EF6B8A1A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84A81F-4A8D-4EFF-B3FE-B7FF49A0FE1D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E4FA72-B21F-47D1-986F-7973CEFBCDC2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23D99-D265-49DC-9C82-B2D75F321266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19514-BEB7-4F29-887F-8F464FC6AC4F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A677EE-D5B7-49AE-9C2F-2BBA7A188D04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E4904-EB69-4509-980A-A41B9F62C514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0A9C-323C-4429-AE52-049736C99CF5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E08748-9155-4E8C-8B18-D34929B7DA3F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438F62-8E28-4B7D-A8DA-6957C9310073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3F338F7-D97C-4122-9BE8-A78CC781FF6F}" type="datetime1">
              <a:rPr lang="ru-RU" smtClean="0"/>
              <a:t>19.11.2021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чашки, кофе, еды, напитка&#10;&#10;Автоматически созданное описание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ru" sz="7200" dirty="0"/>
              <a:t>Відомі українські матемаики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algn="r" rtl="0"/>
            <a:r>
              <a:rPr lang="ru-RU" sz="2800" dirty="0" err="1"/>
              <a:t>Виконала</a:t>
            </a:r>
            <a:r>
              <a:rPr lang="ru-RU" sz="2800" dirty="0"/>
              <a:t>:  </a:t>
            </a:r>
            <a:r>
              <a:rPr lang="ru-RU" sz="2800" dirty="0" err="1"/>
              <a:t>Пєнкова</a:t>
            </a:r>
            <a:r>
              <a:rPr lang="ru-RU" sz="2800" dirty="0"/>
              <a:t> Валентина</a:t>
            </a:r>
          </a:p>
          <a:p>
            <a:pPr algn="r" rtl="0"/>
            <a:r>
              <a:rPr lang="ru-RU" sz="2800" dirty="0"/>
              <a:t>Студентка 1  курсу</a:t>
            </a:r>
            <a:endParaRPr lang="ru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F126C9-817F-4758-8F1C-45AEF5B94A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7" r="12567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1CA2615-F7A5-4889-95D8-75F13FB49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296" y="357809"/>
            <a:ext cx="6732104" cy="5830956"/>
          </a:xfrm>
        </p:spPr>
        <p:txBody>
          <a:bodyPr>
            <a:normAutofit/>
          </a:bodyPr>
          <a:lstStyle/>
          <a:p>
            <a:r>
              <a:rPr lang="ru-RU" sz="2400" dirty="0" err="1">
                <a:effectLst/>
              </a:rPr>
              <a:t>Олена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Дубинчук</a:t>
            </a:r>
            <a:r>
              <a:rPr lang="ru-RU" sz="2400" dirty="0">
                <a:effectLst/>
              </a:rPr>
              <a:t> жила </a:t>
            </a:r>
            <a:r>
              <a:rPr lang="ru-RU" sz="2400" dirty="0" err="1">
                <a:effectLst/>
              </a:rPr>
              <a:t>тільки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інтересами</a:t>
            </a:r>
            <a:r>
              <a:rPr lang="ru-RU" sz="2400" dirty="0">
                <a:effectLst/>
              </a:rPr>
              <a:t> НДІ </a:t>
            </a:r>
            <a:r>
              <a:rPr lang="ru-RU" sz="2400" dirty="0" err="1">
                <a:effectLst/>
              </a:rPr>
              <a:t>педагогіки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України</a:t>
            </a:r>
            <a:r>
              <a:rPr lang="ru-RU" sz="2400" dirty="0">
                <a:effectLst/>
              </a:rPr>
              <a:t>: </a:t>
            </a:r>
            <a:r>
              <a:rPr lang="ru-RU" sz="2400" dirty="0" err="1">
                <a:effectLst/>
              </a:rPr>
              <a:t>захист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дисертації</a:t>
            </a:r>
            <a:r>
              <a:rPr lang="ru-RU" sz="2400" dirty="0">
                <a:effectLst/>
              </a:rPr>
              <a:t> «</a:t>
            </a:r>
            <a:r>
              <a:rPr lang="ru-RU" sz="2400" dirty="0" err="1">
                <a:effectLst/>
              </a:rPr>
              <a:t>Вузлові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питання</a:t>
            </a:r>
            <a:r>
              <a:rPr lang="ru-RU" sz="2400" dirty="0">
                <a:effectLst/>
              </a:rPr>
              <a:t> арифметики в 5 </a:t>
            </a:r>
            <a:r>
              <a:rPr lang="ru-RU" sz="2400" dirty="0" err="1">
                <a:effectLst/>
              </a:rPr>
              <a:t>класі</a:t>
            </a:r>
            <a:r>
              <a:rPr lang="ru-RU" sz="2400" dirty="0">
                <a:effectLst/>
              </a:rPr>
              <a:t>» (1954), </a:t>
            </a:r>
            <a:r>
              <a:rPr lang="ru-RU" sz="2400" dirty="0" err="1">
                <a:effectLst/>
              </a:rPr>
              <a:t>проблеми</a:t>
            </a:r>
            <a:r>
              <a:rPr lang="ru-RU" sz="2400" dirty="0">
                <a:effectLst/>
              </a:rPr>
              <a:t> методики математики й </a:t>
            </a:r>
            <a:r>
              <a:rPr lang="ru-RU" sz="2400" dirty="0" err="1">
                <a:effectLst/>
              </a:rPr>
              <a:t>профтех-освіти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написання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підручників</a:t>
            </a:r>
            <a:r>
              <a:rPr lang="ru-RU" sz="2400" dirty="0">
                <a:effectLst/>
              </a:rPr>
              <a:t>, а </a:t>
            </a:r>
            <a:r>
              <a:rPr lang="ru-RU" sz="2400" dirty="0" err="1">
                <a:effectLst/>
              </a:rPr>
              <a:t>ще</a:t>
            </a:r>
            <a:r>
              <a:rPr lang="ru-RU" sz="2400" dirty="0">
                <a:effectLst/>
              </a:rPr>
              <a:t> робота на </a:t>
            </a:r>
            <a:r>
              <a:rPr lang="ru-RU" sz="2400" dirty="0" err="1">
                <a:effectLst/>
              </a:rPr>
              <a:t>посаді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професора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педінституту</a:t>
            </a:r>
            <a:r>
              <a:rPr lang="ru-RU" sz="2400" dirty="0">
                <a:effectLst/>
              </a:rPr>
              <a:t> (</a:t>
            </a:r>
            <a:r>
              <a:rPr lang="ru-RU" sz="2400" dirty="0" err="1">
                <a:effectLst/>
              </a:rPr>
              <a:t>тепер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Національний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педуніверситет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ім</a:t>
            </a:r>
            <a:r>
              <a:rPr lang="ru-RU" sz="2400" dirty="0">
                <a:effectLst/>
              </a:rPr>
              <a:t>. </a:t>
            </a:r>
            <a:r>
              <a:rPr lang="ru-RU" sz="2400" dirty="0" err="1">
                <a:effectLst/>
              </a:rPr>
              <a:t>Михайла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Драгоманова</a:t>
            </a:r>
            <a:r>
              <a:rPr lang="ru-RU" sz="2400" dirty="0">
                <a:effectLst/>
              </a:rPr>
              <a:t>)... </a:t>
            </a:r>
            <a:r>
              <a:rPr lang="ru-RU" sz="2400" dirty="0" err="1">
                <a:effectLst/>
              </a:rPr>
              <a:t>її</a:t>
            </a:r>
            <a:r>
              <a:rPr lang="ru-RU" sz="2400" dirty="0">
                <a:effectLst/>
              </a:rPr>
              <a:t> книжки </a:t>
            </a:r>
            <a:r>
              <a:rPr lang="ru-RU" sz="2400" dirty="0" err="1">
                <a:effectLst/>
              </a:rPr>
              <a:t>виходили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Києві</a:t>
            </a:r>
            <a:r>
              <a:rPr lang="ru-RU" sz="2400" dirty="0">
                <a:effectLst/>
              </a:rPr>
              <a:t> й </a:t>
            </a:r>
            <a:r>
              <a:rPr lang="ru-RU" sz="2400" dirty="0" err="1">
                <a:effectLst/>
              </a:rPr>
              <a:t>Москві</a:t>
            </a:r>
            <a:r>
              <a:rPr lang="ru-RU" sz="2400" dirty="0">
                <a:effectLst/>
              </a:rPr>
              <a:t>, у </a:t>
            </a:r>
            <a:r>
              <a:rPr lang="ru-RU" sz="2400" dirty="0" err="1">
                <a:effectLst/>
              </a:rPr>
              <a:t>Болгарії</a:t>
            </a:r>
            <a:r>
              <a:rPr lang="ru-RU" sz="2400" dirty="0">
                <a:effectLst/>
              </a:rPr>
              <a:t> й </a:t>
            </a:r>
            <a:r>
              <a:rPr lang="ru-RU" sz="2400" dirty="0" err="1">
                <a:effectLst/>
              </a:rPr>
              <a:t>Польщі</a:t>
            </a:r>
            <a:r>
              <a:rPr lang="ru-RU" sz="2400" dirty="0">
                <a:effectLst/>
              </a:rPr>
              <a:t> та й </a:t>
            </a:r>
            <a:r>
              <a:rPr lang="ru-RU" sz="2400" dirty="0" err="1">
                <a:effectLst/>
              </a:rPr>
              <a:t>нинішні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старшокласники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знаходять</a:t>
            </a:r>
            <a:r>
              <a:rPr lang="ru-RU" sz="2400" dirty="0">
                <a:effectLst/>
              </a:rPr>
              <a:t> в «</a:t>
            </a:r>
            <a:r>
              <a:rPr lang="ru-RU" sz="2400" dirty="0" err="1">
                <a:effectLst/>
              </a:rPr>
              <a:t>Алгебрі</a:t>
            </a:r>
            <a:r>
              <a:rPr lang="ru-RU" sz="2400" dirty="0">
                <a:effectLst/>
              </a:rPr>
              <a:t> й початках </a:t>
            </a:r>
            <a:r>
              <a:rPr lang="ru-RU" sz="2400" dirty="0" err="1">
                <a:effectLst/>
              </a:rPr>
              <a:t>аналізу</a:t>
            </a:r>
            <a:r>
              <a:rPr lang="ru-RU" sz="2400" dirty="0">
                <a:effectLst/>
              </a:rPr>
              <a:t>» нею </a:t>
            </a:r>
            <a:r>
              <a:rPr lang="ru-RU" sz="2400" dirty="0" err="1">
                <a:effectLst/>
              </a:rPr>
              <a:t>підготовлені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розділи</a:t>
            </a:r>
            <a:r>
              <a:rPr lang="ru-RU" sz="2400" dirty="0">
                <a:effectLst/>
              </a:rPr>
              <a:t> про </a:t>
            </a:r>
            <a:r>
              <a:rPr lang="ru-RU" sz="2400" dirty="0" err="1">
                <a:effectLst/>
              </a:rPr>
              <a:t>степеневу</a:t>
            </a:r>
            <a:r>
              <a:rPr lang="ru-RU" sz="2400" dirty="0">
                <a:effectLst/>
              </a:rPr>
              <a:t> й </a:t>
            </a:r>
            <a:r>
              <a:rPr lang="ru-RU" sz="2400" dirty="0" err="1">
                <a:effectLst/>
              </a:rPr>
              <a:t>показникову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функції</a:t>
            </a:r>
            <a:r>
              <a:rPr lang="ru-RU" sz="2400" dirty="0">
                <a:effectLst/>
              </a:rPr>
              <a:t>, а </a:t>
            </a:r>
            <a:r>
              <a:rPr lang="ru-RU" sz="2400" dirty="0" err="1">
                <a:effectLst/>
              </a:rPr>
              <a:t>також</a:t>
            </a:r>
            <a:r>
              <a:rPr lang="ru-RU" sz="2400" dirty="0">
                <a:effectLst/>
              </a:rPr>
              <a:t> «</a:t>
            </a:r>
            <a:r>
              <a:rPr lang="ru-RU" sz="2400" dirty="0" err="1">
                <a:effectLst/>
              </a:rPr>
              <a:t>Вступ</a:t>
            </a:r>
            <a:r>
              <a:rPr lang="ru-RU" sz="2400" dirty="0">
                <a:effectLst/>
              </a:rPr>
              <a:t> до статистики».</a:t>
            </a:r>
            <a:endParaRPr lang="ru-RU" sz="24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55C69B-6C68-4DA1-9BFB-954BE1D4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sz="1400" dirty="0"/>
              <a:t>1919-1994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568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DADF66-E3F0-405A-97E6-9F74430C29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r="5541"/>
          <a:stretch>
            <a:fillRect/>
          </a:stretch>
        </p:blipFill>
        <p:spPr>
          <a:xfrm>
            <a:off x="7487478" y="763701"/>
            <a:ext cx="3230824" cy="4912823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47C5933-6799-4508-A2D4-0771EC40E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3" y="384313"/>
            <a:ext cx="6732104" cy="5981561"/>
          </a:xfrm>
        </p:spPr>
        <p:txBody>
          <a:bodyPr>
            <a:normAutofit/>
          </a:bodyPr>
          <a:lstStyle/>
          <a:p>
            <a:r>
              <a:rPr lang="uk-UA" sz="2800" dirty="0"/>
              <a:t>Напрямок її наукової діяльності визначився під  впливом академіка Івана Петровського – диференціальні рівняння в застосуванні  до нестаціонарної фільтрації рідин і газів у пористих середовищах.</a:t>
            </a:r>
          </a:p>
          <a:p>
            <a:r>
              <a:rPr lang="uk-UA" sz="2800" dirty="0"/>
              <a:t>Наукова діяльність – диференціальні  рівняння. Більш  359 статей і публікацій у її доробку.  Підготувала 58 кандидатів фізико-математичних наук та 14 докторів фізико-математичних наук.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B5265-5446-47B2-AC09-9C899398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sz="1400" dirty="0"/>
              <a:t>1925-2001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580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6F0DF-711A-4909-8929-A54F00BB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71700"/>
            <a:ext cx="10353762" cy="1257300"/>
          </a:xfrm>
        </p:spPr>
        <p:txBody>
          <a:bodyPr>
            <a:noAutofit/>
          </a:bodyPr>
          <a:lstStyle/>
          <a:p>
            <a:r>
              <a:rPr lang="uk-UA" sz="9600" dirty="0"/>
              <a:t>Дякую  за увагу </a:t>
            </a:r>
            <a:endParaRPr lang="ru-RU" sz="960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602D53-4322-43B8-801A-3F4B603C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dirty="0"/>
              <a:t>19.11.2021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0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1AD36E-4DE9-4091-89AA-5A2F6E67EB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6" r="9566"/>
          <a:stretch>
            <a:fillRect/>
          </a:stretch>
        </p:blipFill>
        <p:spPr>
          <a:xfrm>
            <a:off x="7442551" y="861391"/>
            <a:ext cx="3275751" cy="458525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FDC4D87-DF2E-42AD-9DAE-20F3AD6F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7565" y="293305"/>
            <a:ext cx="6718851" cy="3135695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</a:rPr>
              <a:t>Феофан Прокопович (1681—1736) Феофан Прокопович — </a:t>
            </a:r>
            <a:r>
              <a:rPr lang="ru-RU" sz="2400" dirty="0" err="1">
                <a:effectLst/>
              </a:rPr>
              <a:t>видатний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діяч</a:t>
            </a:r>
            <a:r>
              <a:rPr lang="ru-RU" sz="2400" dirty="0">
                <a:effectLst/>
              </a:rPr>
              <a:t> науки, </a:t>
            </a:r>
            <a:r>
              <a:rPr lang="ru-RU" sz="2400" dirty="0" err="1">
                <a:effectLst/>
              </a:rPr>
              <a:t>культури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освіти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першої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половини</a:t>
            </a:r>
            <a:r>
              <a:rPr lang="ru-RU" sz="2400" dirty="0">
                <a:effectLst/>
              </a:rPr>
              <a:t> 18 ст. </a:t>
            </a:r>
            <a:r>
              <a:rPr lang="ru-RU" sz="2400" dirty="0" err="1">
                <a:effectLst/>
              </a:rPr>
              <a:t>Навчався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Києво-Могилянській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колегії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філософське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відділення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якої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успішно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закінчив</a:t>
            </a:r>
            <a:r>
              <a:rPr lang="ru-RU" sz="2400" dirty="0">
                <a:effectLst/>
              </a:rPr>
              <a:t> у К </a:t>
            </a:r>
            <a:r>
              <a:rPr lang="ru-RU" sz="2400" dirty="0" err="1">
                <a:effectLst/>
              </a:rPr>
              <a:t>Продовжував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освіту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Польщі</a:t>
            </a:r>
            <a:r>
              <a:rPr lang="ru-RU" sz="2400" dirty="0">
                <a:effectLst/>
              </a:rPr>
              <a:t> та </a:t>
            </a:r>
            <a:r>
              <a:rPr lang="ru-RU" sz="2400" dirty="0" err="1">
                <a:effectLst/>
              </a:rPr>
              <a:t>Італії</a:t>
            </a:r>
            <a:r>
              <a:rPr lang="ru-RU" sz="2400" dirty="0">
                <a:effectLst/>
              </a:rPr>
              <a:t>. </a:t>
            </a:r>
            <a:r>
              <a:rPr lang="ru-RU" sz="2400" dirty="0" err="1">
                <a:effectLst/>
              </a:rPr>
              <a:t>Повернувся</a:t>
            </a:r>
            <a:r>
              <a:rPr lang="ru-RU" sz="2400" dirty="0">
                <a:effectLst/>
              </a:rPr>
              <a:t> до </a:t>
            </a:r>
            <a:r>
              <a:rPr lang="ru-RU" sz="2400" dirty="0" err="1">
                <a:effectLst/>
              </a:rPr>
              <a:t>Києва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викладав</a:t>
            </a:r>
            <a:r>
              <a:rPr lang="ru-RU" sz="2400" dirty="0">
                <a:effectLst/>
              </a:rPr>
              <a:t> у </a:t>
            </a:r>
            <a:r>
              <a:rPr lang="ru-RU" sz="2400" dirty="0" err="1">
                <a:effectLst/>
              </a:rPr>
              <a:t>Києво-Могилянській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академії</a:t>
            </a:r>
            <a:r>
              <a:rPr lang="ru-RU" sz="2400" dirty="0">
                <a:effectLst/>
              </a:rPr>
              <a:t>. У 1711—1715 </a:t>
            </a:r>
            <a:r>
              <a:rPr lang="en-US" sz="2400" dirty="0">
                <a:effectLst/>
              </a:rPr>
              <a:t>pp. </a:t>
            </a:r>
            <a:r>
              <a:rPr lang="ru-RU" sz="2400" dirty="0">
                <a:effectLst/>
              </a:rPr>
              <a:t>Феофан Прокопович — ректор </a:t>
            </a:r>
            <a:r>
              <a:rPr lang="ru-RU" sz="2400" dirty="0" err="1">
                <a:effectLst/>
              </a:rPr>
              <a:t>цієї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академії</a:t>
            </a:r>
            <a:r>
              <a:rPr lang="ru-RU" sz="2400" dirty="0">
                <a:effectLst/>
              </a:rPr>
              <a:t>. </a:t>
            </a:r>
            <a:r>
              <a:rPr lang="ru-RU" sz="2400" dirty="0" err="1">
                <a:effectLst/>
              </a:rPr>
              <a:t>Філософ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письменник</a:t>
            </a:r>
            <a:r>
              <a:rPr lang="ru-RU" sz="2400" dirty="0">
                <a:effectLst/>
              </a:rPr>
              <a:t>, </a:t>
            </a:r>
            <a:r>
              <a:rPr lang="ru-RU" sz="2400" dirty="0" err="1">
                <a:effectLst/>
              </a:rPr>
              <a:t>релігійний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діяч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приділяв</a:t>
            </a:r>
            <a:r>
              <a:rPr lang="ru-RU" sz="2400" dirty="0">
                <a:effectLst/>
              </a:rPr>
              <a:t> велику </a:t>
            </a:r>
            <a:r>
              <a:rPr lang="ru-RU" sz="2400" dirty="0" err="1">
                <a:effectLst/>
              </a:rPr>
              <a:t>увагу</a:t>
            </a:r>
            <a:r>
              <a:rPr lang="ru-RU" sz="2400" dirty="0">
                <a:effectLst/>
              </a:rPr>
              <a:t> і </a:t>
            </a:r>
            <a:r>
              <a:rPr lang="ru-RU" sz="2400" dirty="0" err="1">
                <a:effectLst/>
              </a:rPr>
              <a:t>математиці</a:t>
            </a:r>
            <a:r>
              <a:rPr lang="ru-RU" sz="2400" dirty="0">
                <a:effectLst/>
              </a:rPr>
              <a:t>. У 1707—1708 </a:t>
            </a:r>
            <a:r>
              <a:rPr lang="en-US" sz="2400" dirty="0">
                <a:effectLst/>
              </a:rPr>
              <a:t>pp. </a:t>
            </a:r>
            <a:r>
              <a:rPr lang="ru-RU" sz="2400" dirty="0">
                <a:effectLst/>
              </a:rPr>
              <a:t>до циклу </a:t>
            </a:r>
            <a:r>
              <a:rPr lang="ru-RU" sz="2400" dirty="0" err="1">
                <a:effectLst/>
              </a:rPr>
              <a:t>лекцій</a:t>
            </a:r>
            <a:r>
              <a:rPr lang="ru-RU" sz="2400" dirty="0">
                <a:effectLst/>
              </a:rPr>
              <a:t> з </a:t>
            </a:r>
            <a:r>
              <a:rPr lang="ru-RU" sz="2400" dirty="0" err="1">
                <a:effectLst/>
              </a:rPr>
              <a:t>філософії</a:t>
            </a:r>
            <a:r>
              <a:rPr lang="ru-RU" sz="2400" dirty="0">
                <a:effectLst/>
              </a:rPr>
              <a:t> в </a:t>
            </a:r>
            <a:r>
              <a:rPr lang="ru-RU" sz="2400" dirty="0" err="1">
                <a:effectLst/>
              </a:rPr>
              <a:t>Києво-Могилянській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академії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Ф.Прокопович</a:t>
            </a:r>
            <a:r>
              <a:rPr lang="ru-RU" sz="2400" dirty="0">
                <a:effectLst/>
              </a:rPr>
              <a:t> включив </a:t>
            </a:r>
            <a:r>
              <a:rPr lang="ru-RU" sz="2400" dirty="0" err="1">
                <a:effectLst/>
              </a:rPr>
              <a:t>лекції</a:t>
            </a:r>
            <a:r>
              <a:rPr lang="ru-RU" sz="2400" dirty="0">
                <a:effectLst/>
              </a:rPr>
              <a:t> з математики. </a:t>
            </a:r>
            <a:r>
              <a:rPr lang="ru-RU" sz="2400" dirty="0" err="1">
                <a:effectLst/>
              </a:rPr>
              <a:t>Це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був</a:t>
            </a:r>
            <a:r>
              <a:rPr lang="ru-RU" sz="2400" dirty="0">
                <a:effectLst/>
              </a:rPr>
              <a:t> перший курс математики, </a:t>
            </a:r>
            <a:r>
              <a:rPr lang="ru-RU" sz="2400" dirty="0" err="1">
                <a:effectLst/>
              </a:rPr>
              <a:t>побудований</a:t>
            </a:r>
            <a:r>
              <a:rPr lang="ru-RU" sz="2400" dirty="0">
                <a:effectLst/>
              </a:rPr>
              <a:t> на </a:t>
            </a:r>
            <a:r>
              <a:rPr lang="ru-RU" sz="2400" dirty="0" err="1">
                <a:effectLst/>
              </a:rPr>
              <a:t>науковій</a:t>
            </a:r>
            <a:r>
              <a:rPr lang="ru-RU" sz="2400" dirty="0">
                <a:effectLst/>
              </a:rPr>
              <a:t> </a:t>
            </a:r>
            <a:r>
              <a:rPr lang="ru-RU" sz="2400" dirty="0" err="1">
                <a:effectLst/>
              </a:rPr>
              <a:t>основі</a:t>
            </a:r>
            <a:r>
              <a:rPr lang="ru-RU" sz="2400" dirty="0">
                <a:effectLst/>
              </a:rPr>
              <a:t>.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ABB89-D9B9-45F8-980B-C3E1D1AE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z="1400" dirty="0">
                <a:effectLst/>
              </a:rPr>
              <a:t>1681—1736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057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5B73AD-127B-4517-9A59-3093243835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4" r="9464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75E4579-1438-490D-95F2-5CB0C1EA9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817" y="543339"/>
            <a:ext cx="6692348" cy="5822535"/>
          </a:xfrm>
        </p:spPr>
        <p:txBody>
          <a:bodyPr>
            <a:noAutofit/>
          </a:bodyPr>
          <a:lstStyle/>
          <a:p>
            <a:r>
              <a:rPr lang="ru-RU" sz="1900" dirty="0">
                <a:effectLst/>
              </a:rPr>
              <a:t>Михайло </a:t>
            </a:r>
            <a:r>
              <a:rPr lang="ru-RU" sz="1900" dirty="0" err="1">
                <a:effectLst/>
              </a:rPr>
              <a:t>Остроградський</a:t>
            </a:r>
            <a:r>
              <a:rPr lang="ru-RU" sz="1900" dirty="0">
                <a:effectLst/>
              </a:rPr>
              <a:t> (1801—1862) На </a:t>
            </a:r>
            <a:r>
              <a:rPr lang="ru-RU" sz="1900" dirty="0" err="1">
                <a:effectLst/>
              </a:rPr>
              <a:t>світовий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рівень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підняв</a:t>
            </a:r>
            <a:r>
              <a:rPr lang="ru-RU" sz="1900" dirty="0">
                <a:effectLst/>
              </a:rPr>
              <a:t> математику </a:t>
            </a:r>
            <a:r>
              <a:rPr lang="ru-RU" sz="1900" dirty="0" err="1">
                <a:effectLst/>
              </a:rPr>
              <a:t>українець</a:t>
            </a:r>
            <a:r>
              <a:rPr lang="ru-RU" sz="1900" dirty="0">
                <a:effectLst/>
              </a:rPr>
              <a:t> Михайло </a:t>
            </a:r>
            <a:r>
              <a:rPr lang="ru-RU" sz="1900" dirty="0" err="1">
                <a:effectLst/>
              </a:rPr>
              <a:t>Остроградський</a:t>
            </a:r>
            <a:r>
              <a:rPr lang="ru-RU" sz="1900" dirty="0">
                <a:effectLst/>
              </a:rPr>
              <a:t>, </a:t>
            </a:r>
            <a:r>
              <a:rPr lang="ru-RU" sz="1900" dirty="0" err="1">
                <a:effectLst/>
              </a:rPr>
              <a:t>який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народився</a:t>
            </a:r>
            <a:r>
              <a:rPr lang="ru-RU" sz="1900" dirty="0">
                <a:effectLst/>
              </a:rPr>
              <a:t> в с. </a:t>
            </a:r>
            <a:r>
              <a:rPr lang="ru-RU" sz="1900" dirty="0" err="1">
                <a:effectLst/>
              </a:rPr>
              <a:t>Пашенна</a:t>
            </a:r>
            <a:r>
              <a:rPr lang="ru-RU" sz="1900" dirty="0">
                <a:effectLst/>
              </a:rPr>
              <a:t> (</a:t>
            </a:r>
            <a:r>
              <a:rPr lang="ru-RU" sz="1900" dirty="0" err="1">
                <a:effectLst/>
              </a:rPr>
              <a:t>нині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Пашенівка</a:t>
            </a:r>
            <a:r>
              <a:rPr lang="ru-RU" sz="1900" dirty="0">
                <a:effectLst/>
              </a:rPr>
              <a:t>) на </a:t>
            </a:r>
            <a:r>
              <a:rPr lang="ru-RU" sz="1900" dirty="0" err="1">
                <a:effectLst/>
              </a:rPr>
              <a:t>Полтавщині</a:t>
            </a:r>
            <a:r>
              <a:rPr lang="ru-RU" sz="1900" dirty="0">
                <a:effectLst/>
              </a:rPr>
              <a:t>. У 1817 </a:t>
            </a:r>
            <a:r>
              <a:rPr lang="en-US" sz="1900" dirty="0">
                <a:effectLst/>
              </a:rPr>
              <a:t>p. M.</a:t>
            </a:r>
            <a:r>
              <a:rPr lang="ru-RU" sz="1900" dirty="0" err="1">
                <a:effectLst/>
              </a:rPr>
              <a:t>Остроградський</a:t>
            </a:r>
            <a:r>
              <a:rPr lang="ru-RU" sz="1900" dirty="0">
                <a:effectLst/>
              </a:rPr>
              <a:t> став </a:t>
            </a:r>
            <a:r>
              <a:rPr lang="ru-RU" sz="1900" dirty="0" err="1">
                <a:effectLst/>
              </a:rPr>
              <a:t>вільним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слухачем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відділення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фізичних</a:t>
            </a:r>
            <a:r>
              <a:rPr lang="ru-RU" sz="1900" dirty="0">
                <a:effectLst/>
              </a:rPr>
              <a:t> та </a:t>
            </a:r>
            <a:r>
              <a:rPr lang="ru-RU" sz="1900" dirty="0" err="1">
                <a:effectLst/>
              </a:rPr>
              <a:t>математичних</a:t>
            </a:r>
            <a:r>
              <a:rPr lang="ru-RU" sz="1900" dirty="0">
                <a:effectLst/>
              </a:rPr>
              <a:t> наук </a:t>
            </a:r>
            <a:r>
              <a:rPr lang="ru-RU" sz="1900" dirty="0" err="1">
                <a:effectLst/>
              </a:rPr>
              <a:t>Харківського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університету</a:t>
            </a:r>
            <a:r>
              <a:rPr lang="ru-RU" sz="1900" dirty="0">
                <a:effectLst/>
              </a:rPr>
              <a:t>, </a:t>
            </a:r>
            <a:r>
              <a:rPr lang="ru-RU" sz="1900" dirty="0" err="1">
                <a:effectLst/>
              </a:rPr>
              <a:t>який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блискуче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закінчив</a:t>
            </a:r>
            <a:r>
              <a:rPr lang="ru-RU" sz="1900" dirty="0">
                <a:effectLst/>
              </a:rPr>
              <a:t> у 1820 р. </a:t>
            </a:r>
            <a:r>
              <a:rPr lang="ru-RU" sz="1900" dirty="0" err="1">
                <a:effectLst/>
              </a:rPr>
              <a:t>Продовжував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освіту</a:t>
            </a:r>
            <a:r>
              <a:rPr lang="ru-RU" sz="1900" dirty="0">
                <a:effectLst/>
              </a:rPr>
              <a:t> в </a:t>
            </a:r>
            <a:r>
              <a:rPr lang="ru-RU" sz="1900" dirty="0" err="1">
                <a:effectLst/>
              </a:rPr>
              <a:t>Парижі</a:t>
            </a:r>
            <a:r>
              <a:rPr lang="ru-RU" sz="1900" dirty="0">
                <a:effectLst/>
              </a:rPr>
              <a:t>, де на </a:t>
            </a:r>
            <a:r>
              <a:rPr lang="ru-RU" sz="1900" dirty="0" err="1">
                <a:effectLst/>
              </a:rPr>
              <a:t>його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здібності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звернули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увагу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видатні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вчені</a:t>
            </a:r>
            <a:r>
              <a:rPr lang="ru-RU" sz="1900" dirty="0">
                <a:effectLst/>
              </a:rPr>
              <a:t> того часу — </a:t>
            </a:r>
            <a:r>
              <a:rPr lang="ru-RU" sz="1900" dirty="0" err="1">
                <a:effectLst/>
              </a:rPr>
              <a:t>П.Лаплас</a:t>
            </a:r>
            <a:r>
              <a:rPr lang="ru-RU" sz="1900" dirty="0">
                <a:effectLst/>
              </a:rPr>
              <a:t>, </a:t>
            </a:r>
            <a:r>
              <a:rPr lang="ru-RU" sz="1900" dirty="0" err="1">
                <a:effectLst/>
              </a:rPr>
              <a:t>О.Коші</a:t>
            </a:r>
            <a:r>
              <a:rPr lang="ru-RU" sz="1900" dirty="0">
                <a:effectLst/>
              </a:rPr>
              <a:t>, </a:t>
            </a:r>
            <a:r>
              <a:rPr lang="ru-RU" sz="1900" dirty="0" err="1">
                <a:effectLst/>
              </a:rPr>
              <a:t>С.Пуассон</a:t>
            </a:r>
            <a:r>
              <a:rPr lang="ru-RU" sz="1900" dirty="0">
                <a:effectLst/>
              </a:rPr>
              <a:t>. З 1828 р. </a:t>
            </a:r>
            <a:r>
              <a:rPr lang="ru-RU" sz="1900" dirty="0" err="1">
                <a:effectLst/>
              </a:rPr>
              <a:t>працював</a:t>
            </a:r>
            <a:r>
              <a:rPr lang="ru-RU" sz="1900" dirty="0">
                <a:effectLst/>
              </a:rPr>
              <a:t> у </a:t>
            </a:r>
            <a:r>
              <a:rPr lang="ru-RU" sz="1900" dirty="0" err="1">
                <a:effectLst/>
              </a:rPr>
              <a:t>Петербурзі</a:t>
            </a:r>
            <a:r>
              <a:rPr lang="ru-RU" sz="1900" dirty="0">
                <a:effectLst/>
              </a:rPr>
              <a:t>. </a:t>
            </a:r>
            <a:r>
              <a:rPr lang="ru-RU" sz="1900" dirty="0" err="1">
                <a:effectLst/>
              </a:rPr>
              <a:t>Його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мемуар</a:t>
            </a:r>
            <a:r>
              <a:rPr lang="ru-RU" sz="1900" dirty="0">
                <a:effectLst/>
              </a:rPr>
              <a:t> «Про </a:t>
            </a:r>
            <a:r>
              <a:rPr lang="ru-RU" sz="1900" dirty="0" err="1">
                <a:effectLst/>
              </a:rPr>
              <a:t>числення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варіацій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кратних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інтегралів</a:t>
            </a:r>
            <a:r>
              <a:rPr lang="ru-RU" sz="1900" dirty="0">
                <a:effectLst/>
              </a:rPr>
              <a:t>» </a:t>
            </a:r>
            <a:r>
              <a:rPr lang="ru-RU" sz="1900" dirty="0" err="1">
                <a:effectLst/>
              </a:rPr>
              <a:t>ще</a:t>
            </a:r>
            <a:r>
              <a:rPr lang="ru-RU" sz="1900" dirty="0">
                <a:effectLst/>
              </a:rPr>
              <a:t> за </a:t>
            </a:r>
            <a:r>
              <a:rPr lang="ru-RU" sz="1900" dirty="0" err="1">
                <a:effectLst/>
              </a:rPr>
              <a:t>життя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був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перекладений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німецькою</a:t>
            </a:r>
            <a:r>
              <a:rPr lang="ru-RU" sz="1900" dirty="0">
                <a:effectLst/>
              </a:rPr>
              <a:t> та </a:t>
            </a:r>
            <a:r>
              <a:rPr lang="ru-RU" sz="1900" dirty="0" err="1">
                <a:effectLst/>
              </a:rPr>
              <a:t>англійською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мовами</a:t>
            </a:r>
            <a:r>
              <a:rPr lang="ru-RU" sz="1900" dirty="0">
                <a:effectLst/>
              </a:rPr>
              <a:t>. За </a:t>
            </a:r>
            <a:r>
              <a:rPr lang="ru-RU" sz="1900" dirty="0" err="1">
                <a:effectLst/>
              </a:rPr>
              <a:t>видатні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досягнення</a:t>
            </a:r>
            <a:r>
              <a:rPr lang="ru-RU" sz="1900" dirty="0">
                <a:effectLst/>
              </a:rPr>
              <a:t> в </a:t>
            </a:r>
            <a:r>
              <a:rPr lang="ru-RU" sz="1900" dirty="0" err="1">
                <a:effectLst/>
              </a:rPr>
              <a:t>галузі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математичних</a:t>
            </a:r>
            <a:r>
              <a:rPr lang="ru-RU" sz="1900" dirty="0">
                <a:effectLst/>
              </a:rPr>
              <a:t> наук </a:t>
            </a:r>
            <a:r>
              <a:rPr lang="ru-RU" sz="1900" dirty="0" err="1">
                <a:effectLst/>
              </a:rPr>
              <a:t>М.Остроградського</a:t>
            </a:r>
            <a:r>
              <a:rPr lang="ru-RU" sz="1900" dirty="0">
                <a:effectLst/>
              </a:rPr>
              <a:t>, </a:t>
            </a:r>
            <a:r>
              <a:rPr lang="ru-RU" sz="1900" dirty="0" err="1">
                <a:effectLst/>
              </a:rPr>
              <a:t>чи</a:t>
            </a:r>
            <a:r>
              <a:rPr lang="ru-RU" sz="1900" dirty="0">
                <a:effectLst/>
              </a:rPr>
              <a:t> не </a:t>
            </a:r>
            <a:r>
              <a:rPr lang="ru-RU" sz="1900" dirty="0" err="1">
                <a:effectLst/>
              </a:rPr>
              <a:t>першого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серед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українців</a:t>
            </a:r>
            <a:r>
              <a:rPr lang="ru-RU" sz="1900" dirty="0">
                <a:effectLst/>
              </a:rPr>
              <a:t>, </a:t>
            </a:r>
            <a:r>
              <a:rPr lang="ru-RU" sz="1900" dirty="0" err="1">
                <a:effectLst/>
              </a:rPr>
              <a:t>обирають</a:t>
            </a:r>
            <a:r>
              <a:rPr lang="ru-RU" sz="1900" dirty="0">
                <a:effectLst/>
              </a:rPr>
              <a:t> членом </a:t>
            </a:r>
            <a:r>
              <a:rPr lang="ru-RU" sz="1900" dirty="0" err="1">
                <a:effectLst/>
              </a:rPr>
              <a:t>Академії</a:t>
            </a:r>
            <a:r>
              <a:rPr lang="ru-RU" sz="1900" dirty="0">
                <a:effectLst/>
              </a:rPr>
              <a:t> наук у Нью-Йорку, </a:t>
            </a:r>
            <a:r>
              <a:rPr lang="ru-RU" sz="1900" dirty="0" err="1">
                <a:effectLst/>
              </a:rPr>
              <a:t>Туринської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академії</a:t>
            </a:r>
            <a:r>
              <a:rPr lang="ru-RU" sz="1900" dirty="0">
                <a:effectLst/>
              </a:rPr>
              <a:t>, </a:t>
            </a:r>
            <a:r>
              <a:rPr lang="ru-RU" sz="1900" dirty="0" err="1">
                <a:effectLst/>
              </a:rPr>
              <a:t>Національної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академії</a:t>
            </a:r>
            <a:r>
              <a:rPr lang="ru-RU" sz="1900" dirty="0">
                <a:effectLst/>
              </a:rPr>
              <a:t> Ї </a:t>
            </a:r>
            <a:r>
              <a:rPr lang="en-US" sz="1900" dirty="0">
                <a:effectLst/>
              </a:rPr>
              <a:t>u </a:t>
            </a:r>
            <a:r>
              <a:rPr lang="ru-RU" sz="1900" dirty="0" err="1">
                <a:effectLst/>
              </a:rPr>
              <a:t>Римі</a:t>
            </a:r>
            <a:r>
              <a:rPr lang="ru-RU" sz="1900" dirty="0">
                <a:effectLst/>
              </a:rPr>
              <a:t> членом-</a:t>
            </a:r>
            <a:r>
              <a:rPr lang="ru-RU" sz="1900" dirty="0" err="1">
                <a:effectLst/>
              </a:rPr>
              <a:t>кореспондентом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Паризької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академії</a:t>
            </a:r>
            <a:r>
              <a:rPr lang="ru-RU" sz="1900" dirty="0">
                <a:effectLst/>
              </a:rPr>
              <a:t> наук, </a:t>
            </a:r>
            <a:r>
              <a:rPr lang="ru-RU" sz="1900" dirty="0" err="1">
                <a:effectLst/>
              </a:rPr>
              <a:t>почесним</a:t>
            </a:r>
            <a:r>
              <a:rPr lang="ru-RU" sz="1900" dirty="0">
                <a:effectLst/>
              </a:rPr>
              <a:t> членом </a:t>
            </a:r>
            <a:r>
              <a:rPr lang="ru-RU" sz="1900" dirty="0" err="1">
                <a:effectLst/>
              </a:rPr>
              <a:t>багатьох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наукових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товариств</a:t>
            </a:r>
            <a:r>
              <a:rPr lang="ru-RU" sz="1900" dirty="0">
                <a:effectLst/>
              </a:rPr>
              <a:t> і </a:t>
            </a:r>
            <a:r>
              <a:rPr lang="ru-RU" sz="1900" dirty="0" err="1">
                <a:effectLst/>
              </a:rPr>
              <a:t>університетів</a:t>
            </a:r>
            <a:r>
              <a:rPr lang="ru-RU" sz="1900" dirty="0">
                <a:effectLst/>
              </a:rPr>
              <a:t>. </a:t>
            </a:r>
            <a:r>
              <a:rPr lang="ru-RU" sz="1900" dirty="0" err="1">
                <a:effectLst/>
              </a:rPr>
              <a:t>Він</a:t>
            </a:r>
            <a:r>
              <a:rPr lang="ru-RU" sz="1900" dirty="0">
                <a:effectLst/>
              </a:rPr>
              <a:t> автор </a:t>
            </a:r>
            <a:r>
              <a:rPr lang="ru-RU" sz="1900" dirty="0" err="1">
                <a:effectLst/>
              </a:rPr>
              <a:t>знаменитої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формули</a:t>
            </a:r>
            <a:r>
              <a:rPr lang="ru-RU" sz="1900" dirty="0">
                <a:effectLst/>
              </a:rPr>
              <a:t>, </a:t>
            </a:r>
            <a:r>
              <a:rPr lang="ru-RU" sz="1900" dirty="0" err="1">
                <a:effectLst/>
              </a:rPr>
              <a:t>відомої</a:t>
            </a:r>
            <a:r>
              <a:rPr lang="ru-RU" sz="1900" dirty="0">
                <a:effectLst/>
              </a:rPr>
              <a:t> в </a:t>
            </a:r>
            <a:r>
              <a:rPr lang="ru-RU" sz="1900" dirty="0" err="1">
                <a:effectLst/>
              </a:rPr>
              <a:t>математичному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аналізі</a:t>
            </a:r>
            <a:r>
              <a:rPr lang="ru-RU" sz="1900" dirty="0">
                <a:effectLst/>
              </a:rPr>
              <a:t> як формула </a:t>
            </a:r>
            <a:r>
              <a:rPr lang="ru-RU" sz="1900" dirty="0" err="1">
                <a:effectLst/>
              </a:rPr>
              <a:t>Остроградського</a:t>
            </a:r>
            <a:r>
              <a:rPr lang="ru-RU" sz="1900" dirty="0">
                <a:effectLst/>
              </a:rPr>
              <a:t> – Гаусса.</a:t>
            </a:r>
            <a:br>
              <a:rPr lang="ru-RU" sz="1900" dirty="0"/>
            </a:br>
            <a:br>
              <a:rPr lang="ru-RU" sz="1900" dirty="0"/>
            </a:br>
            <a:endParaRPr lang="ru-RU" sz="19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A388A1-A572-443A-B74F-301ECB85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sz="1400" dirty="0"/>
              <a:t>1801-1862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789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8D94BF-F5C5-4BF0-8019-0E7618A943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" r="5484"/>
          <a:stretch>
            <a:fillRect/>
          </a:stretch>
        </p:blipFill>
        <p:spPr/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D20CFD36-E3A1-48FB-A4B1-BA339AF1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sz="1400" dirty="0"/>
              <a:t>1892-1942</a:t>
            </a:r>
            <a:endParaRPr lang="en-US" sz="1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0BADFAE-69D7-4DD2-A74B-7D13CDB75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6563" y="331788"/>
            <a:ext cx="6521450" cy="6034087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Михайло Кравчук (1892-1942) </a:t>
            </a:r>
            <a:r>
              <a:rPr lang="ru-RU" dirty="0" err="1">
                <a:effectLst/>
              </a:rPr>
              <a:t>Однією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яскравих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зірок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України</a:t>
            </a:r>
            <a:r>
              <a:rPr lang="ru-RU" dirty="0">
                <a:effectLst/>
              </a:rPr>
              <a:t> на </a:t>
            </a:r>
            <a:r>
              <a:rPr lang="ru-RU" dirty="0" err="1">
                <a:effectLst/>
              </a:rPr>
              <a:t>терені</a:t>
            </a:r>
            <a:r>
              <a:rPr lang="ru-RU" dirty="0">
                <a:effectLst/>
              </a:rPr>
              <a:t> математики є </a:t>
            </a:r>
            <a:r>
              <a:rPr lang="ru-RU" dirty="0" err="1">
                <a:effectLst/>
              </a:rPr>
              <a:t>академік</a:t>
            </a:r>
            <a:r>
              <a:rPr lang="ru-RU" dirty="0">
                <a:effectLst/>
              </a:rPr>
              <a:t> Михайло Кравчук, </a:t>
            </a:r>
            <a:r>
              <a:rPr lang="ru-RU" dirty="0" err="1">
                <a:effectLst/>
              </a:rPr>
              <a:t>який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народився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Човниці</a:t>
            </a:r>
            <a:r>
              <a:rPr lang="ru-RU" dirty="0">
                <a:effectLst/>
              </a:rPr>
              <a:t> на </a:t>
            </a:r>
            <a:r>
              <a:rPr lang="ru-RU" dirty="0" err="1">
                <a:effectLst/>
              </a:rPr>
              <a:t>Волині</a:t>
            </a:r>
            <a:r>
              <a:rPr lang="ru-RU" dirty="0">
                <a:effectLst/>
              </a:rPr>
              <a:t>. 1910 р. </a:t>
            </a:r>
            <a:r>
              <a:rPr lang="ru-RU" dirty="0" err="1">
                <a:effectLst/>
              </a:rPr>
              <a:t>він</a:t>
            </a:r>
            <a:r>
              <a:rPr lang="ru-RU" dirty="0">
                <a:effectLst/>
              </a:rPr>
              <a:t> вступив на </a:t>
            </a:r>
            <a:r>
              <a:rPr lang="ru-RU" dirty="0" err="1">
                <a:effectLst/>
              </a:rPr>
              <a:t>фізико-математичний</a:t>
            </a:r>
            <a:r>
              <a:rPr lang="ru-RU" dirty="0">
                <a:effectLst/>
              </a:rPr>
              <a:t> факультет </a:t>
            </a:r>
            <a:r>
              <a:rPr lang="ru-RU" dirty="0" err="1">
                <a:effectLst/>
              </a:rPr>
              <a:t>Київського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університету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Володимира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який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закінчив</a:t>
            </a:r>
            <a:r>
              <a:rPr lang="ru-RU" dirty="0">
                <a:effectLst/>
              </a:rPr>
              <a:t> через </a:t>
            </a:r>
            <a:r>
              <a:rPr lang="ru-RU" dirty="0" err="1">
                <a:effectLst/>
              </a:rPr>
              <a:t>чотири</a:t>
            </a:r>
            <a:r>
              <a:rPr lang="ru-RU" dirty="0">
                <a:effectLst/>
              </a:rPr>
              <a:t> роки з дипломом І </a:t>
            </a:r>
            <a:r>
              <a:rPr lang="ru-RU" dirty="0" err="1">
                <a:effectLst/>
              </a:rPr>
              <a:t>ступеня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Потім</a:t>
            </a:r>
            <a:r>
              <a:rPr lang="ru-RU" dirty="0">
                <a:effectLst/>
              </a:rPr>
              <a:t> — </a:t>
            </a:r>
            <a:r>
              <a:rPr lang="ru-RU" dirty="0" err="1">
                <a:effectLst/>
              </a:rPr>
              <a:t>педагогічна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діяльність</a:t>
            </a:r>
            <a:r>
              <a:rPr lang="ru-RU" dirty="0">
                <a:effectLst/>
              </a:rPr>
              <a:t>, яка ;</a:t>
            </a:r>
            <a:r>
              <a:rPr lang="ru-RU" dirty="0" err="1">
                <a:effectLst/>
              </a:rPr>
              <a:t>днується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науковими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пошуками</a:t>
            </a:r>
            <a:r>
              <a:rPr lang="ru-RU" dirty="0">
                <a:effectLst/>
              </a:rPr>
              <a:t>. 1924 р. </a:t>
            </a:r>
            <a:r>
              <a:rPr lang="ru-RU" dirty="0" err="1">
                <a:effectLst/>
              </a:rPr>
              <a:t>він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блискуче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захистив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докторську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дисертацію</a:t>
            </a:r>
            <a:r>
              <a:rPr lang="ru-RU" dirty="0">
                <a:effectLst/>
              </a:rPr>
              <a:t> «Про </a:t>
            </a:r>
            <a:r>
              <a:rPr lang="ru-RU" dirty="0" err="1">
                <a:effectLst/>
              </a:rPr>
              <a:t>квадратичні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форми</a:t>
            </a:r>
            <a:r>
              <a:rPr lang="ru-RU" dirty="0">
                <a:effectLst/>
              </a:rPr>
              <a:t> та </a:t>
            </a:r>
            <a:r>
              <a:rPr lang="ru-RU" dirty="0" err="1">
                <a:effectLst/>
              </a:rPr>
              <a:t>лінійні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перетворення</a:t>
            </a:r>
            <a:r>
              <a:rPr lang="ru-RU" dirty="0">
                <a:effectLst/>
              </a:rPr>
              <a:t>». Про </a:t>
            </a:r>
            <a:r>
              <a:rPr lang="ru-RU" dirty="0" err="1">
                <a:effectLst/>
              </a:rPr>
              <a:t>ультати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дослідів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Михайла</a:t>
            </a:r>
            <a:r>
              <a:rPr lang="ru-RU" dirty="0">
                <a:effectLst/>
              </a:rPr>
              <a:t> Кравчука </a:t>
            </a:r>
            <a:r>
              <a:rPr lang="ru-RU" dirty="0" err="1">
                <a:effectLst/>
              </a:rPr>
              <a:t>поінформовано</a:t>
            </a:r>
            <a:r>
              <a:rPr lang="ru-RU" dirty="0">
                <a:effectLst/>
              </a:rPr>
              <a:t> того ж року </a:t>
            </a:r>
            <a:r>
              <a:rPr lang="ru-RU" dirty="0" err="1">
                <a:effectLst/>
              </a:rPr>
              <a:t>Міжнародний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математичний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конгрес</a:t>
            </a:r>
            <a:r>
              <a:rPr lang="ru-RU" dirty="0">
                <a:effectLst/>
              </a:rPr>
              <a:t> у Торонто, х) </a:t>
            </a:r>
            <a:r>
              <a:rPr lang="ru-RU" dirty="0" err="1">
                <a:effectLst/>
              </a:rPr>
              <a:t>працею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цікавляться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видатні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вчені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Франції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Італії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Німеччини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Михайлові</a:t>
            </a:r>
            <a:r>
              <a:rPr lang="ru-RU" dirty="0">
                <a:effectLst/>
              </a:rPr>
              <a:t> Кравчуку </a:t>
            </a:r>
            <a:r>
              <a:rPr lang="ru-RU" dirty="0" err="1">
                <a:effectLst/>
              </a:rPr>
              <a:t>пропонують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продовжити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наукову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діяльність</a:t>
            </a:r>
            <a:r>
              <a:rPr lang="ru-RU" dirty="0">
                <a:effectLst/>
              </a:rPr>
              <a:t> у США, але </a:t>
            </a:r>
            <a:r>
              <a:rPr lang="ru-RU" dirty="0" err="1">
                <a:effectLst/>
              </a:rPr>
              <a:t>вірний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син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України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залишається</a:t>
            </a:r>
            <a:r>
              <a:rPr lang="ru-RU" dirty="0">
                <a:effectLst/>
              </a:rPr>
              <a:t> на </a:t>
            </a:r>
            <a:r>
              <a:rPr lang="ru-RU" dirty="0" err="1">
                <a:effectLst/>
              </a:rPr>
              <a:t>рідній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землі</a:t>
            </a:r>
            <a:r>
              <a:rPr lang="ru-RU" dirty="0">
                <a:effectLst/>
              </a:rPr>
              <a:t>. У 1929 р. </a:t>
            </a:r>
            <a:r>
              <a:rPr lang="ru-RU" dirty="0" err="1">
                <a:effectLst/>
              </a:rPr>
              <a:t>Михайла</a:t>
            </a:r>
            <a:r>
              <a:rPr lang="ru-RU" dirty="0">
                <a:effectLst/>
              </a:rPr>
              <a:t> Кравчука </a:t>
            </a:r>
            <a:r>
              <a:rPr lang="ru-RU" dirty="0" err="1">
                <a:effectLst/>
              </a:rPr>
              <a:t>грають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дійсним</a:t>
            </a:r>
            <a:r>
              <a:rPr lang="ru-RU" dirty="0">
                <a:effectLst/>
              </a:rPr>
              <a:t> членом ВУАН. А </a:t>
            </a:r>
            <a:r>
              <a:rPr lang="ru-RU" dirty="0" err="1">
                <a:effectLst/>
              </a:rPr>
              <a:t>потім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він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вісім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років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плідно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працює</a:t>
            </a:r>
            <a:r>
              <a:rPr lang="ru-RU" dirty="0">
                <a:effectLst/>
              </a:rPr>
              <a:t> над </a:t>
            </a:r>
            <a:r>
              <a:rPr lang="ru-RU" dirty="0" err="1">
                <a:effectLst/>
              </a:rPr>
              <a:t>розв’язанням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складних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математичних</a:t>
            </a:r>
            <a:r>
              <a:rPr lang="ru-RU" dirty="0">
                <a:effectLst/>
              </a:rPr>
              <a:t> проблем, </a:t>
            </a:r>
            <a:r>
              <a:rPr lang="ru-RU" dirty="0" err="1">
                <a:effectLst/>
              </a:rPr>
              <a:t>одержуючи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блискучі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результати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галузі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алгебри</a:t>
            </a:r>
            <a:r>
              <a:rPr lang="ru-RU" dirty="0">
                <a:effectLst/>
              </a:rPr>
              <a:t> і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чисел,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аналітичних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функцій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ймовірностей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математичній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статистиці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Зокрема</a:t>
            </a:r>
            <a:r>
              <a:rPr lang="ru-RU" dirty="0">
                <a:effectLst/>
              </a:rPr>
              <a:t>, в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ймовірностей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він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увів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многочлени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біноміального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розподілу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відомі</a:t>
            </a:r>
            <a:r>
              <a:rPr lang="ru-RU" dirty="0">
                <a:effectLst/>
              </a:rPr>
              <a:t> у </a:t>
            </a:r>
            <a:r>
              <a:rPr lang="ru-RU" dirty="0" err="1">
                <a:effectLst/>
              </a:rPr>
              <a:t>свідомій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математиці</a:t>
            </a:r>
            <a:r>
              <a:rPr lang="ru-RU" dirty="0">
                <a:effectLst/>
              </a:rPr>
              <a:t> як </a:t>
            </a:r>
            <a:r>
              <a:rPr lang="ru-RU" dirty="0" err="1">
                <a:effectLst/>
              </a:rPr>
              <a:t>многочлени</a:t>
            </a:r>
            <a:r>
              <a:rPr lang="ru-RU" dirty="0">
                <a:effectLst/>
              </a:rPr>
              <a:t> Кравчука. Не </a:t>
            </a:r>
            <a:r>
              <a:rPr lang="ru-RU" dirty="0" err="1">
                <a:effectLst/>
              </a:rPr>
              <a:t>втратили</a:t>
            </a:r>
            <a:r>
              <a:rPr lang="ru-RU" dirty="0">
                <a:effectLst/>
              </a:rPr>
              <a:t> й </a:t>
            </a:r>
            <a:r>
              <a:rPr lang="ru-RU" dirty="0" err="1">
                <a:effectLst/>
              </a:rPr>
              <a:t>досі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актуальності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його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дослідження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аналітичних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функцій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диференціальних</a:t>
            </a:r>
            <a:r>
              <a:rPr lang="ru-RU" dirty="0">
                <a:effectLst/>
              </a:rPr>
              <a:t> та </a:t>
            </a:r>
            <a:r>
              <a:rPr lang="ru-RU" dirty="0" err="1">
                <a:effectLst/>
              </a:rPr>
              <a:t>інтегральних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рівнянь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зокрема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наближені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методи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їх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розв’язування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Опубліковано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більше</a:t>
            </a:r>
            <a:r>
              <a:rPr lang="ru-RU" dirty="0">
                <a:effectLst/>
              </a:rPr>
              <a:t> 170 </a:t>
            </a:r>
            <a:r>
              <a:rPr lang="ru-RU" dirty="0" err="1">
                <a:effectLst/>
              </a:rPr>
              <a:t>наукових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праць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М.Кравчука</a:t>
            </a:r>
            <a:r>
              <a:rPr lang="ru-RU" dirty="0">
                <a:effectLst/>
              </a:rPr>
              <a:t>. Великий </a:t>
            </a:r>
            <a:r>
              <a:rPr lang="ru-RU" dirty="0" err="1">
                <a:effectLst/>
              </a:rPr>
              <a:t>внесок</a:t>
            </a:r>
            <a:r>
              <a:rPr lang="ru-RU" dirty="0">
                <a:effectLst/>
              </a:rPr>
              <a:t> ученого в </a:t>
            </a:r>
            <a:r>
              <a:rPr lang="ru-RU" dirty="0" err="1">
                <a:effectLst/>
              </a:rPr>
              <a:t>розвиток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української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математично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1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0F11FC-3715-46D9-8812-4D54CB9181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r="3675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9D1F44F-5C6F-4A89-B103-DDA36CC1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331" y="622853"/>
            <a:ext cx="6427304" cy="5941803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</a:rPr>
              <a:t>Стефан Банах (1892—1945) За </a:t>
            </a:r>
            <a:r>
              <a:rPr lang="ru-RU" sz="1800" dirty="0" err="1">
                <a:effectLst/>
              </a:rPr>
              <a:t>свідченням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спеціалістів</a:t>
            </a:r>
            <a:r>
              <a:rPr lang="ru-RU" sz="1800" dirty="0">
                <a:effectLst/>
              </a:rPr>
              <a:t> до </a:t>
            </a:r>
            <a:r>
              <a:rPr lang="ru-RU" sz="1800" dirty="0" err="1">
                <a:effectLst/>
              </a:rPr>
              <a:t>видатних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математиків</a:t>
            </a:r>
            <a:r>
              <a:rPr lang="ru-RU" sz="1800" dirty="0">
                <a:effectLst/>
              </a:rPr>
              <a:t> </a:t>
            </a:r>
            <a:r>
              <a:rPr lang="en-US" sz="1800" dirty="0">
                <a:effectLst/>
              </a:rPr>
              <a:t>XX </a:t>
            </a:r>
            <a:r>
              <a:rPr lang="ru-RU" sz="1800" dirty="0">
                <a:effectLst/>
              </a:rPr>
              <a:t>ст., </a:t>
            </a:r>
            <a:r>
              <a:rPr lang="ru-RU" sz="1800" dirty="0" err="1">
                <a:effectLst/>
              </a:rPr>
              <a:t>які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працювали</a:t>
            </a:r>
            <a:r>
              <a:rPr lang="ru-RU" sz="1800" dirty="0">
                <a:effectLst/>
              </a:rPr>
              <a:t> на </a:t>
            </a:r>
            <a:r>
              <a:rPr lang="ru-RU" sz="1800" dirty="0" err="1">
                <a:effectLst/>
              </a:rPr>
              <a:t>українській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землі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слід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віднести</a:t>
            </a:r>
            <a:r>
              <a:rPr lang="ru-RU" sz="1800" dirty="0">
                <a:effectLst/>
              </a:rPr>
              <a:t> Стефана (Степана Степановича </a:t>
            </a:r>
            <a:r>
              <a:rPr lang="ru-RU" sz="1800" dirty="0" err="1">
                <a:effectLst/>
              </a:rPr>
              <a:t>Банаха</a:t>
            </a:r>
            <a:r>
              <a:rPr lang="ru-RU" sz="1800" dirty="0">
                <a:effectLst/>
              </a:rPr>
              <a:t>. </a:t>
            </a:r>
            <a:r>
              <a:rPr lang="ru-RU" sz="1800" dirty="0" err="1">
                <a:effectLst/>
              </a:rPr>
              <a:t>Уродженець</a:t>
            </a:r>
            <a:r>
              <a:rPr lang="ru-RU" sz="1800" dirty="0">
                <a:effectLst/>
              </a:rPr>
              <a:t> Рахова, </a:t>
            </a:r>
            <a:r>
              <a:rPr lang="ru-RU" sz="1800" dirty="0" err="1">
                <a:effectLst/>
              </a:rPr>
              <a:t>він</a:t>
            </a:r>
            <a:r>
              <a:rPr lang="ru-RU" sz="1800" dirty="0">
                <a:effectLst/>
              </a:rPr>
              <a:t> усе </a:t>
            </a:r>
            <a:r>
              <a:rPr lang="ru-RU" sz="1800" dirty="0" err="1">
                <a:effectLst/>
              </a:rPr>
              <a:t>своє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свідоме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життя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пов’язував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зі</a:t>
            </a:r>
            <a:r>
              <a:rPr lang="ru-RU" sz="1800" dirty="0">
                <a:effectLst/>
              </a:rPr>
              <a:t> Львовом. Тут </a:t>
            </a:r>
            <a:r>
              <a:rPr lang="ru-RU" sz="1800" dirty="0" err="1">
                <a:effectLst/>
              </a:rPr>
              <a:t>С.Банах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закінчив</a:t>
            </a:r>
            <a:r>
              <a:rPr lang="ru-RU" sz="1800" dirty="0">
                <a:effectLst/>
              </a:rPr>
              <a:t> 1914 р. </a:t>
            </a:r>
            <a:r>
              <a:rPr lang="ru-RU" sz="1800" dirty="0" err="1">
                <a:effectLst/>
              </a:rPr>
              <a:t>Політехнічний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інститут</a:t>
            </a:r>
            <a:r>
              <a:rPr lang="ru-RU" sz="1800" dirty="0">
                <a:effectLst/>
              </a:rPr>
              <a:t>, тут </a:t>
            </a:r>
            <a:r>
              <a:rPr lang="ru-RU" sz="1800" dirty="0" err="1">
                <a:effectLst/>
              </a:rPr>
              <a:t>захистив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докторську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дисертацію</a:t>
            </a:r>
            <a:r>
              <a:rPr lang="ru-RU" sz="1800" dirty="0">
                <a:effectLst/>
              </a:rPr>
              <a:t>, ста </a:t>
            </a:r>
            <a:r>
              <a:rPr lang="ru-RU" sz="1800" dirty="0" err="1">
                <a:effectLst/>
              </a:rPr>
              <a:t>професором</a:t>
            </a:r>
            <a:r>
              <a:rPr lang="ru-RU" sz="1800" dirty="0">
                <a:effectLst/>
              </a:rPr>
              <a:t>. </a:t>
            </a:r>
            <a:r>
              <a:rPr lang="ru-RU" sz="1800" dirty="0" err="1">
                <a:effectLst/>
              </a:rPr>
              <a:t>Спочатку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працював</a:t>
            </a:r>
            <a:r>
              <a:rPr lang="ru-RU" sz="1800" dirty="0">
                <a:effectLst/>
              </a:rPr>
              <a:t> в «альма-матер», а </a:t>
            </a:r>
            <a:r>
              <a:rPr lang="ru-RU" sz="1800" dirty="0" err="1">
                <a:effectLst/>
              </a:rPr>
              <a:t>згодом</a:t>
            </a:r>
            <a:r>
              <a:rPr lang="ru-RU" sz="1800" dirty="0">
                <a:effectLst/>
              </a:rPr>
              <a:t> — у </a:t>
            </a:r>
            <a:r>
              <a:rPr lang="ru-RU" sz="1800" dirty="0" err="1">
                <a:effectLst/>
              </a:rPr>
              <a:t>Львівському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університеті</a:t>
            </a:r>
            <a:r>
              <a:rPr lang="ru-RU" sz="1800" dirty="0">
                <a:effectLst/>
              </a:rPr>
              <a:t>. </a:t>
            </a:r>
            <a:r>
              <a:rPr lang="ru-RU" sz="1800" dirty="0" err="1">
                <a:effectLst/>
              </a:rPr>
              <a:t>Світову</a:t>
            </a:r>
            <a:r>
              <a:rPr lang="ru-RU" sz="1800" dirty="0">
                <a:effectLst/>
              </a:rPr>
              <a:t> славу Стефан шах </a:t>
            </a:r>
            <a:r>
              <a:rPr lang="ru-RU" sz="1800" dirty="0" err="1">
                <a:effectLst/>
              </a:rPr>
              <a:t>здобув</a:t>
            </a:r>
            <a:r>
              <a:rPr lang="ru-RU" sz="1800" dirty="0">
                <a:effectLst/>
              </a:rPr>
              <a:t> як один </a:t>
            </a:r>
            <a:r>
              <a:rPr lang="ru-RU" sz="1800" dirty="0" err="1">
                <a:effectLst/>
              </a:rPr>
              <a:t>із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засновників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сучасного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функціонального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аналізу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що</a:t>
            </a:r>
            <a:r>
              <a:rPr lang="ru-RU" sz="1800" dirty="0">
                <a:effectLst/>
              </a:rPr>
              <a:t> є </a:t>
            </a:r>
            <a:r>
              <a:rPr lang="ru-RU" sz="1800" dirty="0" err="1">
                <a:effectLst/>
              </a:rPr>
              <a:t>нині</a:t>
            </a:r>
            <a:r>
              <a:rPr lang="ru-RU" sz="1800" dirty="0">
                <a:effectLst/>
              </a:rPr>
              <a:t> основою математики. </a:t>
            </a:r>
            <a:r>
              <a:rPr lang="ru-RU" sz="1800" dirty="0" err="1">
                <a:effectLst/>
              </a:rPr>
              <a:t>Світове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визнання</a:t>
            </a:r>
            <a:r>
              <a:rPr lang="ru-RU" sz="1800" dirty="0">
                <a:effectLst/>
              </a:rPr>
              <a:t> — </a:t>
            </a:r>
            <a:r>
              <a:rPr lang="ru-RU" sz="1800" dirty="0" err="1">
                <a:effectLst/>
              </a:rPr>
              <a:t>поряд</a:t>
            </a:r>
            <a:r>
              <a:rPr lang="ru-RU" sz="1800" dirty="0">
                <a:effectLst/>
              </a:rPr>
              <a:t> з </a:t>
            </a:r>
            <a:r>
              <a:rPr lang="ru-RU" sz="1800" dirty="0" err="1">
                <a:effectLst/>
              </a:rPr>
              <a:t>Празькою</a:t>
            </a:r>
            <a:r>
              <a:rPr lang="ru-RU" sz="1800" dirty="0">
                <a:effectLst/>
              </a:rPr>
              <a:t> і </a:t>
            </a:r>
            <a:r>
              <a:rPr lang="ru-RU" sz="1800" dirty="0" err="1">
                <a:effectLst/>
              </a:rPr>
              <a:t>Гетінгенською</a:t>
            </a:r>
            <a:r>
              <a:rPr lang="ru-RU" sz="1800" dirty="0">
                <a:effectLst/>
              </a:rPr>
              <a:t> — одержала </a:t>
            </a:r>
            <a:r>
              <a:rPr lang="ru-RU" sz="1800" dirty="0" err="1">
                <a:effectLst/>
              </a:rPr>
              <a:t>Львівська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математична</a:t>
            </a:r>
            <a:r>
              <a:rPr lang="ru-RU" sz="1800" dirty="0">
                <a:effectLst/>
              </a:rPr>
              <a:t> школа, заснована </a:t>
            </a:r>
            <a:r>
              <a:rPr lang="ru-RU" sz="1800" dirty="0" err="1">
                <a:effectLst/>
              </a:rPr>
              <a:t>Банахом</a:t>
            </a:r>
            <a:r>
              <a:rPr lang="ru-RU" sz="1800" dirty="0">
                <a:effectLst/>
              </a:rPr>
              <a:t>. Тут </a:t>
            </a:r>
            <a:r>
              <a:rPr lang="ru-RU" sz="1800" dirty="0" err="1">
                <a:effectLst/>
              </a:rPr>
              <a:t>виховувалася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ціла</a:t>
            </a:r>
            <a:r>
              <a:rPr lang="ru-RU" sz="1800" dirty="0">
                <a:effectLst/>
              </a:rPr>
              <a:t> плеяда </a:t>
            </a:r>
            <a:r>
              <a:rPr lang="ru-RU" sz="1800" dirty="0" err="1">
                <a:effectLst/>
              </a:rPr>
              <a:t>математиків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які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після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другої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світової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війни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виїхали</a:t>
            </a:r>
            <a:r>
              <a:rPr lang="ru-RU" sz="1800" dirty="0">
                <a:effectLst/>
              </a:rPr>
              <a:t> за кордон. А Стефан Банах до </a:t>
            </a:r>
            <a:r>
              <a:rPr lang="ru-RU" sz="1800" dirty="0" err="1">
                <a:effectLst/>
              </a:rPr>
              <a:t>кінця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свого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життя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працював</a:t>
            </a:r>
            <a:r>
              <a:rPr lang="ru-RU" sz="1800" dirty="0">
                <a:effectLst/>
              </a:rPr>
              <a:t> у </a:t>
            </a:r>
            <a:r>
              <a:rPr lang="ru-RU" sz="1800" dirty="0" err="1">
                <a:effectLst/>
              </a:rPr>
              <a:t>Львові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очолюючи</a:t>
            </a:r>
            <a:r>
              <a:rPr lang="ru-RU" sz="1800" dirty="0">
                <a:effectLst/>
              </a:rPr>
              <a:t>, як і до </a:t>
            </a:r>
            <a:r>
              <a:rPr lang="ru-RU" sz="1800" dirty="0" err="1">
                <a:effectLst/>
              </a:rPr>
              <a:t>війни</a:t>
            </a:r>
            <a:r>
              <a:rPr lang="ru-RU" sz="1800" dirty="0">
                <a:effectLst/>
              </a:rPr>
              <a:t>, </a:t>
            </a:r>
            <a:r>
              <a:rPr lang="ru-RU" sz="1800" dirty="0" err="1">
                <a:effectLst/>
              </a:rPr>
              <a:t>фізико-математичний</a:t>
            </a:r>
            <a:r>
              <a:rPr lang="ru-RU" sz="1800" dirty="0">
                <a:effectLst/>
              </a:rPr>
              <a:t> факультет </a:t>
            </a:r>
            <a:r>
              <a:rPr lang="ru-RU" sz="1800" dirty="0" err="1">
                <a:effectLst/>
              </a:rPr>
              <a:t>університету</a:t>
            </a:r>
            <a:r>
              <a:rPr lang="ru-RU" sz="1800" dirty="0">
                <a:effectLst/>
              </a:rPr>
              <a:t>. Одна з </a:t>
            </a:r>
            <a:r>
              <a:rPr lang="ru-RU" sz="1800" dirty="0" err="1">
                <a:effectLst/>
              </a:rPr>
              <a:t>вулиць</a:t>
            </a:r>
            <a:r>
              <a:rPr lang="ru-RU" sz="1800" dirty="0">
                <a:effectLst/>
              </a:rPr>
              <a:t> Львова носить </a:t>
            </a:r>
            <a:r>
              <a:rPr lang="ru-RU" sz="1800" dirty="0" err="1">
                <a:effectLst/>
              </a:rPr>
              <a:t>його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ім’я</a:t>
            </a:r>
            <a:r>
              <a:rPr lang="ru-RU" sz="1800" dirty="0">
                <a:effectLst/>
              </a:rPr>
              <a:t>. </a:t>
            </a:r>
            <a:r>
              <a:rPr lang="ru-RU" sz="1800" dirty="0" err="1">
                <a:effectLst/>
              </a:rPr>
              <a:t>Польське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математичне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товариство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встановило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премію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імені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С.Банаха</a:t>
            </a:r>
            <a:r>
              <a:rPr lang="ru-RU" sz="1800" dirty="0">
                <a:effectLst/>
              </a:rPr>
              <a:t>.</a:t>
            </a:r>
            <a:br>
              <a:rPr lang="ru-RU" sz="1800" dirty="0"/>
            </a:br>
            <a:br>
              <a:rPr lang="ru-RU" sz="1800" dirty="0"/>
            </a:br>
            <a:endParaRPr lang="ru-RU" sz="18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E12215-FF0D-4DE1-892A-A2400A83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sz="1400" dirty="0"/>
              <a:t>1892-1945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69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241C4A-D22F-4A55-8E02-6BF7524F51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 r="9627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0D26F22-89D0-4556-83AF-08C844D32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809" y="450574"/>
            <a:ext cx="6639339" cy="5915299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Микола Боголюбов (1909—1993) </a:t>
            </a:r>
            <a:r>
              <a:rPr lang="ru-RU" dirty="0" err="1">
                <a:effectLst/>
              </a:rPr>
              <a:t>Україна</a:t>
            </a:r>
            <a:r>
              <a:rPr lang="ru-RU" dirty="0">
                <a:effectLst/>
              </a:rPr>
              <a:t> по праву </a:t>
            </a:r>
            <a:r>
              <a:rPr lang="ru-RU" dirty="0" err="1">
                <a:effectLst/>
              </a:rPr>
              <a:t>може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пишатися</a:t>
            </a:r>
            <a:r>
              <a:rPr lang="ru-RU" dirty="0">
                <a:effectLst/>
              </a:rPr>
              <a:t> таким </a:t>
            </a:r>
            <a:r>
              <a:rPr lang="ru-RU" dirty="0" err="1">
                <a:effectLst/>
              </a:rPr>
              <a:t>своїм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вихованцем</a:t>
            </a:r>
            <a:r>
              <a:rPr lang="ru-RU" dirty="0">
                <a:effectLst/>
              </a:rPr>
              <a:t>, як </a:t>
            </a:r>
            <a:r>
              <a:rPr lang="ru-RU" dirty="0" err="1">
                <a:effectLst/>
              </a:rPr>
              <a:t>академік</a:t>
            </a:r>
            <a:r>
              <a:rPr lang="ru-RU" dirty="0">
                <a:effectLst/>
              </a:rPr>
              <a:t> Микола Боголюбов. </a:t>
            </a:r>
            <a:r>
              <a:rPr lang="ru-RU" dirty="0" err="1">
                <a:effectLst/>
              </a:rPr>
              <a:t>Народився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він</a:t>
            </a:r>
            <a:r>
              <a:rPr lang="ru-RU" dirty="0">
                <a:effectLst/>
              </a:rPr>
              <a:t> у </a:t>
            </a:r>
            <a:r>
              <a:rPr lang="ru-RU" dirty="0" err="1">
                <a:effectLst/>
              </a:rPr>
              <a:t>Нижньому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Новгороді</a:t>
            </a:r>
            <a:r>
              <a:rPr lang="ru-RU" dirty="0">
                <a:effectLst/>
              </a:rPr>
              <a:t>, але через </a:t>
            </a:r>
            <a:r>
              <a:rPr lang="ru-RU" dirty="0" err="1">
                <a:effectLst/>
              </a:rPr>
              <a:t>рік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сім’я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переїхала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Україну</a:t>
            </a:r>
            <a:r>
              <a:rPr lang="ru-RU" dirty="0">
                <a:effectLst/>
              </a:rPr>
              <a:t>. До 1918 р. жив у </a:t>
            </a:r>
            <a:r>
              <a:rPr lang="ru-RU" dirty="0" err="1">
                <a:effectLst/>
              </a:rPr>
              <a:t>Києві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Під</a:t>
            </a:r>
            <a:r>
              <a:rPr lang="ru-RU" dirty="0">
                <a:effectLst/>
              </a:rPr>
              <a:t> час </a:t>
            </a:r>
            <a:r>
              <a:rPr lang="ru-RU" dirty="0" err="1">
                <a:effectLst/>
              </a:rPr>
              <a:t>громадянської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війни</a:t>
            </a:r>
            <a:r>
              <a:rPr lang="ru-RU" dirty="0">
                <a:effectLst/>
              </a:rPr>
              <a:t> доля закинула родину </a:t>
            </a:r>
            <a:r>
              <a:rPr lang="ru-RU" dirty="0" err="1">
                <a:effectLst/>
              </a:rPr>
              <a:t>Боголюбових</a:t>
            </a:r>
            <a:r>
              <a:rPr lang="ru-RU" dirty="0">
                <a:effectLst/>
              </a:rPr>
              <a:t> до </a:t>
            </a:r>
            <a:r>
              <a:rPr lang="ru-RU" dirty="0" err="1">
                <a:effectLst/>
              </a:rPr>
              <a:t>с.Велика</a:t>
            </a:r>
            <a:r>
              <a:rPr lang="ru-RU" dirty="0">
                <a:effectLst/>
              </a:rPr>
              <a:t> Круча </a:t>
            </a:r>
            <a:r>
              <a:rPr lang="ru-RU" dirty="0" err="1">
                <a:effectLst/>
              </a:rPr>
              <a:t>Полтавської</a:t>
            </a:r>
            <a:r>
              <a:rPr lang="ru-RU" dirty="0">
                <a:effectLst/>
              </a:rPr>
              <a:t> обл., де Микола </a:t>
            </a:r>
            <a:r>
              <a:rPr lang="ru-RU" dirty="0" err="1">
                <a:effectLst/>
              </a:rPr>
              <a:t>закінчив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семирічку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Після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повернення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родини</a:t>
            </a:r>
            <a:r>
              <a:rPr lang="ru-RU" dirty="0">
                <a:effectLst/>
              </a:rPr>
              <a:t> до </a:t>
            </a:r>
            <a:r>
              <a:rPr lang="ru-RU" dirty="0" err="1">
                <a:effectLst/>
              </a:rPr>
              <a:t>Києва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вивчав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самостійно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курси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вищої</a:t>
            </a:r>
            <a:r>
              <a:rPr lang="ru-RU" dirty="0">
                <a:effectLst/>
              </a:rPr>
              <a:t> математики та </a:t>
            </a:r>
            <a:r>
              <a:rPr lang="ru-RU" dirty="0" err="1">
                <a:effectLst/>
              </a:rPr>
              <a:t>фізики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Тринадцятирічному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хлопцеві</a:t>
            </a:r>
            <a:r>
              <a:rPr lang="ru-RU" dirty="0">
                <a:effectLst/>
              </a:rPr>
              <a:t>, з </a:t>
            </a:r>
            <a:r>
              <a:rPr lang="ru-RU" dirty="0" err="1">
                <a:effectLst/>
              </a:rPr>
              <a:t>огляду</a:t>
            </a:r>
            <a:r>
              <a:rPr lang="ru-RU" dirty="0">
                <a:effectLst/>
              </a:rPr>
              <a:t> на </a:t>
            </a:r>
            <a:r>
              <a:rPr lang="ru-RU" dirty="0" err="1">
                <a:effectLst/>
              </a:rPr>
              <a:t>його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здібності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дозволяють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відвідувати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лекції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Київському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університеті</a:t>
            </a:r>
            <a:r>
              <a:rPr lang="ru-RU" dirty="0">
                <a:effectLst/>
              </a:rPr>
              <a:t>, а з 1923 р. </a:t>
            </a:r>
            <a:r>
              <a:rPr lang="ru-RU" dirty="0" err="1">
                <a:effectLst/>
              </a:rPr>
              <a:t>його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заняттями</a:t>
            </a:r>
            <a:r>
              <a:rPr lang="ru-RU" dirty="0">
                <a:effectLst/>
              </a:rPr>
              <a:t> з математики </a:t>
            </a:r>
            <a:r>
              <a:rPr lang="ru-RU" dirty="0" err="1">
                <a:effectLst/>
              </a:rPr>
              <a:t>керує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відомий</a:t>
            </a:r>
            <a:r>
              <a:rPr lang="ru-RU" dirty="0">
                <a:effectLst/>
              </a:rPr>
              <a:t> учений Микола </a:t>
            </a:r>
            <a:r>
              <a:rPr lang="ru-RU" dirty="0" err="1">
                <a:effectLst/>
              </a:rPr>
              <a:t>Крилов</a:t>
            </a:r>
            <a:r>
              <a:rPr lang="ru-RU" dirty="0">
                <a:effectLst/>
              </a:rPr>
              <a:t>. У </a:t>
            </a:r>
            <a:r>
              <a:rPr lang="ru-RU" dirty="0" err="1">
                <a:effectLst/>
              </a:rPr>
              <a:t>сімнадцять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років</a:t>
            </a:r>
            <a:r>
              <a:rPr lang="ru-RU" dirty="0">
                <a:effectLst/>
              </a:rPr>
              <a:t> Микола Боголюбов </a:t>
            </a:r>
            <a:r>
              <a:rPr lang="ru-RU" dirty="0" err="1">
                <a:effectLst/>
              </a:rPr>
              <a:t>мав</a:t>
            </a:r>
            <a:r>
              <a:rPr lang="ru-RU" dirty="0">
                <a:effectLst/>
              </a:rPr>
              <a:t> уже </a:t>
            </a:r>
            <a:r>
              <a:rPr lang="ru-RU" dirty="0" err="1">
                <a:effectLst/>
              </a:rPr>
              <a:t>такі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результати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варіаційного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числення</a:t>
            </a:r>
            <a:r>
              <a:rPr lang="ru-RU" dirty="0">
                <a:effectLst/>
              </a:rPr>
              <a:t>, за </a:t>
            </a:r>
            <a:r>
              <a:rPr lang="ru-RU" dirty="0" err="1">
                <a:effectLst/>
              </a:rPr>
              <a:t>які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йому</a:t>
            </a:r>
            <a:r>
              <a:rPr lang="ru-RU" dirty="0">
                <a:effectLst/>
              </a:rPr>
              <a:t> присудили </a:t>
            </a:r>
            <a:r>
              <a:rPr lang="ru-RU" dirty="0" err="1">
                <a:effectLst/>
              </a:rPr>
              <a:t>кандидатський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ступінь</a:t>
            </a:r>
            <a:r>
              <a:rPr lang="ru-RU" dirty="0">
                <a:effectLst/>
              </a:rPr>
              <a:t>, а </a:t>
            </a:r>
            <a:r>
              <a:rPr lang="ru-RU" dirty="0" err="1">
                <a:effectLst/>
              </a:rPr>
              <a:t>Болонська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академія</a:t>
            </a:r>
            <a:r>
              <a:rPr lang="ru-RU" dirty="0">
                <a:effectLst/>
              </a:rPr>
              <a:t> наук (</a:t>
            </a:r>
            <a:r>
              <a:rPr lang="ru-RU" dirty="0" err="1">
                <a:effectLst/>
              </a:rPr>
              <a:t>Італія</a:t>
            </a:r>
            <a:r>
              <a:rPr lang="ru-RU" dirty="0">
                <a:effectLst/>
              </a:rPr>
              <a:t>) </a:t>
            </a:r>
            <a:r>
              <a:rPr lang="ru-RU" dirty="0" err="1">
                <a:effectLst/>
              </a:rPr>
              <a:t>відзначила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спеціальною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премією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Докторський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ступінь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йому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присвоїли</a:t>
            </a:r>
            <a:r>
              <a:rPr lang="ru-RU" dirty="0">
                <a:effectLst/>
              </a:rPr>
              <a:t> через два роки без </a:t>
            </a:r>
            <a:r>
              <a:rPr lang="ru-RU" dirty="0" err="1">
                <a:effectLst/>
              </a:rPr>
              <a:t>захисту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дисертації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спеціальним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рішенням</a:t>
            </a:r>
            <a:r>
              <a:rPr lang="ru-RU" dirty="0">
                <a:effectLst/>
              </a:rPr>
              <a:t> Пленарного </a:t>
            </a:r>
            <a:r>
              <a:rPr lang="ru-RU" dirty="0" err="1">
                <a:effectLst/>
              </a:rPr>
              <a:t>зібрання</a:t>
            </a:r>
            <a:r>
              <a:rPr lang="ru-RU" dirty="0">
                <a:effectLst/>
              </a:rPr>
              <a:t> ВУАН за </a:t>
            </a:r>
            <a:r>
              <a:rPr lang="ru-RU" dirty="0" err="1">
                <a:effectLst/>
              </a:rPr>
              <a:t>поданням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академіка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Дмитра</a:t>
            </a:r>
            <a:r>
              <a:rPr lang="ru-RU" dirty="0">
                <a:effectLst/>
              </a:rPr>
              <a:t> Граве. У 1928—1973 </a:t>
            </a:r>
            <a:r>
              <a:rPr lang="en-US" dirty="0">
                <a:effectLst/>
              </a:rPr>
              <a:t>pp. </a:t>
            </a:r>
            <a:r>
              <a:rPr lang="ru-RU" dirty="0" err="1">
                <a:effectLst/>
              </a:rPr>
              <a:t>працював</a:t>
            </a:r>
            <a:r>
              <a:rPr lang="ru-RU" dirty="0">
                <a:effectLst/>
              </a:rPr>
              <a:t> в АН УРСР, 1936—1950 </a:t>
            </a:r>
            <a:r>
              <a:rPr lang="en-US" dirty="0">
                <a:effectLst/>
              </a:rPr>
              <a:t>pp. — </a:t>
            </a:r>
            <a:r>
              <a:rPr lang="ru-RU" dirty="0" err="1">
                <a:effectLst/>
              </a:rPr>
              <a:t>професор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Київського</a:t>
            </a:r>
            <a:r>
              <a:rPr lang="ru-RU" dirty="0">
                <a:effectLst/>
              </a:rPr>
              <a:t> і </a:t>
            </a:r>
            <a:r>
              <a:rPr lang="ru-RU" dirty="0" err="1">
                <a:effectLst/>
              </a:rPr>
              <a:t>Московського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університетів</a:t>
            </a:r>
            <a:r>
              <a:rPr lang="ru-RU" dirty="0">
                <a:effectLst/>
              </a:rPr>
              <a:t>, а з 1949 р. </a:t>
            </a:r>
            <a:r>
              <a:rPr lang="ru-RU" dirty="0" err="1">
                <a:effectLst/>
              </a:rPr>
              <a:t>працював</a:t>
            </a:r>
            <a:r>
              <a:rPr lang="ru-RU" dirty="0">
                <a:effectLst/>
              </a:rPr>
              <a:t> у </a:t>
            </a:r>
            <a:r>
              <a:rPr lang="ru-RU" dirty="0" err="1">
                <a:effectLst/>
              </a:rPr>
              <a:t>Математичному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інституті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ім</a:t>
            </a:r>
            <a:r>
              <a:rPr lang="ru-RU" dirty="0">
                <a:effectLst/>
              </a:rPr>
              <a:t>. Стеклова АН СРСР, </a:t>
            </a:r>
            <a:r>
              <a:rPr lang="ru-RU" dirty="0" err="1">
                <a:effectLst/>
              </a:rPr>
              <a:t>одночасно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Об’єднаному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інституті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ядерних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досліджень</a:t>
            </a:r>
            <a:r>
              <a:rPr lang="ru-RU" dirty="0">
                <a:effectLst/>
              </a:rPr>
              <a:t>. За </a:t>
            </a:r>
            <a:r>
              <a:rPr lang="ru-RU" dirty="0" err="1">
                <a:effectLst/>
              </a:rPr>
              <a:t>видатні</a:t>
            </a:r>
            <a:r>
              <a:rPr lang="ru-RU" dirty="0">
                <a:effectLst/>
              </a:rPr>
              <a:t> заслуги в </a:t>
            </a:r>
            <a:r>
              <a:rPr lang="ru-RU" dirty="0" err="1">
                <a:effectLst/>
              </a:rPr>
              <a:t>розвитку</a:t>
            </a:r>
            <a:r>
              <a:rPr lang="ru-RU" dirty="0">
                <a:effectLst/>
              </a:rPr>
              <a:t> математики, </a:t>
            </a:r>
            <a:r>
              <a:rPr lang="ru-RU" dirty="0" err="1">
                <a:effectLst/>
              </a:rPr>
              <a:t>механіки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теоретичної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фізики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академік</a:t>
            </a:r>
            <a:r>
              <a:rPr lang="ru-RU" dirty="0">
                <a:effectLst/>
              </a:rPr>
              <a:t> Микола Боголюбов </a:t>
            </a:r>
            <a:r>
              <a:rPr lang="ru-RU" dirty="0" err="1">
                <a:effectLst/>
              </a:rPr>
              <a:t>удостоєний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звання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двічі</a:t>
            </a:r>
            <a:r>
              <a:rPr lang="ru-RU" dirty="0">
                <a:effectLst/>
              </a:rPr>
              <a:t> Героя </a:t>
            </a:r>
            <a:r>
              <a:rPr lang="ru-RU" dirty="0" err="1">
                <a:effectLst/>
              </a:rPr>
              <a:t>Соціалістичної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Праці</a:t>
            </a:r>
            <a:r>
              <a:rPr lang="ru-RU" dirty="0">
                <a:effectLst/>
              </a:rPr>
              <a:t> (1969, 1979), лауреата </a:t>
            </a:r>
            <a:r>
              <a:rPr lang="ru-RU" dirty="0" err="1">
                <a:effectLst/>
              </a:rPr>
              <a:t>Ленінської</a:t>
            </a:r>
            <a:r>
              <a:rPr lang="ru-RU" dirty="0">
                <a:effectLst/>
              </a:rPr>
              <a:t> (1958) та </a:t>
            </a:r>
            <a:r>
              <a:rPr lang="ru-RU" dirty="0" err="1">
                <a:effectLst/>
              </a:rPr>
              <a:t>трьох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Державних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премій</a:t>
            </a:r>
            <a:r>
              <a:rPr lang="ru-RU" dirty="0">
                <a:effectLst/>
              </a:rPr>
              <a:t> СРСР (1947, 1953, 1984).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45BB1B-D7E4-4F68-B265-239D98B4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sz="1400" dirty="0"/>
              <a:t>1909-1993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282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A5C1B8-019A-4DF8-968D-2331EEF891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r="5541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F08E151-A3B4-42F5-8A1C-1A25228D0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4070" y="344557"/>
            <a:ext cx="6573078" cy="6175513"/>
          </a:xfrm>
        </p:spPr>
        <p:txBody>
          <a:bodyPr>
            <a:noAutofit/>
          </a:bodyPr>
          <a:lstStyle/>
          <a:p>
            <a:r>
              <a:rPr lang="ru-RU" sz="1900" b="1" dirty="0">
                <a:effectLst/>
              </a:rPr>
              <a:t>Микола </a:t>
            </a:r>
            <a:r>
              <a:rPr lang="ru-RU" sz="1900" b="1" dirty="0" err="1">
                <a:effectLst/>
              </a:rPr>
              <a:t>Чеботарьов</a:t>
            </a:r>
            <a:r>
              <a:rPr lang="ru-RU" sz="1900" b="1" dirty="0">
                <a:effectLst/>
              </a:rPr>
              <a:t> (1894-1947)</a:t>
            </a:r>
            <a:endParaRPr lang="ru-RU" sz="1900" dirty="0">
              <a:effectLst/>
            </a:endParaRPr>
          </a:p>
          <a:p>
            <a:r>
              <a:rPr lang="ru-RU" sz="1900" dirty="0">
                <a:effectLst/>
              </a:rPr>
              <a:t>В </a:t>
            </a:r>
            <a:r>
              <a:rPr lang="ru-RU" sz="1900" dirty="0" err="1">
                <a:effectLst/>
              </a:rPr>
              <a:t>Одесі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розкрився</a:t>
            </a:r>
            <a:r>
              <a:rPr lang="ru-RU" sz="1900" dirty="0">
                <a:effectLst/>
              </a:rPr>
              <a:t> талант </a:t>
            </a:r>
            <a:r>
              <a:rPr lang="ru-RU" sz="1900" dirty="0" err="1">
                <a:effectLst/>
              </a:rPr>
              <a:t>ще</a:t>
            </a:r>
            <a:r>
              <a:rPr lang="ru-RU" sz="1900" dirty="0">
                <a:effectLst/>
              </a:rPr>
              <a:t> одного </a:t>
            </a:r>
            <a:r>
              <a:rPr lang="ru-RU" sz="1900" dirty="0" err="1">
                <a:effectLst/>
              </a:rPr>
              <a:t>нашого</a:t>
            </a:r>
            <a:r>
              <a:rPr lang="ru-RU" sz="1900" dirty="0">
                <a:effectLst/>
              </a:rPr>
              <a:t> земляка, </a:t>
            </a:r>
            <a:r>
              <a:rPr lang="ru-RU" sz="1900" dirty="0" err="1">
                <a:effectLst/>
              </a:rPr>
              <a:t>уродженця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Кам'янця-Подільського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Миколи</a:t>
            </a:r>
            <a:r>
              <a:rPr lang="ru-RU" sz="1900" dirty="0">
                <a:effectLst/>
              </a:rPr>
              <a:t> Григоровича </a:t>
            </a:r>
            <a:r>
              <a:rPr lang="ru-RU" sz="1900" dirty="0" err="1">
                <a:effectLst/>
              </a:rPr>
              <a:t>Чеботарьова</a:t>
            </a:r>
            <a:r>
              <a:rPr lang="ru-RU" sz="1900" dirty="0">
                <a:effectLst/>
              </a:rPr>
              <a:t>. У </a:t>
            </a:r>
            <a:r>
              <a:rPr lang="ru-RU" sz="1900" dirty="0" err="1">
                <a:effectLst/>
              </a:rPr>
              <a:t>сімнадцятирічному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віці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під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впливом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статті</a:t>
            </a:r>
            <a:r>
              <a:rPr lang="ru-RU" sz="1900" dirty="0">
                <a:effectLst/>
              </a:rPr>
              <a:t> М. </a:t>
            </a:r>
            <a:r>
              <a:rPr lang="ru-RU" sz="1900" dirty="0" err="1">
                <a:effectLst/>
              </a:rPr>
              <a:t>Лобачевського</a:t>
            </a:r>
            <a:r>
              <a:rPr lang="ru-RU" sz="1900" dirty="0">
                <a:effectLst/>
              </a:rPr>
              <a:t> "О началах геометрии" </a:t>
            </a:r>
            <a:r>
              <a:rPr lang="ru-RU" sz="1900" dirty="0" err="1">
                <a:effectLst/>
              </a:rPr>
              <a:t>майбутній</a:t>
            </a:r>
            <a:r>
              <a:rPr lang="ru-RU" sz="1900" dirty="0">
                <a:effectLst/>
              </a:rPr>
              <a:t> математик написав свою першу </a:t>
            </a:r>
            <a:r>
              <a:rPr lang="ru-RU" sz="1900" dirty="0" err="1">
                <a:effectLst/>
              </a:rPr>
              <a:t>працю</a:t>
            </a:r>
            <a:r>
              <a:rPr lang="ru-RU" sz="1900" dirty="0">
                <a:effectLst/>
              </a:rPr>
              <a:t> "Формула </a:t>
            </a:r>
            <a:r>
              <a:rPr lang="ru-RU" sz="1900" dirty="0" err="1">
                <a:effectLst/>
              </a:rPr>
              <a:t>геометрії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Лобачевського</a:t>
            </a:r>
            <a:r>
              <a:rPr lang="ru-RU" sz="1900" dirty="0">
                <a:effectLst/>
              </a:rPr>
              <a:t>".</a:t>
            </a:r>
          </a:p>
          <a:p>
            <a:r>
              <a:rPr lang="ru-RU" sz="1900" dirty="0">
                <a:effectLst/>
              </a:rPr>
              <a:t>У 19 К 1916 </a:t>
            </a:r>
            <a:r>
              <a:rPr lang="ru-RU" sz="1900" dirty="0" err="1">
                <a:effectLst/>
              </a:rPr>
              <a:t>рр</a:t>
            </a:r>
            <a:r>
              <a:rPr lang="ru-RU" sz="1900" dirty="0">
                <a:effectLst/>
              </a:rPr>
              <a:t>. </a:t>
            </a:r>
            <a:r>
              <a:rPr lang="ru-RU" sz="1900" dirty="0" err="1">
                <a:effectLst/>
              </a:rPr>
              <a:t>навчався</a:t>
            </a:r>
            <a:r>
              <a:rPr lang="ru-RU" sz="1900" dirty="0">
                <a:effectLst/>
              </a:rPr>
              <a:t> в </a:t>
            </a:r>
            <a:r>
              <a:rPr lang="ru-RU" sz="1900" dirty="0" err="1">
                <a:effectLst/>
              </a:rPr>
              <a:t>Київському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університеті</a:t>
            </a:r>
            <a:r>
              <a:rPr lang="ru-RU" sz="1900" dirty="0">
                <a:effectLst/>
              </a:rPr>
              <a:t>. У1916 р. </a:t>
            </a:r>
            <a:r>
              <a:rPr lang="ru-RU" sz="1900" dirty="0" err="1">
                <a:effectLst/>
              </a:rPr>
              <a:t>захистив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дипломну</a:t>
            </a:r>
            <a:r>
              <a:rPr lang="ru-RU" sz="1900" dirty="0">
                <a:effectLst/>
              </a:rPr>
              <a:t> роботу і </a:t>
            </a:r>
            <a:r>
              <a:rPr lang="ru-RU" sz="1900" dirty="0" err="1">
                <a:effectLst/>
              </a:rPr>
              <a:t>був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залишений</a:t>
            </a:r>
            <a:r>
              <a:rPr lang="ru-RU" sz="1900" dirty="0">
                <a:effectLst/>
              </a:rPr>
              <a:t> у </a:t>
            </a:r>
            <a:r>
              <a:rPr lang="ru-RU" sz="1900" dirty="0" err="1">
                <a:effectLst/>
              </a:rPr>
              <a:t>Київське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університеті</a:t>
            </a:r>
            <a:r>
              <a:rPr lang="ru-RU" sz="1900" dirty="0">
                <a:effectLst/>
              </a:rPr>
              <a:t> для </a:t>
            </a:r>
            <a:r>
              <a:rPr lang="ru-RU" sz="1900" dirty="0" err="1">
                <a:effectLst/>
              </a:rPr>
              <a:t>підготовки</a:t>
            </a:r>
            <a:r>
              <a:rPr lang="ru-RU" sz="1900" dirty="0">
                <a:effectLst/>
              </a:rPr>
              <a:t> до </a:t>
            </a:r>
            <a:r>
              <a:rPr lang="ru-RU" sz="1900" dirty="0" err="1">
                <a:effectLst/>
              </a:rPr>
              <a:t>професорського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звання</a:t>
            </a:r>
            <a:r>
              <a:rPr lang="ru-RU" sz="1900" dirty="0">
                <a:effectLst/>
              </a:rPr>
              <a:t>. У 1921—1927 </a:t>
            </a:r>
            <a:r>
              <a:rPr lang="ru-RU" sz="1900" dirty="0" err="1">
                <a:effectLst/>
              </a:rPr>
              <a:t>рр</a:t>
            </a:r>
            <a:r>
              <a:rPr lang="ru-RU" sz="1900" dirty="0">
                <a:effectLst/>
              </a:rPr>
              <a:t>. </a:t>
            </a:r>
            <a:r>
              <a:rPr lang="ru-RU" sz="1900" dirty="0" err="1">
                <a:effectLst/>
              </a:rPr>
              <a:t>працював</a:t>
            </a:r>
            <a:r>
              <a:rPr lang="ru-RU" sz="1900" dirty="0">
                <a:effectLst/>
              </a:rPr>
              <a:t> в </a:t>
            </a:r>
            <a:r>
              <a:rPr lang="ru-RU" sz="1900" dirty="0" err="1">
                <a:effectLst/>
              </a:rPr>
              <a:t>Одеському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університеті</a:t>
            </a:r>
            <a:r>
              <a:rPr lang="ru-RU" sz="1900" dirty="0">
                <a:effectLst/>
              </a:rPr>
              <a:t>. З 1927 р. — </a:t>
            </a:r>
            <a:r>
              <a:rPr lang="ru-RU" sz="1900" dirty="0" err="1">
                <a:effectLst/>
              </a:rPr>
              <a:t>керівник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кафедри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алгебри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Казанського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університету</a:t>
            </a:r>
            <a:r>
              <a:rPr lang="ru-RU" sz="1900" dirty="0">
                <a:effectLst/>
              </a:rPr>
              <a:t>. </a:t>
            </a:r>
            <a:r>
              <a:rPr lang="ru-RU" sz="1900" dirty="0" err="1">
                <a:effectLst/>
              </a:rPr>
              <a:t>Після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організації</a:t>
            </a:r>
            <a:r>
              <a:rPr lang="ru-RU" sz="1900" dirty="0">
                <a:effectLst/>
              </a:rPr>
              <a:t> при </a:t>
            </a:r>
            <a:r>
              <a:rPr lang="ru-RU" sz="1900" dirty="0" err="1">
                <a:effectLst/>
              </a:rPr>
              <a:t>університеті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Науково-дослідного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інституту</a:t>
            </a:r>
            <a:r>
              <a:rPr lang="ru-RU" sz="1900" dirty="0">
                <a:effectLst/>
              </a:rPr>
              <a:t> математики і </a:t>
            </a:r>
            <a:r>
              <a:rPr lang="ru-RU" sz="1900" dirty="0" err="1">
                <a:effectLst/>
              </a:rPr>
              <a:t>механіки</a:t>
            </a:r>
            <a:r>
              <a:rPr lang="ru-RU" sz="1900" dirty="0">
                <a:effectLst/>
              </a:rPr>
              <a:t> — директор </a:t>
            </a:r>
            <a:r>
              <a:rPr lang="ru-RU" sz="1900" dirty="0" err="1">
                <a:effectLst/>
              </a:rPr>
              <a:t>цього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інституту</a:t>
            </a:r>
            <a:r>
              <a:rPr lang="ru-RU" sz="1900" dirty="0">
                <a:effectLst/>
              </a:rPr>
              <a:t>.</a:t>
            </a:r>
          </a:p>
          <a:p>
            <a:r>
              <a:rPr lang="ru-RU" sz="1900" dirty="0" err="1">
                <a:effectLst/>
              </a:rPr>
              <a:t>Враховуючи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видатні</a:t>
            </a:r>
            <a:r>
              <a:rPr lang="ru-RU" sz="1900" dirty="0">
                <a:effectLst/>
              </a:rPr>
              <a:t> заслуги </a:t>
            </a:r>
            <a:r>
              <a:rPr lang="ru-RU" sz="1900" dirty="0" err="1">
                <a:effectLst/>
              </a:rPr>
              <a:t>Миколи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Чеботарьова</a:t>
            </a:r>
            <a:r>
              <a:rPr lang="ru-RU" sz="1900" dirty="0">
                <a:effectLst/>
              </a:rPr>
              <a:t> в </a:t>
            </a:r>
            <a:r>
              <a:rPr lang="ru-RU" sz="1900" dirty="0" err="1">
                <a:effectLst/>
              </a:rPr>
              <a:t>розвитку</a:t>
            </a:r>
            <a:r>
              <a:rPr lang="ru-RU" sz="1900" dirty="0">
                <a:effectLst/>
              </a:rPr>
              <a:t> математики, </a:t>
            </a:r>
            <a:r>
              <a:rPr lang="ru-RU" sz="1900" dirty="0" err="1">
                <a:effectLst/>
              </a:rPr>
              <a:t>зокрема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досліджень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теорії</a:t>
            </a:r>
            <a:r>
              <a:rPr lang="ru-RU" sz="1900" dirty="0">
                <a:effectLst/>
              </a:rPr>
              <a:t> Галуа і </a:t>
            </a:r>
            <a:r>
              <a:rPr lang="ru-RU" sz="1900" dirty="0" err="1">
                <a:effectLst/>
              </a:rPr>
              <a:t>груп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Лі</a:t>
            </a:r>
            <a:r>
              <a:rPr lang="ru-RU" sz="1900" dirty="0">
                <a:effectLst/>
              </a:rPr>
              <a:t>, </a:t>
            </a:r>
            <a:r>
              <a:rPr lang="ru-RU" sz="1900" dirty="0" err="1">
                <a:effectLst/>
              </a:rPr>
              <a:t>Президія</a:t>
            </a:r>
            <a:r>
              <a:rPr lang="ru-RU" sz="1900" dirty="0">
                <a:effectLst/>
              </a:rPr>
              <a:t> АН СРСР </a:t>
            </a:r>
            <a:r>
              <a:rPr lang="ru-RU" sz="1900" dirty="0" err="1">
                <a:effectLst/>
              </a:rPr>
              <a:t>встановила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після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смерті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вченого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премію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його</a:t>
            </a:r>
            <a:r>
              <a:rPr lang="ru-RU" sz="1900" dirty="0">
                <a:effectLst/>
              </a:rPr>
              <a:t> </a:t>
            </a:r>
            <a:r>
              <a:rPr lang="ru-RU" sz="1900" dirty="0" err="1">
                <a:effectLst/>
              </a:rPr>
              <a:t>імені</a:t>
            </a:r>
            <a:r>
              <a:rPr lang="ru-RU" sz="1900" dirty="0">
                <a:effectLst/>
              </a:rPr>
              <a:t>.</a:t>
            </a:r>
          </a:p>
          <a:p>
            <a:endParaRPr lang="ru-RU" sz="190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DDE6EF-B41B-4665-85E1-CE599BC6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sz="1400" dirty="0"/>
              <a:t>1894-1947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48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D4CD89-250B-416F-96CB-F65585585C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r="5541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F3656E9-B51E-407A-AF35-4D6263C6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305" y="344557"/>
            <a:ext cx="6639338" cy="6021317"/>
          </a:xfrm>
        </p:spPr>
        <p:txBody>
          <a:bodyPr/>
          <a:lstStyle/>
          <a:p>
            <a:r>
              <a:rPr lang="ru-RU" dirty="0">
                <a:effectLst/>
              </a:rPr>
              <a:t>Галина </a:t>
            </a:r>
            <a:r>
              <a:rPr lang="ru-RU" dirty="0" err="1">
                <a:effectLst/>
              </a:rPr>
              <a:t>Павлівна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Матвієвська</a:t>
            </a:r>
            <a:r>
              <a:rPr lang="ru-RU" dirty="0">
                <a:effectLst/>
              </a:rPr>
              <a:t> (</a:t>
            </a:r>
            <a:r>
              <a:rPr lang="ru-RU" dirty="0" err="1">
                <a:effectLst/>
              </a:rPr>
              <a:t>історик</a:t>
            </a:r>
            <a:r>
              <a:rPr lang="ru-RU" dirty="0">
                <a:effectLst/>
              </a:rPr>
              <a:t> математики, </a:t>
            </a:r>
            <a:r>
              <a:rPr lang="ru-RU" dirty="0" err="1">
                <a:effectLst/>
              </a:rPr>
              <a:t>краєзнавець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літературознавець</a:t>
            </a:r>
            <a:r>
              <a:rPr lang="ru-RU" dirty="0">
                <a:effectLst/>
              </a:rPr>
              <a:t>.) </a:t>
            </a:r>
            <a:r>
              <a:rPr lang="ru-RU" dirty="0" err="1">
                <a:effectLst/>
              </a:rPr>
              <a:t>народилася</a:t>
            </a:r>
            <a:r>
              <a:rPr lang="ru-RU" dirty="0">
                <a:effectLst/>
              </a:rPr>
              <a:t> 13 липня 1930 року в м. </a:t>
            </a:r>
            <a:r>
              <a:rPr lang="ru-RU" dirty="0" err="1">
                <a:effectLst/>
              </a:rPr>
              <a:t>Дніпропетровську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дитинство</a:t>
            </a:r>
            <a:r>
              <a:rPr lang="ru-RU" dirty="0">
                <a:effectLst/>
              </a:rPr>
              <a:t> провела в </a:t>
            </a:r>
            <a:r>
              <a:rPr lang="ru-RU" dirty="0" err="1">
                <a:effectLst/>
              </a:rPr>
              <a:t>Харкові</a:t>
            </a:r>
            <a:r>
              <a:rPr lang="ru-RU" dirty="0">
                <a:effectLst/>
              </a:rPr>
              <a:t>, а школу </a:t>
            </a:r>
            <a:r>
              <a:rPr lang="ru-RU" dirty="0" err="1">
                <a:effectLst/>
              </a:rPr>
              <a:t>закінчила</a:t>
            </a:r>
            <a:r>
              <a:rPr lang="ru-RU" dirty="0">
                <a:effectLst/>
              </a:rPr>
              <a:t> (1948) </a:t>
            </a:r>
            <a:r>
              <a:rPr lang="ru-RU" dirty="0" err="1">
                <a:effectLst/>
              </a:rPr>
              <a:t>із</a:t>
            </a:r>
            <a:r>
              <a:rPr lang="ru-RU" dirty="0">
                <a:effectLst/>
              </a:rPr>
              <a:t> золотою </a:t>
            </a:r>
            <a:r>
              <a:rPr lang="ru-RU" dirty="0" err="1">
                <a:effectLst/>
              </a:rPr>
              <a:t>медаллю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Оренбурзі</a:t>
            </a:r>
            <a:r>
              <a:rPr lang="ru-RU" dirty="0">
                <a:effectLst/>
              </a:rPr>
              <a:t> (</a:t>
            </a:r>
            <a:r>
              <a:rPr lang="ru-RU" dirty="0" err="1">
                <a:effectLst/>
              </a:rPr>
              <a:t>Росія</a:t>
            </a:r>
            <a:r>
              <a:rPr lang="ru-RU" dirty="0">
                <a:effectLst/>
              </a:rPr>
              <a:t>), де </a:t>
            </a:r>
            <a:r>
              <a:rPr lang="ru-RU" dirty="0" err="1">
                <a:effectLst/>
              </a:rPr>
              <a:t>її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батько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викладав</a:t>
            </a:r>
            <a:r>
              <a:rPr lang="ru-RU" dirty="0">
                <a:effectLst/>
              </a:rPr>
              <a:t> у </a:t>
            </a:r>
            <a:r>
              <a:rPr lang="ru-RU" dirty="0" err="1">
                <a:effectLst/>
              </a:rPr>
              <a:t>педагогічному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інституті</a:t>
            </a:r>
            <a:r>
              <a:rPr lang="ru-RU" dirty="0">
                <a:effectLst/>
              </a:rPr>
              <a:t>; у 1954 </a:t>
            </a:r>
            <a:r>
              <a:rPr lang="ru-RU" dirty="0" err="1">
                <a:effectLst/>
              </a:rPr>
              <a:t>році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закінчила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Ленінградський</a:t>
            </a:r>
            <a:r>
              <a:rPr lang="ru-RU" dirty="0">
                <a:effectLst/>
              </a:rPr>
              <a:t> (</a:t>
            </a:r>
            <a:r>
              <a:rPr lang="ru-RU" dirty="0" err="1">
                <a:effectLst/>
              </a:rPr>
              <a:t>тепер</a:t>
            </a:r>
            <a:r>
              <a:rPr lang="ru-RU" dirty="0">
                <a:effectLst/>
              </a:rPr>
              <a:t> Санкт-Петербург) </a:t>
            </a:r>
            <a:r>
              <a:rPr lang="ru-RU" dirty="0" err="1">
                <a:effectLst/>
              </a:rPr>
              <a:t>університет</a:t>
            </a:r>
            <a:r>
              <a:rPr lang="ru-RU" dirty="0">
                <a:effectLst/>
              </a:rPr>
              <a:t> – кафедра </a:t>
            </a:r>
            <a:r>
              <a:rPr lang="ru-RU" dirty="0" err="1">
                <a:effectLst/>
              </a:rPr>
              <a:t>алгебри</a:t>
            </a:r>
            <a:r>
              <a:rPr lang="ru-RU" dirty="0">
                <a:effectLst/>
              </a:rPr>
              <a:t> й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чисел, на </a:t>
            </a:r>
            <a:r>
              <a:rPr lang="ru-RU" dirty="0" err="1">
                <a:effectLst/>
              </a:rPr>
              <a:t>ступінь</a:t>
            </a:r>
            <a:r>
              <a:rPr lang="ru-RU" dirty="0">
                <a:effectLst/>
              </a:rPr>
              <a:t> кандидата </a:t>
            </a:r>
            <a:r>
              <a:rPr lang="ru-RU" dirty="0" err="1">
                <a:effectLst/>
              </a:rPr>
              <a:t>фізико-математичних</a:t>
            </a:r>
            <a:r>
              <a:rPr lang="ru-RU" dirty="0">
                <a:effectLst/>
              </a:rPr>
              <a:t> наук (1958) </a:t>
            </a:r>
            <a:r>
              <a:rPr lang="ru-RU" dirty="0" err="1">
                <a:effectLst/>
              </a:rPr>
              <a:t>захистилась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вивчаючи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неопубліковані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архівні</a:t>
            </a:r>
            <a:r>
              <a:rPr lang="ru-RU" dirty="0">
                <a:effectLst/>
              </a:rPr>
              <a:t> рукописи Леонарда </a:t>
            </a:r>
            <a:r>
              <a:rPr lang="ru-RU" dirty="0" err="1">
                <a:effectLst/>
              </a:rPr>
              <a:t>Ейлера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чисел. У 1959 </a:t>
            </a:r>
            <a:r>
              <a:rPr lang="ru-RU" dirty="0" err="1">
                <a:effectLst/>
              </a:rPr>
              <a:t>році</a:t>
            </a:r>
            <a:r>
              <a:rPr lang="ru-RU" dirty="0">
                <a:effectLst/>
              </a:rPr>
              <a:t> вона </a:t>
            </a:r>
            <a:r>
              <a:rPr lang="ru-RU" dirty="0" err="1">
                <a:effectLst/>
              </a:rPr>
              <a:t>переїжджає</a:t>
            </a:r>
            <a:r>
              <a:rPr lang="ru-RU" dirty="0">
                <a:effectLst/>
              </a:rPr>
              <a:t> до Узбекистану), </a:t>
            </a:r>
            <a:r>
              <a:rPr lang="ru-RU" dirty="0" err="1">
                <a:effectLst/>
              </a:rPr>
              <a:t>батьківщину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чоловіка</a:t>
            </a:r>
            <a:r>
              <a:rPr lang="ru-RU" dirty="0">
                <a:effectLst/>
              </a:rPr>
              <a:t>, і </a:t>
            </a:r>
            <a:r>
              <a:rPr lang="ru-RU" dirty="0" err="1">
                <a:effectLst/>
              </a:rPr>
              <a:t>займається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історією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східної</a:t>
            </a:r>
            <a:r>
              <a:rPr lang="ru-RU" dirty="0">
                <a:effectLst/>
              </a:rPr>
              <a:t> математики, </a:t>
            </a:r>
            <a:r>
              <a:rPr lang="ru-RU" dirty="0" err="1">
                <a:effectLst/>
              </a:rPr>
              <a:t>опанувавши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цією</a:t>
            </a:r>
            <a:r>
              <a:rPr lang="ru-RU" dirty="0">
                <a:effectLst/>
              </a:rPr>
              <a:t> метою </a:t>
            </a:r>
            <a:r>
              <a:rPr lang="ru-RU" dirty="0" err="1">
                <a:effectLst/>
              </a:rPr>
              <a:t>арабську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мову</a:t>
            </a:r>
            <a:r>
              <a:rPr lang="ru-RU" dirty="0">
                <a:effectLst/>
              </a:rPr>
              <a:t>; </a:t>
            </a:r>
            <a:r>
              <a:rPr lang="ru-RU" dirty="0" err="1">
                <a:effectLst/>
              </a:rPr>
              <a:t>захищає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Ташкенті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докторську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дисертацію</a:t>
            </a:r>
            <a:r>
              <a:rPr lang="ru-RU" dirty="0">
                <a:effectLst/>
              </a:rPr>
              <a:t> «</a:t>
            </a:r>
            <a:r>
              <a:rPr lang="ru-RU" dirty="0" err="1">
                <a:effectLst/>
              </a:rPr>
              <a:t>Вчення</a:t>
            </a:r>
            <a:r>
              <a:rPr lang="ru-RU" dirty="0">
                <a:effectLst/>
              </a:rPr>
              <a:t> про число в </a:t>
            </a:r>
            <a:r>
              <a:rPr lang="ru-RU" dirty="0" err="1">
                <a:effectLst/>
              </a:rPr>
              <a:t>Середні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віки</a:t>
            </a:r>
            <a:r>
              <a:rPr lang="ru-RU" dirty="0">
                <a:effectLst/>
              </a:rPr>
              <a:t>» (1968); </a:t>
            </a:r>
            <a:r>
              <a:rPr lang="ru-RU" dirty="0" err="1">
                <a:effectLst/>
              </a:rPr>
              <a:t>стає</a:t>
            </a:r>
            <a:r>
              <a:rPr lang="ru-RU" dirty="0">
                <a:effectLst/>
              </a:rPr>
              <a:t> членом-</a:t>
            </a:r>
            <a:r>
              <a:rPr lang="ru-RU" dirty="0" err="1">
                <a:effectLst/>
              </a:rPr>
              <a:t>кореспондентом</a:t>
            </a:r>
            <a:r>
              <a:rPr lang="ru-RU" dirty="0">
                <a:effectLst/>
              </a:rPr>
              <a:t> АН, </a:t>
            </a:r>
            <a:r>
              <a:rPr lang="ru-RU" dirty="0" err="1">
                <a:effectLst/>
              </a:rPr>
              <a:t>заслуженим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діячем</a:t>
            </a:r>
            <a:r>
              <a:rPr lang="ru-RU" dirty="0">
                <a:effectLst/>
              </a:rPr>
              <a:t> науки, лауреатом </a:t>
            </a:r>
            <a:r>
              <a:rPr lang="ru-RU" dirty="0" err="1">
                <a:effectLst/>
              </a:rPr>
              <a:t>державної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премії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ім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Беруні</a:t>
            </a:r>
            <a:r>
              <a:rPr lang="ru-RU" dirty="0">
                <a:effectLst/>
              </a:rPr>
              <a:t>...</a:t>
            </a:r>
          </a:p>
          <a:p>
            <a:r>
              <a:rPr lang="ru-RU" dirty="0">
                <a:effectLst/>
              </a:rPr>
              <a:t>   </a:t>
            </a:r>
            <a:r>
              <a:rPr lang="ru-RU" dirty="0" err="1">
                <a:effectLst/>
              </a:rPr>
              <a:t>Основні</a:t>
            </a:r>
            <a:r>
              <a:rPr lang="ru-RU" dirty="0">
                <a:effectLst/>
              </a:rPr>
              <a:t> напрямки </a:t>
            </a:r>
            <a:r>
              <a:rPr lang="ru-RU" dirty="0" err="1">
                <a:effectLst/>
              </a:rPr>
              <a:t>досліджень</a:t>
            </a:r>
            <a:r>
              <a:rPr lang="ru-RU" dirty="0">
                <a:effectLst/>
              </a:rPr>
              <a:t> - </a:t>
            </a:r>
            <a:r>
              <a:rPr lang="ru-RU" dirty="0" err="1">
                <a:effectLst/>
              </a:rPr>
              <a:t>історія</a:t>
            </a:r>
            <a:r>
              <a:rPr lang="ru-RU" dirty="0">
                <a:effectLst/>
              </a:rPr>
              <a:t> математики і </a:t>
            </a:r>
            <a:r>
              <a:rPr lang="ru-RU" dirty="0" err="1">
                <a:effectLst/>
              </a:rPr>
              <a:t>математичної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астрономії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країнах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середньовічного</a:t>
            </a:r>
            <a:r>
              <a:rPr lang="ru-RU" dirty="0">
                <a:effectLst/>
              </a:rPr>
              <a:t> Сходу, </a:t>
            </a:r>
            <a:r>
              <a:rPr lang="ru-RU" dirty="0" err="1">
                <a:effectLst/>
              </a:rPr>
              <a:t>історія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теорії</a:t>
            </a:r>
            <a:r>
              <a:rPr lang="ru-RU" dirty="0">
                <a:effectLst/>
              </a:rPr>
              <a:t> чисел, рукописи </a:t>
            </a:r>
            <a:r>
              <a:rPr lang="ru-RU" dirty="0" err="1">
                <a:effectLst/>
              </a:rPr>
              <a:t>Л.Єйлера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історія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культури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Оренбурзького</a:t>
            </a:r>
            <a:r>
              <a:rPr lang="ru-RU" dirty="0">
                <a:effectLst/>
              </a:rPr>
              <a:t> краю.</a:t>
            </a:r>
          </a:p>
          <a:p>
            <a:r>
              <a:rPr lang="ru-RU" dirty="0">
                <a:effectLst/>
              </a:rPr>
              <a:t>   Автор </a:t>
            </a:r>
            <a:r>
              <a:rPr lang="ru-RU" dirty="0" err="1">
                <a:effectLst/>
              </a:rPr>
              <a:t>понад</a:t>
            </a:r>
            <a:r>
              <a:rPr lang="ru-RU" dirty="0">
                <a:effectLst/>
              </a:rPr>
              <a:t> 160 </a:t>
            </a:r>
            <a:r>
              <a:rPr lang="ru-RU" dirty="0" err="1">
                <a:effectLst/>
              </a:rPr>
              <a:t>наукових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робіт</a:t>
            </a:r>
            <a:r>
              <a:rPr lang="ru-RU" dirty="0">
                <a:effectLst/>
              </a:rPr>
              <a:t>, у тому </a:t>
            </a:r>
            <a:r>
              <a:rPr lang="ru-RU" dirty="0" err="1">
                <a:effectLst/>
              </a:rPr>
              <a:t>числі</a:t>
            </a:r>
            <a:r>
              <a:rPr lang="ru-RU" dirty="0">
                <a:effectLst/>
              </a:rPr>
              <a:t> 16 книг. </a:t>
            </a:r>
            <a:r>
              <a:rPr lang="ru-RU" dirty="0" err="1">
                <a:effectLst/>
              </a:rPr>
              <a:t>Підготувала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трьох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докторів</a:t>
            </a:r>
            <a:r>
              <a:rPr lang="ru-RU" dirty="0">
                <a:effectLst/>
              </a:rPr>
              <a:t> і десять </a:t>
            </a:r>
            <a:r>
              <a:rPr lang="ru-RU" dirty="0" err="1">
                <a:effectLst/>
              </a:rPr>
              <a:t>кандидатів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фізико-математичних</a:t>
            </a:r>
            <a:r>
              <a:rPr lang="ru-RU" dirty="0">
                <a:effectLst/>
              </a:rPr>
              <a:t> наук.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74DA2-56F6-43F4-B34B-AA05E504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sz="1400" dirty="0"/>
              <a:t>1930 р.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290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48D009-AD02-4EA6-BAFA-1B78EA26CE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0" r="9110"/>
          <a:stretch>
            <a:fillRect/>
          </a:stretch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5B6A3A7-8FE0-4F03-88CD-EF937DEC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4557" y="410817"/>
            <a:ext cx="6639339" cy="5955057"/>
          </a:xfrm>
        </p:spPr>
        <p:txBody>
          <a:bodyPr/>
          <a:lstStyle/>
          <a:p>
            <a:r>
              <a:rPr lang="ru-RU" dirty="0">
                <a:effectLst/>
              </a:rPr>
              <a:t> </a:t>
            </a:r>
            <a:r>
              <a:rPr lang="ru-RU" dirty="0" err="1">
                <a:effectLst/>
              </a:rPr>
              <a:t>Науковий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доробок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Латишевої</a:t>
            </a:r>
            <a:r>
              <a:rPr lang="ru-RU" dirty="0">
                <a:effectLst/>
              </a:rPr>
              <a:t> – </a:t>
            </a:r>
            <a:r>
              <a:rPr lang="ru-RU" dirty="0" err="1">
                <a:effectLst/>
              </a:rPr>
              <a:t>понад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чотири</a:t>
            </a:r>
            <a:r>
              <a:rPr lang="ru-RU" dirty="0">
                <a:effectLst/>
              </a:rPr>
              <a:t> десятки </a:t>
            </a:r>
            <a:r>
              <a:rPr lang="ru-RU" dirty="0" err="1">
                <a:effectLst/>
              </a:rPr>
              <a:t>праць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серед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яких</a:t>
            </a:r>
            <a:r>
              <a:rPr lang="ru-RU" dirty="0">
                <a:effectLst/>
              </a:rPr>
              <a:t> і метод </a:t>
            </a:r>
            <a:r>
              <a:rPr lang="ru-RU" dirty="0" err="1">
                <a:effectLst/>
              </a:rPr>
              <a:t>Фробеніуса-Латишевої</a:t>
            </a:r>
            <a:r>
              <a:rPr lang="ru-RU" dirty="0">
                <a:effectLst/>
              </a:rPr>
              <a:t> для </a:t>
            </a:r>
            <a:r>
              <a:rPr lang="ru-RU" dirty="0" err="1">
                <a:effectLst/>
              </a:rPr>
              <a:t>розв’язування</a:t>
            </a:r>
            <a:r>
              <a:rPr lang="ru-RU" dirty="0">
                <a:effectLst/>
              </a:rPr>
              <a:t> систем </a:t>
            </a:r>
            <a:r>
              <a:rPr lang="ru-RU" dirty="0" err="1">
                <a:effectLst/>
              </a:rPr>
              <a:t>диференціальних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рівнянь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частинними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похідними</a:t>
            </a:r>
            <a:r>
              <a:rPr lang="ru-RU" dirty="0">
                <a:effectLst/>
              </a:rPr>
              <a:t>, і </a:t>
            </a:r>
            <a:r>
              <a:rPr lang="ru-RU" dirty="0" err="1">
                <a:effectLst/>
              </a:rPr>
              <a:t>спільна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Михайлом</a:t>
            </a:r>
            <a:r>
              <a:rPr lang="ru-RU" dirty="0">
                <a:effectLst/>
              </a:rPr>
              <a:t> Кравчуком </a:t>
            </a:r>
            <a:r>
              <a:rPr lang="ru-RU" dirty="0" err="1">
                <a:effectLst/>
              </a:rPr>
              <a:t>доповідь</a:t>
            </a:r>
            <a:r>
              <a:rPr lang="ru-RU" dirty="0">
                <a:effectLst/>
              </a:rPr>
              <a:t> (1936, </a:t>
            </a:r>
            <a:r>
              <a:rPr lang="ru-RU" dirty="0" err="1">
                <a:effectLst/>
              </a:rPr>
              <a:t>інститут</a:t>
            </a:r>
            <a:r>
              <a:rPr lang="ru-RU" dirty="0">
                <a:effectLst/>
              </a:rPr>
              <a:t> математики) для </a:t>
            </a:r>
            <a:r>
              <a:rPr lang="ru-RU" dirty="0" err="1">
                <a:effectLst/>
              </a:rPr>
              <a:t>союзної</a:t>
            </a:r>
            <a:r>
              <a:rPr lang="ru-RU" dirty="0">
                <a:effectLst/>
              </a:rPr>
              <a:t> АН, і список </a:t>
            </a:r>
            <a:r>
              <a:rPr lang="ru-RU" dirty="0" err="1">
                <a:effectLst/>
              </a:rPr>
              <a:t>літератури</a:t>
            </a:r>
            <a:r>
              <a:rPr lang="ru-RU" dirty="0">
                <a:effectLst/>
              </a:rPr>
              <a:t> до </a:t>
            </a:r>
            <a:r>
              <a:rPr lang="ru-RU" dirty="0" err="1">
                <a:effectLst/>
              </a:rPr>
              <a:t>його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монографії</a:t>
            </a:r>
            <a:r>
              <a:rPr lang="ru-RU" dirty="0">
                <a:effectLst/>
              </a:rPr>
              <a:t> «</a:t>
            </a:r>
            <a:r>
              <a:rPr lang="ru-RU" dirty="0" err="1">
                <a:effectLst/>
              </a:rPr>
              <a:t>Застосування</a:t>
            </a:r>
            <a:r>
              <a:rPr lang="ru-RU" dirty="0">
                <a:effectLst/>
              </a:rPr>
              <a:t> способу </a:t>
            </a:r>
            <a:r>
              <a:rPr lang="ru-RU" dirty="0" err="1">
                <a:effectLst/>
              </a:rPr>
              <a:t>моментів</a:t>
            </a:r>
            <a:r>
              <a:rPr lang="ru-RU" dirty="0">
                <a:effectLst/>
              </a:rPr>
              <a:t> до </a:t>
            </a:r>
            <a:r>
              <a:rPr lang="ru-RU" dirty="0" err="1">
                <a:effectLst/>
              </a:rPr>
              <a:t>розв’язування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лінійних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диференціальних</a:t>
            </a:r>
            <a:r>
              <a:rPr lang="ru-RU" dirty="0">
                <a:effectLst/>
              </a:rPr>
              <a:t> та </a:t>
            </a:r>
            <a:r>
              <a:rPr lang="ru-RU" dirty="0" err="1">
                <a:effectLst/>
              </a:rPr>
              <a:t>інтегральних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рівнянь</a:t>
            </a:r>
            <a:r>
              <a:rPr lang="ru-RU" dirty="0">
                <a:effectLst/>
              </a:rPr>
              <a:t>» (1932-1935), </a:t>
            </a:r>
            <a:r>
              <a:rPr lang="ru-RU" dirty="0" err="1">
                <a:effectLst/>
              </a:rPr>
              <a:t>удостоєний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письмової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подяки</a:t>
            </a:r>
            <a:r>
              <a:rPr lang="ru-RU" dirty="0">
                <a:effectLst/>
              </a:rPr>
              <a:t> автора... </a:t>
            </a:r>
            <a:r>
              <a:rPr lang="ru-RU" dirty="0" err="1">
                <a:effectLst/>
              </a:rPr>
              <a:t>Була</a:t>
            </a:r>
            <a:r>
              <a:rPr lang="ru-RU" dirty="0">
                <a:effectLst/>
              </a:rPr>
              <a:t> вона й у </a:t>
            </a:r>
            <a:r>
              <a:rPr lang="ru-RU" dirty="0" err="1">
                <a:effectLst/>
              </a:rPr>
              <a:t>числі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організаторів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Першої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всеукраїнської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математичної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олімпіади</a:t>
            </a:r>
            <a:r>
              <a:rPr lang="ru-RU" dirty="0">
                <a:effectLst/>
              </a:rPr>
              <a:t> (1936, </a:t>
            </a:r>
            <a:r>
              <a:rPr lang="ru-RU" dirty="0" err="1">
                <a:effectLst/>
              </a:rPr>
              <a:t>Київський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університет</a:t>
            </a:r>
            <a:r>
              <a:rPr lang="ru-RU" dirty="0">
                <a:effectLst/>
              </a:rPr>
              <a:t>).</a:t>
            </a:r>
          </a:p>
          <a:p>
            <a:r>
              <a:rPr lang="ru-RU" dirty="0">
                <a:effectLst/>
              </a:rPr>
              <a:t>   З 1953 по 1956 </a:t>
            </a:r>
            <a:r>
              <a:rPr lang="ru-RU" dirty="0" err="1">
                <a:effectLst/>
              </a:rPr>
              <a:t>рік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очолювала</a:t>
            </a:r>
            <a:r>
              <a:rPr lang="ru-RU" dirty="0">
                <a:effectLst/>
              </a:rPr>
              <a:t> кафедру </a:t>
            </a:r>
            <a:r>
              <a:rPr lang="ru-RU" dirty="0" err="1">
                <a:effectLst/>
              </a:rPr>
              <a:t>диференціальних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рівнянь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Київського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університету</a:t>
            </a:r>
            <a:r>
              <a:rPr lang="ru-RU" dirty="0">
                <a:effectLst/>
              </a:rPr>
              <a:t>. Читала </a:t>
            </a:r>
            <a:r>
              <a:rPr lang="ru-RU" dirty="0" err="1">
                <a:effectLst/>
              </a:rPr>
              <a:t>курси</a:t>
            </a:r>
            <a:r>
              <a:rPr lang="ru-RU" dirty="0">
                <a:effectLst/>
              </a:rPr>
              <a:t> «</a:t>
            </a:r>
            <a:r>
              <a:rPr lang="ru-RU" dirty="0" err="1">
                <a:effectLst/>
              </a:rPr>
              <a:t>Інтегрування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диференціальних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рівнянь</a:t>
            </a:r>
            <a:r>
              <a:rPr lang="ru-RU" dirty="0">
                <a:effectLst/>
              </a:rPr>
              <a:t>», </a:t>
            </a:r>
            <a:r>
              <a:rPr lang="ru-RU" dirty="0" err="1">
                <a:effectLst/>
              </a:rPr>
              <a:t>спеціальні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курси</a:t>
            </a:r>
            <a:r>
              <a:rPr lang="ru-RU" dirty="0">
                <a:effectLst/>
              </a:rPr>
              <a:t>: «</a:t>
            </a:r>
            <a:r>
              <a:rPr lang="ru-RU" dirty="0" err="1">
                <a:effectLst/>
              </a:rPr>
              <a:t>Асимптотичні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методи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розв'язання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диференціальних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рівнянь</a:t>
            </a:r>
            <a:r>
              <a:rPr lang="ru-RU" dirty="0">
                <a:effectLst/>
              </a:rPr>
              <a:t>», «</a:t>
            </a:r>
            <a:r>
              <a:rPr lang="ru-RU" dirty="0" err="1">
                <a:effectLst/>
              </a:rPr>
              <a:t>Диференціальні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рівняння</a:t>
            </a:r>
            <a:r>
              <a:rPr lang="ru-RU" dirty="0">
                <a:effectLst/>
              </a:rPr>
              <a:t> з </a:t>
            </a:r>
            <a:r>
              <a:rPr lang="ru-RU" dirty="0" err="1">
                <a:effectLst/>
              </a:rPr>
              <a:t>поліноміальними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коефіцієнтами</a:t>
            </a:r>
            <a:r>
              <a:rPr lang="ru-RU" dirty="0">
                <a:effectLst/>
              </a:rPr>
              <a:t>» та </a:t>
            </a:r>
            <a:r>
              <a:rPr lang="ru-RU" dirty="0" err="1">
                <a:effectLst/>
              </a:rPr>
              <a:t>інші</a:t>
            </a:r>
            <a:r>
              <a:rPr lang="ru-RU" dirty="0">
                <a:effectLst/>
              </a:rPr>
              <a:t>.</a:t>
            </a:r>
          </a:p>
          <a:p>
            <a:r>
              <a:rPr lang="ru-RU" dirty="0">
                <a:effectLst/>
              </a:rPr>
              <a:t>   За </a:t>
            </a:r>
            <a:r>
              <a:rPr lang="ru-RU" dirty="0" err="1">
                <a:effectLst/>
              </a:rPr>
              <a:t>сумлінну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багаторічну</a:t>
            </a:r>
            <a:r>
              <a:rPr lang="ru-RU" dirty="0">
                <a:effectLst/>
              </a:rPr>
              <a:t> роботу </a:t>
            </a:r>
            <a:r>
              <a:rPr lang="ru-RU" dirty="0" err="1">
                <a:effectLst/>
              </a:rPr>
              <a:t>Клавдія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Латишева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нагороджена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найвищим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тоді</a:t>
            </a:r>
            <a:r>
              <a:rPr lang="ru-RU" dirty="0">
                <a:effectLst/>
              </a:rPr>
              <a:t> орденом </a:t>
            </a:r>
            <a:r>
              <a:rPr lang="ru-RU" dirty="0" err="1">
                <a:effectLst/>
              </a:rPr>
              <a:t>Леніна</a:t>
            </a:r>
            <a:r>
              <a:rPr lang="ru-RU" dirty="0">
                <a:effectLst/>
              </a:rPr>
              <a:t> (1954), а </a:t>
            </a:r>
            <a:r>
              <a:rPr lang="ru-RU" dirty="0" err="1">
                <a:effectLst/>
              </a:rPr>
              <a:t>також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медаллю</a:t>
            </a:r>
            <a:r>
              <a:rPr lang="ru-RU" dirty="0">
                <a:effectLst/>
              </a:rPr>
              <a:t> «За </a:t>
            </a:r>
            <a:r>
              <a:rPr lang="ru-RU" dirty="0" err="1">
                <a:effectLst/>
              </a:rPr>
              <a:t>доблесний</a:t>
            </a:r>
            <a:r>
              <a:rPr lang="ru-RU" dirty="0">
                <a:effectLst/>
              </a:rPr>
              <a:t> труд у </a:t>
            </a:r>
            <a:r>
              <a:rPr lang="ru-RU" dirty="0" err="1">
                <a:effectLst/>
              </a:rPr>
              <a:t>Великій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Вітчизняній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війні</a:t>
            </a:r>
            <a:r>
              <a:rPr lang="ru-RU" dirty="0">
                <a:effectLst/>
              </a:rPr>
              <a:t> 1941-1945 </a:t>
            </a:r>
            <a:r>
              <a:rPr lang="ru-RU" dirty="0" err="1">
                <a:effectLst/>
              </a:rPr>
              <a:t>рр</a:t>
            </a:r>
            <a:r>
              <a:rPr lang="ru-RU" dirty="0">
                <a:effectLst/>
              </a:rPr>
              <a:t>.»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A78011-FC66-4752-859C-6FF20BF1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uk-UA" sz="1400" dirty="0"/>
              <a:t>1897-1956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3778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01_TF12214701" id="{56759B6B-9885-49D2-982D-9646159608C0}" vid="{37F740C0-197C-4D7E-9343-79430DBFAB7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{C94D7C21-5ACD-48D7-BD96-D1BC69F8B2BF}tf12214701_win32</Template>
  <TotalTime>0</TotalTime>
  <Words>1558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Goudy Old Style</vt:lpstr>
      <vt:lpstr>Times New Roman</vt:lpstr>
      <vt:lpstr>Wingdings 2</vt:lpstr>
      <vt:lpstr>СланецVTI</vt:lpstr>
      <vt:lpstr>Відомі українські матемаики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 за увагу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2021-11-19T14:57:29Z</dcterms:created>
  <dcterms:modified xsi:type="dcterms:W3CDTF">2021-11-19T16:05:32Z</dcterms:modified>
</cp:coreProperties>
</file>