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gDnPWSKmYBYUxVojXeY3yNmrlo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40000"/>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D_I-2xAZLHA&amp;index=1&amp;list=PLGiJmbZ2Rx6noPNryb5QxHA-gtH6tRpB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1472" y="1785926"/>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Introduction</a:t>
            </a:r>
            <a:endParaRPr/>
          </a:p>
        </p:txBody>
      </p:sp>
      <p:sp>
        <p:nvSpPr>
          <p:cNvPr id="85" name="Google Shape;85;p1"/>
          <p:cNvSpPr txBox="1"/>
          <p:nvPr>
            <p:ph idx="1" type="subTitle"/>
          </p:nvPr>
        </p:nvSpPr>
        <p:spPr>
          <a:xfrm>
            <a:off x="1214414" y="3357562"/>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fr-FR">
                <a:solidFill>
                  <a:schemeClr val="dk1"/>
                </a:solidFill>
              </a:rPr>
              <a:t>Chapitre 0</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De retour au cours… comment allons-nous procéder?</a:t>
            </a:r>
            <a:endParaRPr sz="3959"/>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fr-FR" sz="2720"/>
              <a:t>Vous allez écrire 3 programmes en pseudocode (nous ne ferons pas d’application graphique dans ce cours) de 10%, 15% et 15% respectivement. Ils seront des petits projets synthèse de la matière vue dans le cours.</a:t>
            </a:r>
            <a:endParaRPr/>
          </a:p>
          <a:p>
            <a:pPr indent="-170180" lvl="0" marL="342900" rtl="0" algn="l">
              <a:lnSpc>
                <a:spcPct val="90000"/>
              </a:lnSpc>
              <a:spcBef>
                <a:spcPts val="544"/>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Plusieurs exercices seront à votre disposition pour vous préparer aux travaux pratique et examens.</a:t>
            </a:r>
            <a:endParaRPr/>
          </a:p>
          <a:p>
            <a:pPr indent="-170180" lvl="0" marL="342900" rtl="0" algn="l">
              <a:lnSpc>
                <a:spcPct val="90000"/>
              </a:lnSpc>
              <a:spcBef>
                <a:spcPts val="544"/>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Vous aurez un examen à la sixième semaine de 20% et une évaluation finale sur la totalité de la session comptant pour 40%.</a:t>
            </a:r>
            <a:endParaRPr/>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Comment les travaux sont-ils corrigés?</a:t>
            </a:r>
            <a:endParaRPr sz="3959"/>
          </a:p>
        </p:txBody>
      </p:sp>
      <p:sp>
        <p:nvSpPr>
          <p:cNvPr id="146" name="Google Shape;14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0"/>
              </a:spcBef>
              <a:spcAft>
                <a:spcPts val="0"/>
              </a:spcAft>
              <a:buClr>
                <a:schemeClr val="dk1"/>
              </a:buClr>
              <a:buSzPts val="1800"/>
              <a:buChar char="●"/>
            </a:pPr>
            <a:r>
              <a:rPr lang="fr-FR" sz="2720"/>
              <a:t>Ce qui est important en milieu de travail:  </a:t>
            </a:r>
            <a:r>
              <a:rPr b="1" lang="fr-FR" sz="2720"/>
              <a:t>livrer la marchandise</a:t>
            </a:r>
            <a:r>
              <a:rPr lang="fr-FR" sz="2720"/>
              <a:t>.</a:t>
            </a:r>
            <a:br>
              <a:rPr lang="fr-FR" sz="2720"/>
            </a:br>
            <a:endParaRPr sz="2720"/>
          </a:p>
          <a:p>
            <a:pPr indent="-342900" lvl="0" marL="457200" rtl="0" algn="l">
              <a:lnSpc>
                <a:spcPct val="80000"/>
              </a:lnSpc>
              <a:spcBef>
                <a:spcPts val="0"/>
              </a:spcBef>
              <a:spcAft>
                <a:spcPts val="0"/>
              </a:spcAft>
              <a:buClr>
                <a:schemeClr val="dk1"/>
              </a:buClr>
              <a:buSzPts val="1800"/>
              <a:buChar char="●"/>
            </a:pPr>
            <a:r>
              <a:rPr lang="fr-FR" sz="2720"/>
              <a:t>Il ne sert d’essayer de faire un jeu parfait. Il y aura toujours des bogues à corriger, des fonctionnalités à améliorer, …  Ce qui est le plus important est que le jeu sorte! S’il ne sort pas, vous n’aurez jamais de revenus, et vous ne pourrez plus produire de nouveaux jeux.</a:t>
            </a:r>
            <a:br>
              <a:rPr lang="fr-FR" sz="2720"/>
            </a:br>
            <a:endParaRPr sz="2720"/>
          </a:p>
          <a:p>
            <a:pPr indent="-342900" lvl="0" marL="457200" rtl="0" algn="l">
              <a:lnSpc>
                <a:spcPct val="80000"/>
              </a:lnSpc>
              <a:spcBef>
                <a:spcPts val="0"/>
              </a:spcBef>
              <a:spcAft>
                <a:spcPts val="0"/>
              </a:spcAft>
              <a:buClr>
                <a:schemeClr val="dk1"/>
              </a:buClr>
              <a:buSzPts val="1800"/>
              <a:buChar char="●"/>
            </a:pPr>
            <a:r>
              <a:rPr lang="fr-FR" sz="2720"/>
              <a:t>Faire attention! Je ne dis pas qu’un jeu doit sortir infesté de bogues! Je dis que le perfectionnisme est dangereux! </a:t>
            </a:r>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Si je veux passer, je dois...?</a:t>
            </a:r>
            <a:endParaRPr/>
          </a:p>
        </p:txBody>
      </p:sp>
      <p:sp>
        <p:nvSpPr>
          <p:cNvPr id="152" name="Google Shape;15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0"/>
              </a:spcBef>
              <a:spcAft>
                <a:spcPts val="0"/>
              </a:spcAft>
              <a:buClr>
                <a:schemeClr val="dk1"/>
              </a:buClr>
              <a:buSzPts val="1800"/>
              <a:buChar char="●"/>
            </a:pPr>
            <a:r>
              <a:rPr lang="fr-FR" sz="2720"/>
              <a:t>Livrez toutes les fonctionnalités et vous êtes garantis la note de passage.</a:t>
            </a:r>
            <a:br>
              <a:rPr lang="fr-FR" sz="2720"/>
            </a:br>
            <a:endParaRPr sz="2720"/>
          </a:p>
          <a:p>
            <a:pPr indent="-342900" lvl="0" marL="457200" rtl="0" algn="l">
              <a:lnSpc>
                <a:spcPct val="80000"/>
              </a:lnSpc>
              <a:spcBef>
                <a:spcPts val="0"/>
              </a:spcBef>
              <a:spcAft>
                <a:spcPts val="0"/>
              </a:spcAft>
              <a:buClr>
                <a:schemeClr val="dk1"/>
              </a:buClr>
              <a:buSzPts val="1800"/>
              <a:buChar char="●"/>
            </a:pPr>
            <a:r>
              <a:rPr lang="fr-FR" sz="2720"/>
              <a:t>Les cotes de chaque fonctionnalité sont multipliées selon leur complexité et la somme est la note finale. Cela veut dire que, si vous livrez toutes les fonctionnalités, vous aurez un minimum de 3 sur 5 qui deviendra un 60%.</a:t>
            </a:r>
            <a:br>
              <a:rPr lang="fr-FR" sz="2720"/>
            </a:br>
            <a:endParaRPr sz="2720"/>
          </a:p>
          <a:p>
            <a:pPr indent="-342900" lvl="0" marL="457200" rtl="0" algn="l">
              <a:lnSpc>
                <a:spcPct val="80000"/>
              </a:lnSpc>
              <a:spcBef>
                <a:spcPts val="0"/>
              </a:spcBef>
              <a:spcAft>
                <a:spcPts val="0"/>
              </a:spcAft>
              <a:buClr>
                <a:schemeClr val="dk1"/>
              </a:buClr>
              <a:buSzPts val="1800"/>
              <a:buChar char="●"/>
            </a:pPr>
            <a:r>
              <a:rPr lang="fr-FR" sz="2720"/>
              <a:t>Il vous restera alors seulement à passer les examens qui comptent pour 60% de la note finale mais seront grandement une répétition de ce que vous avez livré dans les exercices et travaux pratiques!</a:t>
            </a:r>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Votre enseignant</a:t>
            </a:r>
            <a:endParaRPr/>
          </a:p>
        </p:txBody>
      </p:sp>
      <p:sp>
        <p:nvSpPr>
          <p:cNvPr id="91" name="Google Shape;91;p2"/>
          <p:cNvSpPr txBox="1"/>
          <p:nvPr>
            <p:ph idx="1" type="body"/>
          </p:nvPr>
        </p:nvSpPr>
        <p:spPr>
          <a:xfrm>
            <a:off x="428596" y="1600200"/>
            <a:ext cx="8258204" cy="475775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fr-FR" sz="2720"/>
              <a:t>Nom:  Patrick Renaud</a:t>
            </a:r>
            <a:endParaRPr/>
          </a:p>
          <a:p>
            <a:pPr indent="-170180" lvl="0" marL="342900" rtl="0" algn="l">
              <a:lnSpc>
                <a:spcPct val="90000"/>
              </a:lnSpc>
              <a:spcBef>
                <a:spcPts val="544"/>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Formation: </a:t>
            </a:r>
            <a:endParaRPr/>
          </a:p>
          <a:p>
            <a:pPr indent="-285750" lvl="1" marL="742950" rtl="0" algn="l">
              <a:lnSpc>
                <a:spcPct val="90000"/>
              </a:lnSpc>
              <a:spcBef>
                <a:spcPts val="476"/>
              </a:spcBef>
              <a:spcAft>
                <a:spcPts val="0"/>
              </a:spcAft>
              <a:buClr>
                <a:schemeClr val="dk1"/>
              </a:buClr>
              <a:buSzPts val="2380"/>
              <a:buChar char="–"/>
            </a:pPr>
            <a:r>
              <a:rPr lang="fr-FR" sz="2380"/>
              <a:t>DEC science de la nature</a:t>
            </a:r>
            <a:endParaRPr/>
          </a:p>
          <a:p>
            <a:pPr indent="-285750" lvl="1" marL="742950" rtl="0" algn="l">
              <a:lnSpc>
                <a:spcPct val="90000"/>
              </a:lnSpc>
              <a:spcBef>
                <a:spcPts val="476"/>
              </a:spcBef>
              <a:spcAft>
                <a:spcPts val="0"/>
              </a:spcAft>
              <a:buClr>
                <a:schemeClr val="dk1"/>
              </a:buClr>
              <a:buSzPts val="2380"/>
              <a:buChar char="–"/>
            </a:pPr>
            <a:r>
              <a:rPr lang="fr-FR" sz="2380"/>
              <a:t>BAC enseignement des sciences</a:t>
            </a:r>
            <a:endParaRPr/>
          </a:p>
          <a:p>
            <a:pPr indent="-285750" lvl="1" marL="742950" rtl="0" algn="l">
              <a:lnSpc>
                <a:spcPct val="90000"/>
              </a:lnSpc>
              <a:spcBef>
                <a:spcPts val="476"/>
              </a:spcBef>
              <a:spcAft>
                <a:spcPts val="0"/>
              </a:spcAft>
              <a:buClr>
                <a:schemeClr val="dk1"/>
              </a:buClr>
              <a:buSzPts val="2380"/>
              <a:buChar char="–"/>
            </a:pPr>
            <a:r>
              <a:rPr lang="fr-FR" sz="2380"/>
              <a:t>AEC Programmation et Intégration de jeux vidéo</a:t>
            </a:r>
            <a:endParaRPr/>
          </a:p>
          <a:p>
            <a:pPr indent="-285750" lvl="1" marL="742950" rtl="0" algn="l">
              <a:lnSpc>
                <a:spcPct val="90000"/>
              </a:lnSpc>
              <a:spcBef>
                <a:spcPts val="476"/>
              </a:spcBef>
              <a:spcAft>
                <a:spcPts val="0"/>
              </a:spcAft>
              <a:buClr>
                <a:schemeClr val="dk1"/>
              </a:buClr>
              <a:buSzPts val="2380"/>
              <a:buNone/>
            </a:pPr>
            <a:r>
              <a:t/>
            </a:r>
            <a:endParaRPr b="1" sz="2380"/>
          </a:p>
          <a:p>
            <a:pPr indent="-285750" lvl="1" marL="742950" rtl="0" algn="l">
              <a:lnSpc>
                <a:spcPct val="90000"/>
              </a:lnSpc>
              <a:spcBef>
                <a:spcPts val="476"/>
              </a:spcBef>
              <a:spcAft>
                <a:spcPts val="0"/>
              </a:spcAft>
              <a:buClr>
                <a:schemeClr val="dk1"/>
              </a:buClr>
              <a:buSzPts val="2380"/>
              <a:buNone/>
            </a:pPr>
            <a:r>
              <a:t/>
            </a:r>
            <a:endParaRPr b="1" sz="2380"/>
          </a:p>
          <a:p>
            <a:pPr indent="-285750" lvl="1" marL="742950" rtl="0" algn="l">
              <a:lnSpc>
                <a:spcPct val="90000"/>
              </a:lnSpc>
              <a:spcBef>
                <a:spcPts val="476"/>
              </a:spcBef>
              <a:spcAft>
                <a:spcPts val="0"/>
              </a:spcAft>
              <a:buClr>
                <a:schemeClr val="dk1"/>
              </a:buClr>
              <a:buSzPts val="2380"/>
              <a:buNone/>
            </a:pPr>
            <a:r>
              <a:t/>
            </a:r>
            <a:endParaRPr b="1" sz="2380"/>
          </a:p>
          <a:p>
            <a:pPr indent="-285750" lvl="1" marL="742950" rtl="0" algn="l">
              <a:lnSpc>
                <a:spcPct val="90000"/>
              </a:lnSpc>
              <a:spcBef>
                <a:spcPts val="476"/>
              </a:spcBef>
              <a:spcAft>
                <a:spcPts val="0"/>
              </a:spcAft>
              <a:buClr>
                <a:schemeClr val="dk1"/>
              </a:buClr>
              <a:buSzPts val="2380"/>
              <a:buNone/>
            </a:pPr>
            <a:r>
              <a:t/>
            </a:r>
            <a:endParaRPr b="1" sz="2380"/>
          </a:p>
          <a:p>
            <a:pPr indent="-285750" lvl="1" marL="742950" rtl="0" algn="l">
              <a:lnSpc>
                <a:spcPct val="90000"/>
              </a:lnSpc>
              <a:spcBef>
                <a:spcPts val="476"/>
              </a:spcBef>
              <a:spcAft>
                <a:spcPts val="0"/>
              </a:spcAft>
              <a:buClr>
                <a:schemeClr val="dk1"/>
              </a:buClr>
              <a:buSzPts val="2380"/>
              <a:buNone/>
            </a:pPr>
            <a:r>
              <a:rPr b="1" lang="fr-FR" sz="2380"/>
              <a:t>Présentement: Programmeur chez AltKey studio AR | VR</a:t>
            </a:r>
            <a:endParaRPr/>
          </a:p>
        </p:txBody>
      </p:sp>
      <p:pic>
        <p:nvPicPr>
          <p:cNvPr descr="C:\Users\pat_r\Documents\École\Bart\CoursTechDeProg\altkey.jpg" id="92" name="Google Shape;92;p2"/>
          <p:cNvPicPr preferRelativeResize="0"/>
          <p:nvPr/>
        </p:nvPicPr>
        <p:blipFill rotWithShape="1">
          <a:blip r:embed="rId3">
            <a:alphaModFix/>
          </a:blip>
          <a:srcRect b="0" l="0" r="0" t="0"/>
          <a:stretch/>
        </p:blipFill>
        <p:spPr>
          <a:xfrm>
            <a:off x="3571868" y="4151256"/>
            <a:ext cx="1516061" cy="15160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Technique de programmation</a:t>
            </a:r>
            <a:endParaRPr/>
          </a:p>
        </p:txBody>
      </p:sp>
      <p:sp>
        <p:nvSpPr>
          <p:cNvPr id="98" name="Google Shape;98;p3"/>
          <p:cNvSpPr txBox="1"/>
          <p:nvPr>
            <p:ph idx="1" type="body"/>
          </p:nvPr>
        </p:nvSpPr>
        <p:spPr>
          <a:xfrm>
            <a:off x="357158" y="1600200"/>
            <a:ext cx="8329642" cy="511494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fr-FR" sz="2720"/>
              <a:t>Ce cours présente un ensemble de techniques de programmation complémentaires aux autres cours du programme. Sans être essentielles, ces techniques permettent aux programmeurs / intégrateurs d’être plus efficaces, peu importe le contexte de production.</a:t>
            </a:r>
            <a:endParaRPr/>
          </a:p>
          <a:p>
            <a:pPr indent="-170180" lvl="0" marL="342900" rtl="0" algn="l">
              <a:lnSpc>
                <a:spcPct val="90000"/>
              </a:lnSpc>
              <a:spcBef>
                <a:spcPts val="544"/>
              </a:spcBef>
              <a:spcAft>
                <a:spcPts val="0"/>
              </a:spcAft>
              <a:buClr>
                <a:schemeClr val="dk1"/>
              </a:buClr>
              <a:buSzPts val="2720"/>
              <a:buNone/>
            </a:pPr>
            <a:r>
              <a:t/>
            </a:r>
            <a:endParaRPr sz="2720"/>
          </a:p>
          <a:p>
            <a:pPr indent="-170180" lvl="0" marL="342900" rtl="0" algn="l">
              <a:lnSpc>
                <a:spcPct val="90000"/>
              </a:lnSpc>
              <a:spcBef>
                <a:spcPts val="544"/>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La majorité des programmes sur le marché s’attend que vous appreniez ceci par vous-même, lors de vos études ou dans votre intégration au sein d’une entreprise.</a:t>
            </a:r>
            <a:endParaRPr/>
          </a:p>
          <a:p>
            <a:pPr indent="-342900" lvl="0" marL="342900" rtl="0" algn="l">
              <a:lnSpc>
                <a:spcPct val="90000"/>
              </a:lnSpc>
              <a:spcBef>
                <a:spcPts val="544"/>
              </a:spcBef>
              <a:spcAft>
                <a:spcPts val="0"/>
              </a:spcAft>
              <a:buClr>
                <a:schemeClr val="dk1"/>
              </a:buClr>
              <a:buSzPts val="2720"/>
              <a:buNone/>
            </a:pPr>
            <a:br>
              <a:rPr lang="fr-FR" sz="2720"/>
            </a:br>
            <a:endParaRPr sz="27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Mes attentes ?</a:t>
            </a:r>
            <a:endParaRPr/>
          </a:p>
        </p:txBody>
      </p:sp>
      <p:sp>
        <p:nvSpPr>
          <p:cNvPr id="104" name="Google Shape;10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Char char="•"/>
            </a:pPr>
            <a:r>
              <a:rPr lang="fr-FR" sz="2000"/>
              <a:t>Vous devez être capable d’utiliser les outils à votre disposition lors de votre séjour au Collège Bart.</a:t>
            </a:r>
            <a:endParaRPr/>
          </a:p>
          <a:p>
            <a:pPr indent="-215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fr-FR" sz="2000"/>
              <a:t>Vous devez être accros aux systèmes de version.   </a:t>
            </a:r>
            <a:r>
              <a:rPr b="1" lang="fr-FR" sz="2000"/>
              <a:t>C ‘ e s t   l a   v i e</a:t>
            </a:r>
            <a:r>
              <a:rPr lang="fr-FR" sz="2000"/>
              <a:t>   c’est affaires-là! ;)</a:t>
            </a:r>
            <a:endParaRPr/>
          </a:p>
          <a:p>
            <a:pPr indent="-215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fr-FR" sz="2000"/>
              <a:t>Vous devez être capable de modéliser, planifier, implémenter (si tout ce passe bien dans les autres cours), et déboguer vos travaux.</a:t>
            </a:r>
            <a:endParaRPr/>
          </a:p>
          <a:p>
            <a:pPr indent="-215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fr-FR" sz="2000"/>
              <a:t>Vous devez être capable d’analyser vos solutions et juger de leur efficacité (personne n’est parfait, il y a toujours de l’amélioration possible).</a:t>
            </a:r>
            <a:endParaRPr/>
          </a:p>
          <a:p>
            <a:pPr indent="-215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fr-FR" sz="2000"/>
              <a:t>Vous devez être capable de suivre les instructions et remettre vos travaux correctement....</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Omnivox (https://bart.omnivox.ca/)</a:t>
            </a:r>
            <a:endParaRPr sz="3959"/>
          </a:p>
        </p:txBody>
      </p:sp>
      <p:sp>
        <p:nvSpPr>
          <p:cNvPr id="110" name="Google Shape;11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0"/>
              </a:spcBef>
              <a:spcAft>
                <a:spcPts val="0"/>
              </a:spcAft>
              <a:buClr>
                <a:schemeClr val="dk1"/>
              </a:buClr>
              <a:buSzPts val="1800"/>
              <a:buChar char="●"/>
            </a:pPr>
            <a:r>
              <a:rPr lang="fr-FR" sz="2480"/>
              <a:t>Plateforme d’informations du collège</a:t>
            </a:r>
            <a:br>
              <a:rPr lang="fr-FR" sz="2480"/>
            </a:br>
            <a:endParaRPr sz="2480"/>
          </a:p>
          <a:p>
            <a:pPr indent="-342900" lvl="0" marL="457200" rtl="0" algn="l">
              <a:lnSpc>
                <a:spcPct val="80000"/>
              </a:lnSpc>
              <a:spcBef>
                <a:spcPts val="0"/>
              </a:spcBef>
              <a:spcAft>
                <a:spcPts val="0"/>
              </a:spcAft>
              <a:buClr>
                <a:schemeClr val="dk1"/>
              </a:buClr>
              <a:buSzPts val="1800"/>
              <a:buChar char="●"/>
            </a:pPr>
            <a:r>
              <a:rPr lang="fr-FR" sz="2480"/>
              <a:t>Annonces et documents officiels</a:t>
            </a:r>
            <a:br>
              <a:rPr lang="fr-FR" sz="2480"/>
            </a:br>
            <a:endParaRPr sz="2480"/>
          </a:p>
          <a:p>
            <a:pPr indent="-342900" lvl="0" marL="457200" rtl="0" algn="l">
              <a:lnSpc>
                <a:spcPct val="80000"/>
              </a:lnSpc>
              <a:spcBef>
                <a:spcPts val="0"/>
              </a:spcBef>
              <a:spcAft>
                <a:spcPts val="0"/>
              </a:spcAft>
              <a:buClr>
                <a:schemeClr val="dk1"/>
              </a:buClr>
              <a:buSzPts val="1800"/>
              <a:buChar char="●"/>
            </a:pPr>
            <a:r>
              <a:rPr lang="fr-FR" sz="2480"/>
              <a:t>Système de messagerie Mio</a:t>
            </a:r>
            <a:endParaRPr sz="2480"/>
          </a:p>
          <a:p>
            <a:pPr indent="-317500" lvl="1" marL="914400" rtl="0" algn="l">
              <a:lnSpc>
                <a:spcPct val="80000"/>
              </a:lnSpc>
              <a:spcBef>
                <a:spcPts val="0"/>
              </a:spcBef>
              <a:spcAft>
                <a:spcPts val="0"/>
              </a:spcAft>
              <a:buClr>
                <a:schemeClr val="dk1"/>
              </a:buClr>
              <a:buSzPts val="1400"/>
              <a:buChar char="○"/>
            </a:pPr>
            <a:r>
              <a:rPr lang="fr-FR" sz="2170"/>
              <a:t>Courrier officiel</a:t>
            </a:r>
            <a:endParaRPr/>
          </a:p>
          <a:p>
            <a:pPr indent="-317500" lvl="1" marL="914400" rtl="0" algn="l">
              <a:lnSpc>
                <a:spcPct val="80000"/>
              </a:lnSpc>
              <a:spcBef>
                <a:spcPts val="0"/>
              </a:spcBef>
              <a:spcAft>
                <a:spcPts val="0"/>
              </a:spcAft>
              <a:buClr>
                <a:schemeClr val="dk1"/>
              </a:buClr>
              <a:buSzPts val="1400"/>
              <a:buChar char="○"/>
            </a:pPr>
            <a:r>
              <a:rPr lang="fr-FR" sz="2170"/>
              <a:t>Sanctions d’absence</a:t>
            </a:r>
            <a:br>
              <a:rPr lang="fr-FR" sz="2170"/>
            </a:br>
            <a:endParaRPr sz="2170"/>
          </a:p>
          <a:p>
            <a:pPr indent="-342900" lvl="0" marL="457200" rtl="0" algn="l">
              <a:lnSpc>
                <a:spcPct val="80000"/>
              </a:lnSpc>
              <a:spcBef>
                <a:spcPts val="0"/>
              </a:spcBef>
              <a:spcAft>
                <a:spcPts val="0"/>
              </a:spcAft>
              <a:buClr>
                <a:schemeClr val="dk1"/>
              </a:buClr>
              <a:buSzPts val="1800"/>
              <a:buChar char="●"/>
            </a:pPr>
            <a:r>
              <a:rPr lang="fr-FR" sz="2480"/>
              <a:t>Léa, l’environnement Profs-Étudiants</a:t>
            </a:r>
            <a:endParaRPr/>
          </a:p>
          <a:p>
            <a:pPr indent="-317500" lvl="1" marL="914400" rtl="0" algn="l">
              <a:lnSpc>
                <a:spcPct val="80000"/>
              </a:lnSpc>
              <a:spcBef>
                <a:spcPts val="0"/>
              </a:spcBef>
              <a:spcAft>
                <a:spcPts val="0"/>
              </a:spcAft>
              <a:buClr>
                <a:schemeClr val="dk1"/>
              </a:buClr>
              <a:buSzPts val="1400"/>
              <a:buChar char="○"/>
            </a:pPr>
            <a:r>
              <a:rPr lang="fr-FR" sz="2170"/>
              <a:t>Calendrier</a:t>
            </a:r>
            <a:endParaRPr/>
          </a:p>
          <a:p>
            <a:pPr indent="-317500" lvl="1" marL="914400" rtl="0" algn="l">
              <a:lnSpc>
                <a:spcPct val="80000"/>
              </a:lnSpc>
              <a:spcBef>
                <a:spcPts val="0"/>
              </a:spcBef>
              <a:spcAft>
                <a:spcPts val="0"/>
              </a:spcAft>
              <a:buClr>
                <a:schemeClr val="dk1"/>
              </a:buClr>
              <a:buSzPts val="1400"/>
              <a:buChar char="○"/>
            </a:pPr>
            <a:r>
              <a:rPr lang="fr-FR" sz="2170"/>
              <a:t>Notes de cours</a:t>
            </a:r>
            <a:endParaRPr/>
          </a:p>
          <a:p>
            <a:pPr indent="-317500" lvl="1" marL="914400" rtl="0" algn="l">
              <a:lnSpc>
                <a:spcPct val="80000"/>
              </a:lnSpc>
              <a:spcBef>
                <a:spcPts val="0"/>
              </a:spcBef>
              <a:spcAft>
                <a:spcPts val="0"/>
              </a:spcAft>
              <a:buClr>
                <a:schemeClr val="dk1"/>
              </a:buClr>
              <a:buSzPts val="1400"/>
              <a:buChar char="○"/>
            </a:pPr>
            <a:r>
              <a:rPr lang="fr-FR" sz="2170"/>
              <a:t>Travaux</a:t>
            </a:r>
            <a:endParaRPr/>
          </a:p>
          <a:p>
            <a:pPr indent="-317500" lvl="1" marL="914400" rtl="0" algn="l">
              <a:lnSpc>
                <a:spcPct val="80000"/>
              </a:lnSpc>
              <a:spcBef>
                <a:spcPts val="0"/>
              </a:spcBef>
              <a:spcAft>
                <a:spcPts val="0"/>
              </a:spcAft>
              <a:buClr>
                <a:schemeClr val="dk1"/>
              </a:buClr>
              <a:buSzPts val="1400"/>
              <a:buChar char="○"/>
            </a:pPr>
            <a:r>
              <a:rPr lang="fr-FR" sz="2170"/>
              <a:t>Notes d’évaluations</a:t>
            </a:r>
            <a:br>
              <a:rPr lang="fr-FR" sz="2170"/>
            </a:br>
            <a:endParaRPr sz="2170"/>
          </a:p>
          <a:p>
            <a:pPr indent="-342900" lvl="0" marL="457200" rtl="0" algn="l">
              <a:lnSpc>
                <a:spcPct val="80000"/>
              </a:lnSpc>
              <a:spcBef>
                <a:spcPts val="0"/>
              </a:spcBef>
              <a:spcAft>
                <a:spcPts val="0"/>
              </a:spcAft>
              <a:buClr>
                <a:schemeClr val="dk1"/>
              </a:buClr>
              <a:buSzPts val="1800"/>
              <a:buChar char="●"/>
            </a:pPr>
            <a:r>
              <a:rPr lang="fr-FR" sz="2480"/>
              <a:t>App sur mobile!</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Pédagosite” (https://aide.bart.ca/)</a:t>
            </a:r>
            <a:endParaRPr/>
          </a:p>
        </p:txBody>
      </p:sp>
      <p:sp>
        <p:nvSpPr>
          <p:cNvPr id="116" name="Google Shape;11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Clr>
                <a:schemeClr val="dk1"/>
              </a:buClr>
              <a:buSzPts val="1800"/>
              <a:buChar char="●"/>
            </a:pPr>
            <a:r>
              <a:rPr lang="fr-FR"/>
              <a:t>Liens vers la majorité des outils (Omnivox, Office, G-suite, …)</a:t>
            </a:r>
            <a:br>
              <a:rPr lang="fr-FR"/>
            </a:br>
            <a:endParaRPr/>
          </a:p>
          <a:p>
            <a:pPr indent="-342900" lvl="0" marL="457200" rtl="0" algn="l">
              <a:spcBef>
                <a:spcPts val="0"/>
              </a:spcBef>
              <a:spcAft>
                <a:spcPts val="0"/>
              </a:spcAft>
              <a:buClr>
                <a:schemeClr val="dk1"/>
              </a:buClr>
              <a:buSzPts val="1800"/>
              <a:buChar char="●"/>
            </a:pPr>
            <a:r>
              <a:rPr lang="fr-FR"/>
              <a:t>Documentation et réponses aux questions fréquentes</a:t>
            </a:r>
            <a:br>
              <a:rPr lang="fr-FR"/>
            </a:br>
            <a:endParaRPr/>
          </a:p>
          <a:p>
            <a:pPr indent="-342900" lvl="0" marL="457200" rtl="0" algn="l">
              <a:spcBef>
                <a:spcPts val="0"/>
              </a:spcBef>
              <a:spcAft>
                <a:spcPts val="0"/>
              </a:spcAft>
              <a:buClr>
                <a:schemeClr val="dk1"/>
              </a:buClr>
              <a:buSzPts val="1800"/>
              <a:buChar char="●"/>
            </a:pPr>
            <a:r>
              <a:rPr lang="fr-FR"/>
              <a:t>Portail principal pour toute aide informatique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PEDAGO (P:\)</a:t>
            </a:r>
            <a:endParaRPr/>
          </a:p>
        </p:txBody>
      </p:sp>
      <p:sp>
        <p:nvSpPr>
          <p:cNvPr id="122" name="Google Shape;12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0"/>
              </a:spcBef>
              <a:spcAft>
                <a:spcPts val="0"/>
              </a:spcAft>
              <a:buClr>
                <a:schemeClr val="dk1"/>
              </a:buClr>
              <a:buSzPts val="1800"/>
              <a:buChar char="●"/>
            </a:pPr>
            <a:r>
              <a:rPr lang="fr-FR" sz="2720"/>
              <a:t>Outil d’échange de fichiers principal du Collège:</a:t>
            </a:r>
            <a:endParaRPr/>
          </a:p>
          <a:p>
            <a:pPr indent="-317500" lvl="1" marL="914400" rtl="0" algn="l">
              <a:lnSpc>
                <a:spcPct val="80000"/>
              </a:lnSpc>
              <a:spcBef>
                <a:spcPts val="0"/>
              </a:spcBef>
              <a:spcAft>
                <a:spcPts val="0"/>
              </a:spcAft>
              <a:buClr>
                <a:schemeClr val="dk1"/>
              </a:buClr>
              <a:buSzPts val="1400"/>
              <a:buChar char="○"/>
            </a:pPr>
            <a:r>
              <a:rPr lang="fr-FR" sz="2380"/>
              <a:t>depot</a:t>
            </a:r>
            <a:endParaRPr sz="2380"/>
          </a:p>
          <a:p>
            <a:pPr indent="-317500" lvl="1" marL="914400" rtl="0" algn="l">
              <a:lnSpc>
                <a:spcPct val="80000"/>
              </a:lnSpc>
              <a:spcBef>
                <a:spcPts val="0"/>
              </a:spcBef>
              <a:spcAft>
                <a:spcPts val="0"/>
              </a:spcAft>
              <a:buClr>
                <a:schemeClr val="dk1"/>
              </a:buClr>
              <a:buSzPts val="1400"/>
              <a:buChar char="○"/>
            </a:pPr>
            <a:r>
              <a:rPr lang="fr-FR" sz="2380"/>
              <a:t>echange</a:t>
            </a:r>
            <a:endParaRPr sz="2380"/>
          </a:p>
          <a:p>
            <a:pPr indent="-317500" lvl="1" marL="914400" rtl="0" algn="l">
              <a:lnSpc>
                <a:spcPct val="80000"/>
              </a:lnSpc>
              <a:spcBef>
                <a:spcPts val="0"/>
              </a:spcBef>
              <a:spcAft>
                <a:spcPts val="0"/>
              </a:spcAft>
              <a:buClr>
                <a:schemeClr val="dk1"/>
              </a:buClr>
              <a:buSzPts val="1400"/>
              <a:buChar char="○"/>
            </a:pPr>
            <a:r>
              <a:rPr lang="fr-FR" sz="2380"/>
              <a:t>numerisation</a:t>
            </a:r>
            <a:endParaRPr sz="2380"/>
          </a:p>
          <a:p>
            <a:pPr indent="-317500" lvl="1" marL="914400" rtl="0" algn="l">
              <a:lnSpc>
                <a:spcPct val="80000"/>
              </a:lnSpc>
              <a:spcBef>
                <a:spcPts val="0"/>
              </a:spcBef>
              <a:spcAft>
                <a:spcPts val="0"/>
              </a:spcAft>
              <a:buClr>
                <a:schemeClr val="dk1"/>
              </a:buClr>
              <a:buSzPts val="1400"/>
              <a:buChar char="○"/>
            </a:pPr>
            <a:r>
              <a:rPr lang="fr-FR" sz="2380"/>
              <a:t>sortie</a:t>
            </a:r>
            <a:br>
              <a:rPr lang="fr-FR" sz="2380"/>
            </a:br>
            <a:endParaRPr sz="2380"/>
          </a:p>
          <a:p>
            <a:pPr indent="-342900" lvl="0" marL="457200" rtl="0" algn="l">
              <a:lnSpc>
                <a:spcPct val="80000"/>
              </a:lnSpc>
              <a:spcBef>
                <a:spcPts val="0"/>
              </a:spcBef>
              <a:spcAft>
                <a:spcPts val="0"/>
              </a:spcAft>
              <a:buClr>
                <a:schemeClr val="hlink"/>
              </a:buClr>
              <a:buSzPts val="1800"/>
              <a:buChar char="●"/>
            </a:pPr>
            <a:r>
              <a:rPr lang="fr-FR" sz="2720" u="sng">
                <a:solidFill>
                  <a:schemeClr val="hlink"/>
                </a:solidFill>
                <a:hlinkClick r:id="rId3"/>
              </a:rPr>
              <a:t>https://www.youtube.com/watch?v=D_I-2xAZLHA&amp;index=1&amp;list=PLGiJmbZ2Rx6noPNryb5QxHA-gtH6tRpBU</a:t>
            </a:r>
            <a:br>
              <a:rPr lang="fr-FR" sz="2720"/>
            </a:br>
            <a:endParaRPr sz="2720"/>
          </a:p>
          <a:p>
            <a:pPr indent="-342900" lvl="0" marL="457200" rtl="0" algn="l">
              <a:lnSpc>
                <a:spcPct val="80000"/>
              </a:lnSpc>
              <a:spcBef>
                <a:spcPts val="0"/>
              </a:spcBef>
              <a:spcAft>
                <a:spcPts val="0"/>
              </a:spcAft>
              <a:buClr>
                <a:schemeClr val="dk1"/>
              </a:buClr>
              <a:buSzPts val="1800"/>
              <a:buChar char="●"/>
            </a:pPr>
            <a:r>
              <a:rPr lang="fr-FR" sz="2720"/>
              <a:t>Les travaux du programme “NWE.29 - AEC Programmation et intégration en jeux vidéo” doivent utiliser “Dépot” pour les remises!</a:t>
            </a:r>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The “D”...</a:t>
            </a:r>
            <a:endParaRPr/>
          </a:p>
        </p:txBody>
      </p:sp>
      <p:sp>
        <p:nvSpPr>
          <p:cNvPr id="128" name="Google Shape;12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chemeClr val="dk1"/>
              </a:buClr>
              <a:buSzPts val="1800"/>
              <a:buChar char="●"/>
            </a:pPr>
            <a:r>
              <a:rPr lang="fr-FR"/>
              <a:t>Le lecteur “D:\” sur vos postes vous permet de travailler localement sans passer par le réseau.</a:t>
            </a:r>
            <a:br>
              <a:rPr lang="fr-FR"/>
            </a:br>
            <a:endParaRPr/>
          </a:p>
          <a:p>
            <a:pPr indent="-342900" lvl="0" marL="457200" rtl="0" algn="l">
              <a:lnSpc>
                <a:spcPct val="90000"/>
              </a:lnSpc>
              <a:spcBef>
                <a:spcPts val="0"/>
              </a:spcBef>
              <a:spcAft>
                <a:spcPts val="0"/>
              </a:spcAft>
              <a:buClr>
                <a:schemeClr val="dk1"/>
              </a:buClr>
              <a:buSzPts val="1800"/>
              <a:buChar char="●"/>
            </a:pPr>
            <a:r>
              <a:rPr lang="fr-FR"/>
              <a:t>Ceci n’est pas transféré d’un poste à l’autre, et est accessible par tous les autres étudiants se connectant sur ce poste.</a:t>
            </a:r>
            <a:br>
              <a:rPr lang="fr-FR"/>
            </a:br>
            <a:endParaRPr/>
          </a:p>
          <a:p>
            <a:pPr indent="-342900" lvl="0" marL="457200" rtl="0" algn="l">
              <a:lnSpc>
                <a:spcPct val="90000"/>
              </a:lnSpc>
              <a:spcBef>
                <a:spcPts val="0"/>
              </a:spcBef>
              <a:spcAft>
                <a:spcPts val="0"/>
              </a:spcAft>
              <a:buClr>
                <a:schemeClr val="dk1"/>
              </a:buClr>
              <a:buSzPts val="1800"/>
              <a:buChar char="●"/>
            </a:pPr>
            <a:r>
              <a:rPr lang="fr-FR"/>
              <a:t>Ne laissez jamais vos travaux uniquement sur ce lecteur! Vous pourriez les perdre!</a:t>
            </a:r>
            <a:endParaRPr/>
          </a:p>
          <a:p>
            <a:pPr indent="-139700" lvl="0" marL="3429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Uuuuuu…. 😐</a:t>
            </a:r>
            <a:endParaRPr/>
          </a:p>
        </p:txBody>
      </p:sp>
      <p:sp>
        <p:nvSpPr>
          <p:cNvPr id="134" name="Google Shape;13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0"/>
              </a:spcBef>
              <a:spcAft>
                <a:spcPts val="0"/>
              </a:spcAft>
              <a:buClr>
                <a:schemeClr val="dk1"/>
              </a:buClr>
              <a:buSzPts val="1800"/>
              <a:buChar char="●"/>
            </a:pPr>
            <a:r>
              <a:rPr lang="fr-FR" sz="2960"/>
              <a:t>Le lecteur “U:\” est un espace limité sauvegardant votre “</a:t>
            </a:r>
            <a:r>
              <a:rPr i="1" lang="fr-FR" sz="2960"/>
              <a:t>home</a:t>
            </a:r>
            <a:r>
              <a:rPr lang="fr-FR" sz="2960"/>
              <a:t>” d’un poste à l’autre.</a:t>
            </a:r>
            <a:br>
              <a:rPr lang="fr-FR" sz="2960"/>
            </a:br>
            <a:endParaRPr sz="2960"/>
          </a:p>
          <a:p>
            <a:pPr indent="-342900" lvl="0" marL="457200" rtl="0" algn="l">
              <a:lnSpc>
                <a:spcPct val="80000"/>
              </a:lnSpc>
              <a:spcBef>
                <a:spcPts val="0"/>
              </a:spcBef>
              <a:spcAft>
                <a:spcPts val="0"/>
              </a:spcAft>
              <a:buClr>
                <a:schemeClr val="dk1"/>
              </a:buClr>
              <a:buSzPts val="1800"/>
              <a:buChar char="●"/>
            </a:pPr>
            <a:r>
              <a:rPr lang="fr-FR" sz="2960"/>
              <a:t>Étant sur le réseau, le temps d’accès est long.</a:t>
            </a:r>
            <a:br>
              <a:rPr lang="fr-FR" sz="2960"/>
            </a:br>
            <a:endParaRPr sz="2960"/>
          </a:p>
          <a:p>
            <a:pPr indent="-342900" lvl="0" marL="457200" rtl="0" algn="l">
              <a:lnSpc>
                <a:spcPct val="80000"/>
              </a:lnSpc>
              <a:spcBef>
                <a:spcPts val="0"/>
              </a:spcBef>
              <a:spcAft>
                <a:spcPts val="0"/>
              </a:spcAft>
              <a:buClr>
                <a:schemeClr val="dk1"/>
              </a:buClr>
              <a:buSzPts val="1800"/>
              <a:buChar char="●"/>
            </a:pPr>
            <a:r>
              <a:rPr lang="fr-FR" sz="2960"/>
              <a:t>Il est recommandé de travailler localement sur le “D:\”. Le “U:\” sert principalement pour sauvegarder vos préférences de session.</a:t>
            </a:r>
            <a:br>
              <a:rPr lang="fr-FR" sz="2960"/>
            </a:br>
            <a:endParaRPr sz="2960"/>
          </a:p>
          <a:p>
            <a:pPr indent="-342900" lvl="0" marL="457200" rtl="0" algn="l">
              <a:lnSpc>
                <a:spcPct val="80000"/>
              </a:lnSpc>
              <a:spcBef>
                <a:spcPts val="0"/>
              </a:spcBef>
              <a:spcAft>
                <a:spcPts val="0"/>
              </a:spcAft>
              <a:buClr>
                <a:schemeClr val="dk1"/>
              </a:buClr>
              <a:buSzPts val="1800"/>
              <a:buChar char="●"/>
            </a:pPr>
            <a:r>
              <a:rPr lang="fr-FR" sz="2960"/>
              <a:t>Pour transférer vos fichiers ailleurs, utilisez plutôt une clé USB!</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2019-08-24T15:17:43Z</dcterms:created>
  <dc:creator>pat renaud</dc:creator>
</cp:coreProperties>
</file>