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82" r:id="rId3"/>
    <p:sldId id="283" r:id="rId4"/>
    <p:sldId id="284" r:id="rId5"/>
    <p:sldId id="285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97" autoAdjust="0"/>
  </p:normalViewPr>
  <p:slideViewPr>
    <p:cSldViewPr snapToGrid="0">
      <p:cViewPr varScale="1">
        <p:scale>
          <a:sx n="59" d="100"/>
          <a:sy n="59" d="100"/>
        </p:scale>
        <p:origin x="9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51DC-0300-2DB3-7037-D0174E0E4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3CD0A-9A08-E17E-5E5E-D49C1702D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084B8-B878-EA08-3020-2C0785E2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AD4AD-216C-43E8-7E05-A7771046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DD7F3-0D34-1D79-B109-54330E54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E82C-1CD0-A9AF-31CC-41989F18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589AB-7BDE-7285-95A9-34AD4844A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83701-F2F7-C44B-B0FF-8BBA8456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82218-B2F8-E10A-94F0-222E99B4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0C4B6-8BC5-D8BF-DB6C-5048C934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AD2AB-E888-892C-46EC-5EBC91DAD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1603A-BEF1-56B7-2104-135A2FB43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44F46-12C5-4D9F-D480-2231D4DB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2449-4C27-9A4C-3E63-66D96CAA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3B6D-CCCA-F4A2-CF05-AC1F8730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7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3F13-B7E4-A335-B8AD-66BA43A3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7673-8DD7-FCA3-9734-4984C3438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279B3-7653-9795-C32B-26B9054F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42E70-BA9C-53F1-5437-296DC75E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D06F-D02A-DEDF-B3EB-5DA8687A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1DA4-67CA-4C12-E40A-D3313920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B6052-942A-A3FD-A649-DFD424B75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AA723-ED20-3B0E-7811-6E5AAF0F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707D2-13D3-1B75-7F31-4306D55D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34EF-676B-F582-79C1-299AF4AD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1E43-DF1B-7FC0-1A24-98779074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DA20-568F-F66B-8475-E9E1B76C0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2B73F-C5C7-31A7-A281-77C9B81A9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A51A1-62A8-3400-7F4E-03E8868B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D14D6-0CD5-2713-25D8-38D381DF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708A0-980B-5915-8AD6-A458300C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2F53-1574-30E9-2FC3-E3A46C60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0B2F0-0F8B-1708-C2C8-CBA184B9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FAAA2-9250-DF00-7DCC-9AB1104E8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E1F96-B3F2-7E93-56C0-7A07AB37B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8E4E0-78C1-602C-F2E6-26A57810D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B06D1-1CE3-12A4-0DDF-E6E8FF74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30011-C23A-347E-BB96-4A8C2668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A5E5A-136C-57EE-5ED9-85DF044E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5253-469E-96FF-049E-1DFECF8A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EC2A9-58A0-359B-F98F-B1600D6E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8044B-9FF3-84BE-DDA9-17CDEE04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B9340-B172-B303-FB66-70B0416E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3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552C6-7312-8F09-B08D-659C749E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7DA0B-6BA6-097D-6339-7B9F43E2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17665-15C6-803E-A633-069DE074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DDBF-011C-9CD2-B8FB-6C3685F4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C8C1-1D78-6E1E-9276-5A52FAA7A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2A9F0-C522-59DE-5564-E2E6B250C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C702C-5FA4-68A3-FB60-E6A7ED31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97B7-66BA-8750-CD3D-13BD6A61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4732D-F71A-1243-7A8E-38C81921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717B-EF6B-3E0A-3905-D1F297E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0A651-E074-F113-E8E5-8BC74D9F4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5A438-C30A-C657-049F-195D4B14A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A31DE-731D-F8E9-21D1-9A730337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182C6-38DD-2C19-B5FC-9BD274F0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90932-977B-D469-7E70-8F585B8F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0D958-2630-FEA4-870C-E4451817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E873-5381-9492-EB25-850F107FF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74A7-F379-E8A9-257A-E7B57313F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0FF1-644F-565C-BECA-60EB09BED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4C588-2855-6DD7-7945-175854C4E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8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DAFA-C1B9-87F1-C786-596496F41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z-Latn-AZ" b="1" dirty="0">
                <a:latin typeface="Aptos Black" panose="020F0502020204030204" pitchFamily="34" charset="0"/>
              </a:rPr>
              <a:t>E</a:t>
            </a:r>
            <a:r>
              <a:rPr lang="en-US" b="1" dirty="0" err="1">
                <a:latin typeface="Aptos Black" panose="020F0502020204030204" pitchFamily="34" charset="0"/>
              </a:rPr>
              <a:t>tibarlılıq</a:t>
            </a:r>
            <a:r>
              <a:rPr lang="en-US" b="1" dirty="0">
                <a:latin typeface="Aptos Black" panose="020F0502020204030204" pitchFamily="34" charset="0"/>
              </a:rPr>
              <a:t> </a:t>
            </a:r>
            <a:r>
              <a:rPr lang="en-US" b="1" dirty="0" err="1">
                <a:latin typeface="Aptos Black" panose="020F0502020204030204" pitchFamily="34" charset="0"/>
              </a:rPr>
              <a:t>Təxmini</a:t>
            </a:r>
            <a:r>
              <a:rPr lang="en-US" b="1" dirty="0">
                <a:latin typeface="Aptos Black" panose="020F0502020204030204" pitchFamily="34" charset="0"/>
              </a:rPr>
              <a:t> (confidence estimation)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289E1-AFC7-C48A-EF3D-9838E1BF7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z-Latn-AZ" dirty="0"/>
              <a:t>Tərlan Cəbiyev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A3DD5-8C42-A8B5-6237-4DF2E0284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571D21-8839-F505-9E73-24BA78E72038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NÖQTƏ VƏ İNTERVAL TƏXMİNLƏRİ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7502A4-FC6C-304E-9F09-38F2940753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7152FD-BD75-91CD-2BA6-F5D255DA5103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963E2E8-0F0D-0D8C-35B5-AE71FE59C644}"/>
              </a:ext>
            </a:extLst>
          </p:cNvPr>
          <p:cNvSpPr/>
          <p:nvPr/>
        </p:nvSpPr>
        <p:spPr>
          <a:xfrm>
            <a:off x="483326" y="1352863"/>
            <a:ext cx="115497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Nöqtə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təxmini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(point estimate)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tək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rəqəmdir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Misal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seçmə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sample mean</a:t>
            </a:r>
            <a:r>
              <a:rPr lang="en-US" altLang="en-US" sz="2400" i="1" dirty="0"/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seçmə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dispersiya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sample variance)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seçmə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nisbəti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sample proportion</a:t>
            </a:r>
            <a:r>
              <a:rPr lang="en-US" altLang="en-US" sz="2400" i="1" dirty="0"/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Etibar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intervalı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(confidence interval)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əxminin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dəyişkənliyi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haqqında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əlavə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məlumat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verir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626A37C9-9A45-6594-B1C0-767D86028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17" y="4468696"/>
            <a:ext cx="6553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9727B879-43A6-794A-DF8A-5F631207F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3392" y="424009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15F270E6-F085-3A6C-23AA-479BE3FDC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6592" y="424009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91441CF7-AACC-49DB-EACA-F13A22C3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617" y="4316296"/>
            <a:ext cx="152400" cy="304800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7D945D23-68A1-85D6-3C77-7229621AD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792" y="4697296"/>
            <a:ext cx="152400" cy="685800"/>
          </a:xfrm>
          <a:prstGeom prst="upArrow">
            <a:avLst>
              <a:gd name="adj1" fmla="val 50000"/>
              <a:gd name="adj2" fmla="val 112500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762AAFFD-172F-3511-CA89-EF505687D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3592" y="5383096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az-Latn-AZ" altLang="en-US" b="1" dirty="0"/>
              <a:t>Nöqtə təxmini</a:t>
            </a:r>
            <a:endParaRPr lang="en-US" altLang="en-US" b="1" dirty="0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F8B44D94-4367-503E-30F7-D486FA09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093" y="4862390"/>
            <a:ext cx="175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b="1" dirty="0" err="1"/>
              <a:t>Aşağı</a:t>
            </a:r>
            <a:r>
              <a:rPr lang="az-Latn-AZ" altLang="en-US" sz="2000" b="1" dirty="0"/>
              <a:t> etibar</a:t>
            </a:r>
            <a:endParaRPr lang="en-US" altLang="en-US" sz="2000" b="1" dirty="0"/>
          </a:p>
          <a:p>
            <a:pPr>
              <a:spcBef>
                <a:spcPct val="20000"/>
              </a:spcBef>
            </a:pPr>
            <a:r>
              <a:rPr lang="az-Latn-AZ" altLang="en-US" sz="2000" b="1" dirty="0"/>
              <a:t>l</a:t>
            </a:r>
            <a:r>
              <a:rPr lang="en-US" altLang="en-US" sz="2000" b="1" dirty="0" err="1"/>
              <a:t>imit</a:t>
            </a:r>
            <a:endParaRPr lang="en-US" altLang="en-US" sz="2000" b="1" dirty="0"/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1B177514-4773-5D04-DDCF-04B21B8D1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3192" y="4849696"/>
            <a:ext cx="1676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az-Latn-AZ" altLang="en-US" sz="2000" b="1" dirty="0"/>
              <a:t>Yuxarı etibar limiti</a:t>
            </a:r>
            <a:endParaRPr lang="en-US" altLang="en-US" sz="2000" b="1" dirty="0"/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8EB0E427-9BFE-0242-BF79-4E28E423E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17" y="6068896"/>
            <a:ext cx="65532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A1706240-51A9-56AD-1D3F-EB0B08828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217" y="6068896"/>
            <a:ext cx="3581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 err="1">
                <a:solidFill>
                  <a:schemeClr val="hlink"/>
                </a:solidFill>
              </a:rPr>
              <a:t>Etibar</a:t>
            </a:r>
            <a:r>
              <a:rPr lang="en-US" altLang="en-US" b="1" dirty="0">
                <a:solidFill>
                  <a:schemeClr val="hlink"/>
                </a:solidFill>
              </a:rPr>
              <a:t> </a:t>
            </a:r>
            <a:r>
              <a:rPr lang="en-US" altLang="en-US" b="1" dirty="0" err="1">
                <a:solidFill>
                  <a:schemeClr val="hlink"/>
                </a:solidFill>
              </a:rPr>
              <a:t>intervalının</a:t>
            </a:r>
            <a:r>
              <a:rPr lang="en-US" altLang="en-US" b="1" dirty="0">
                <a:solidFill>
                  <a:schemeClr val="hlink"/>
                </a:solidFill>
              </a:rPr>
              <a:t> </a:t>
            </a:r>
            <a:r>
              <a:rPr lang="en-US" altLang="en-US" b="1" dirty="0" err="1">
                <a:solidFill>
                  <a:schemeClr val="hlink"/>
                </a:solidFill>
              </a:rPr>
              <a:t>eni</a:t>
            </a:r>
            <a:endParaRPr lang="en-US" altLang="en-US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3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3FCE6-4FE6-A2DF-19C1-549C656C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2A5C03-D42F-AECA-1D05-EC43A0C3DAB2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NÖQTƏ VƏ İNTERVAL TƏXMİNLƏRİ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717B03-8823-ABC1-D392-0F553F909D0A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9FD337-4C6B-B542-39EC-3D870069BA3B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D4ACBF1-94D3-B88C-364F-36D62A32291C}"/>
              </a:ext>
            </a:extLst>
          </p:cNvPr>
          <p:cNvSpPr/>
          <p:nvPr/>
        </p:nvSpPr>
        <p:spPr>
          <a:xfrm>
            <a:off x="945256" y="1638640"/>
            <a:ext cx="110878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parametr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üçün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(1-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100% </a:t>
            </a: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etibar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intervalıdır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əgər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ehtimalla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(1-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parametri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ehtiva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edirsə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BF0A57-A8E2-EF88-DB0D-4A18213FCD5A}"/>
              </a:ext>
            </a:extLst>
          </p:cNvPr>
          <p:cNvSpPr/>
          <p:nvPr/>
        </p:nvSpPr>
        <p:spPr>
          <a:xfrm>
            <a:off x="3337783" y="2608144"/>
            <a:ext cx="4366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P(a ≤ </a:t>
            </a:r>
            <a:r>
              <a:rPr lang="en-US" altLang="en-US" sz="2800" b="1" i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parametr</a:t>
            </a:r>
            <a:r>
              <a:rPr lang="en-US" altLang="en-US" sz="2800" b="1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≤ b) = 1-</a:t>
            </a:r>
            <a:r>
              <a:rPr lang="el-GR" altLang="en-US" sz="2800" b="1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altLang="en-US" sz="2800" b="1" i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02A480-2678-F8D7-79AA-89F52B2F35EC}"/>
              </a:ext>
            </a:extLst>
          </p:cNvPr>
          <p:cNvSpPr/>
          <p:nvPr/>
        </p:nvSpPr>
        <p:spPr>
          <a:xfrm>
            <a:off x="945255" y="3711280"/>
            <a:ext cx="110878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Misal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 [a,b] populyasiya ortalaması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 üçün 95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-lik bir etibarlılıq aralığıdır. </a:t>
            </a:r>
          </a:p>
          <a:p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az-Latn-AZ" sz="2400" b="1" dirty="0">
                <a:latin typeface="Arial" panose="020B0604020202020204" pitchFamily="34" charset="0"/>
                <a:cs typeface="Arial" panose="020B0604020202020204" pitchFamily="34" charset="0"/>
              </a:rPr>
              <a:t>Əgər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800" b="1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P(a ≤ </a:t>
            </a:r>
            <a:r>
              <a:rPr lang="el-GR" sz="2800" b="1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 ≤ </a:t>
            </a:r>
            <a:r>
              <a:rPr lang="en-US" sz="2800" b="1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= 0.95</a:t>
            </a:r>
          </a:p>
        </p:txBody>
      </p:sp>
    </p:spTree>
    <p:extLst>
      <p:ext uri="{BB962C8B-B14F-4D97-AF65-F5344CB8AC3E}">
        <p14:creationId xmlns:p14="http://schemas.microsoft.com/office/powerpoint/2010/main" val="110816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70C2C-0709-9078-F38A-63306A3C1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E8EB29-4918-0755-4181-5E38325DCBF4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ETİBAR SƏVİYYƏSİ (1-</a:t>
            </a:r>
            <a:r>
              <a:rPr lang="el-GR" sz="4400" b="1" dirty="0">
                <a:latin typeface="+mj-lt"/>
              </a:rPr>
              <a:t>α)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9304E1-9A45-7011-C58D-0FD98DA4CECD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A4E7A-0349-C123-9CE8-C72799F2672F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8658366-DD8B-983A-4AFB-3C87A598101F}"/>
              </a:ext>
            </a:extLst>
          </p:cNvPr>
          <p:cNvSpPr/>
          <p:nvPr/>
        </p:nvSpPr>
        <p:spPr>
          <a:xfrm>
            <a:off x="2300132" y="2352632"/>
            <a:ext cx="7771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Parametr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təsadüfi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deyil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  [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intervalı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B90D11-7B2C-4964-BA98-E4953B2B7131}"/>
              </a:ext>
            </a:extLst>
          </p:cNvPr>
          <p:cNvSpPr/>
          <p:nvPr/>
        </p:nvSpPr>
        <p:spPr>
          <a:xfrm>
            <a:off x="3376972" y="1633995"/>
            <a:ext cx="4366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P(a ≤ </a:t>
            </a:r>
            <a:r>
              <a:rPr lang="en-US" altLang="en-US" sz="2800" b="1" i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parametr</a:t>
            </a:r>
            <a:r>
              <a:rPr lang="en-US" altLang="en-US" sz="2800" b="1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≤ b) = 1-</a:t>
            </a:r>
            <a:r>
              <a:rPr lang="el-GR" altLang="en-US" sz="2800" b="1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altLang="en-US" sz="2800" b="1" i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92AD6CEE-9E7D-BCCB-6DE7-57503C393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7338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" name="Object 44">
            <a:extLst>
              <a:ext uri="{FF2B5EF4-FFF2-40B4-BE49-F238E27FC236}">
                <a16:creationId xmlns:a16="http://schemas.microsoft.com/office/drawing/2014/main" id="{E97E8C2E-B263-0795-03D8-83D94F9B2D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4713" y="3381375"/>
          <a:ext cx="3349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80" imgH="164814" progId="Equation.3">
                  <p:embed/>
                </p:oleObj>
              </mc:Choice>
              <mc:Fallback>
                <p:oleObj name="Equation" r:id="rId2" imgW="126780" imgH="164814" progId="Equation.3">
                  <p:embed/>
                  <p:pic>
                    <p:nvPicPr>
                      <p:cNvPr id="1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713" y="3381375"/>
                        <a:ext cx="334962" cy="346075"/>
                      </a:xfrm>
                      <a:prstGeom prst="rect">
                        <a:avLst/>
                      </a:prstGeom>
                      <a:solidFill>
                        <a:srgbClr val="73FFD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>
            <a:extLst>
              <a:ext uri="{FF2B5EF4-FFF2-40B4-BE49-F238E27FC236}">
                <a16:creationId xmlns:a16="http://schemas.microsoft.com/office/drawing/2014/main" id="{5BBC1145-6161-9D11-FE6D-1314D0B1C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172200"/>
            <a:ext cx="2514600" cy="397545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 err="1"/>
              <a:t>Etibarl</a:t>
            </a:r>
            <a:r>
              <a:rPr lang="az-Latn-AZ" altLang="en-US" sz="2000" dirty="0"/>
              <a:t>ılıq aralıqları</a:t>
            </a:r>
            <a:endParaRPr lang="en-US" altLang="en-US" dirty="0"/>
          </a:p>
        </p:txBody>
      </p:sp>
      <p:sp>
        <p:nvSpPr>
          <p:cNvPr id="15" name="Line 21">
            <a:extLst>
              <a:ext uri="{FF2B5EF4-FFF2-40B4-BE49-F238E27FC236}">
                <a16:creationId xmlns:a16="http://schemas.microsoft.com/office/drawing/2014/main" id="{61C9D2D8-8E98-52A0-390A-95F468DA5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572000"/>
            <a:ext cx="1600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5">
            <a:extLst>
              <a:ext uri="{FF2B5EF4-FFF2-40B4-BE49-F238E27FC236}">
                <a16:creationId xmlns:a16="http://schemas.microsoft.com/office/drawing/2014/main" id="{B7FEDECB-AF96-FC9B-E3E3-1AB9CA315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715000"/>
            <a:ext cx="1600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6">
            <a:extLst>
              <a:ext uri="{FF2B5EF4-FFF2-40B4-BE49-F238E27FC236}">
                <a16:creationId xmlns:a16="http://schemas.microsoft.com/office/drawing/2014/main" id="{5DDA3021-F45F-8EA2-1FC7-22E484033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943600"/>
            <a:ext cx="1600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7">
            <a:extLst>
              <a:ext uri="{FF2B5EF4-FFF2-40B4-BE49-F238E27FC236}">
                <a16:creationId xmlns:a16="http://schemas.microsoft.com/office/drawing/2014/main" id="{F7FAD060-5708-4A01-A964-079362A34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876800"/>
            <a:ext cx="1600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8">
            <a:extLst>
              <a:ext uri="{FF2B5EF4-FFF2-40B4-BE49-F238E27FC236}">
                <a16:creationId xmlns:a16="http://schemas.microsoft.com/office/drawing/2014/main" id="{810417E5-4DFC-F878-74E9-A774BA8FE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181600"/>
            <a:ext cx="1600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9">
            <a:extLst>
              <a:ext uri="{FF2B5EF4-FFF2-40B4-BE49-F238E27FC236}">
                <a16:creationId xmlns:a16="http://schemas.microsoft.com/office/drawing/2014/main" id="{7C5CA24E-8350-3A07-4A8C-B20378F87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486400"/>
            <a:ext cx="1600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35">
            <a:extLst>
              <a:ext uri="{FF2B5EF4-FFF2-40B4-BE49-F238E27FC236}">
                <a16:creationId xmlns:a16="http://schemas.microsoft.com/office/drawing/2014/main" id="{89314BAD-1AAC-FE9E-D9CD-114D6DBA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114800"/>
            <a:ext cx="1600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36">
            <a:extLst>
              <a:ext uri="{FF2B5EF4-FFF2-40B4-BE49-F238E27FC236}">
                <a16:creationId xmlns:a16="http://schemas.microsoft.com/office/drawing/2014/main" id="{B38F16AB-2C24-E5B6-B8EC-59B0D6513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733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/>
              <a:t>x</a:t>
            </a:r>
            <a:r>
              <a:rPr lang="en-US" altLang="en-US" sz="1800" baseline="-25000"/>
              <a:t>1</a:t>
            </a:r>
          </a:p>
        </p:txBody>
      </p:sp>
      <p:sp>
        <p:nvSpPr>
          <p:cNvPr id="24" name="Line 37">
            <a:extLst>
              <a:ext uri="{FF2B5EF4-FFF2-40B4-BE49-F238E27FC236}">
                <a16:creationId xmlns:a16="http://schemas.microsoft.com/office/drawing/2014/main" id="{A115FF8B-D07D-C15E-71F2-B2EA40F1D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810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38">
            <a:extLst>
              <a:ext uri="{FF2B5EF4-FFF2-40B4-BE49-F238E27FC236}">
                <a16:creationId xmlns:a16="http://schemas.microsoft.com/office/drawing/2014/main" id="{49CBB9F8-23E8-D25F-8258-F90375104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038600"/>
            <a:ext cx="152400" cy="1524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Text Box 39">
            <a:extLst>
              <a:ext uri="{FF2B5EF4-FFF2-40B4-BE49-F238E27FC236}">
                <a16:creationId xmlns:a16="http://schemas.microsoft.com/office/drawing/2014/main" id="{E90610ED-C375-B4C2-08A7-42342B69D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191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/>
              <a:t>x</a:t>
            </a:r>
            <a:r>
              <a:rPr lang="en-US" altLang="en-US" sz="1800" baseline="-25000"/>
              <a:t>2</a:t>
            </a:r>
          </a:p>
        </p:txBody>
      </p:sp>
      <p:sp>
        <p:nvSpPr>
          <p:cNvPr id="27" name="Line 40">
            <a:extLst>
              <a:ext uri="{FF2B5EF4-FFF2-40B4-BE49-F238E27FC236}">
                <a16:creationId xmlns:a16="http://schemas.microsoft.com/office/drawing/2014/main" id="{4FC8C5AD-F900-CC92-AAE2-F22EBB5AD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2672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41">
            <a:extLst>
              <a:ext uri="{FF2B5EF4-FFF2-40B4-BE49-F238E27FC236}">
                <a16:creationId xmlns:a16="http://schemas.microsoft.com/office/drawing/2014/main" id="{207AB631-BD64-0796-2D36-FB0D172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495800"/>
            <a:ext cx="152400" cy="1524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Oval 42">
            <a:extLst>
              <a:ext uri="{FF2B5EF4-FFF2-40B4-BE49-F238E27FC236}">
                <a16:creationId xmlns:a16="http://schemas.microsoft.com/office/drawing/2014/main" id="{EB7B1E4E-8EB6-F68C-9DA4-E80832ECC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800600"/>
            <a:ext cx="152400" cy="1524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Oval 43">
            <a:extLst>
              <a:ext uri="{FF2B5EF4-FFF2-40B4-BE49-F238E27FC236}">
                <a16:creationId xmlns:a16="http://schemas.microsoft.com/office/drawing/2014/main" id="{260236B1-2C4C-F66F-60D4-9D2985961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152400" cy="1524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Oval 44">
            <a:extLst>
              <a:ext uri="{FF2B5EF4-FFF2-40B4-BE49-F238E27FC236}">
                <a16:creationId xmlns:a16="http://schemas.microsoft.com/office/drawing/2014/main" id="{01E9B9FC-623D-78FF-E494-065277367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10200"/>
            <a:ext cx="152400" cy="1524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Oval 45">
            <a:extLst>
              <a:ext uri="{FF2B5EF4-FFF2-40B4-BE49-F238E27FC236}">
                <a16:creationId xmlns:a16="http://schemas.microsoft.com/office/drawing/2014/main" id="{BCC33573-EECC-4529-FCB2-C2DA55CCA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638800"/>
            <a:ext cx="152400" cy="1524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Oval 46">
            <a:extLst>
              <a:ext uri="{FF2B5EF4-FFF2-40B4-BE49-F238E27FC236}">
                <a16:creationId xmlns:a16="http://schemas.microsoft.com/office/drawing/2014/main" id="{AFC9F775-0402-7F91-CBD2-27E06D05B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867400"/>
            <a:ext cx="152400" cy="152400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ABBEA8-C037-B0DA-B361-1E15E46A9BA1}"/>
              </a:ext>
            </a:extLst>
          </p:cNvPr>
          <p:cNvSpPr/>
          <p:nvPr/>
        </p:nvSpPr>
        <p:spPr>
          <a:xfrm>
            <a:off x="8650876" y="4391561"/>
            <a:ext cx="2510246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(1-α)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qurulmuş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intervalların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100%-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μ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ehtiva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edir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System"/>
              </a:rPr>
              <a:t>(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System"/>
              </a:rPr>
              <a:t>)100%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az-Latn-AZ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eyil.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20">
            <a:extLst>
              <a:ext uri="{FF2B5EF4-FFF2-40B4-BE49-F238E27FC236}">
                <a16:creationId xmlns:a16="http://schemas.microsoft.com/office/drawing/2014/main" id="{C8CA0E75-3ACC-93AD-FF0E-FC5260648844}"/>
              </a:ext>
            </a:extLst>
          </p:cNvPr>
          <p:cNvSpPr>
            <a:spLocks/>
          </p:cNvSpPr>
          <p:nvPr/>
        </p:nvSpPr>
        <p:spPr bwMode="auto">
          <a:xfrm>
            <a:off x="8001000" y="4267200"/>
            <a:ext cx="304800" cy="1828800"/>
          </a:xfrm>
          <a:custGeom>
            <a:avLst/>
            <a:gdLst>
              <a:gd name="T0" fmla="*/ 0 w 432"/>
              <a:gd name="T1" fmla="*/ 0 h 1007"/>
              <a:gd name="T2" fmla="*/ 2147483646 w 432"/>
              <a:gd name="T3" fmla="*/ 2147483646 h 1007"/>
              <a:gd name="T4" fmla="*/ 2147483646 w 432"/>
              <a:gd name="T5" fmla="*/ 2147483646 h 1007"/>
              <a:gd name="T6" fmla="*/ 2147483646 w 432"/>
              <a:gd name="T7" fmla="*/ 2147483646 h 1007"/>
              <a:gd name="T8" fmla="*/ 2147483646 w 432"/>
              <a:gd name="T9" fmla="*/ 2147483646 h 1007"/>
              <a:gd name="T10" fmla="*/ 2147483646 w 432"/>
              <a:gd name="T11" fmla="*/ 2147483646 h 1007"/>
              <a:gd name="T12" fmla="*/ 2147483646 w 432"/>
              <a:gd name="T13" fmla="*/ 2147483646 h 1007"/>
              <a:gd name="T14" fmla="*/ 2147483646 w 432"/>
              <a:gd name="T15" fmla="*/ 2147483646 h 1007"/>
              <a:gd name="T16" fmla="*/ 2147483646 w 432"/>
              <a:gd name="T17" fmla="*/ 2147483646 h 1007"/>
              <a:gd name="T18" fmla="*/ 2147483646 w 432"/>
              <a:gd name="T19" fmla="*/ 2147483646 h 1007"/>
              <a:gd name="T20" fmla="*/ 2147483646 w 432"/>
              <a:gd name="T21" fmla="*/ 2147483646 h 1007"/>
              <a:gd name="T22" fmla="*/ 2147483646 w 432"/>
              <a:gd name="T23" fmla="*/ 2147483646 h 1007"/>
              <a:gd name="T24" fmla="*/ 2147483646 w 432"/>
              <a:gd name="T25" fmla="*/ 2147483646 h 1007"/>
              <a:gd name="T26" fmla="*/ 2147483646 w 432"/>
              <a:gd name="T27" fmla="*/ 2147483646 h 1007"/>
              <a:gd name="T28" fmla="*/ 2147483646 w 432"/>
              <a:gd name="T29" fmla="*/ 2147483646 h 1007"/>
              <a:gd name="T30" fmla="*/ 2147483646 w 432"/>
              <a:gd name="T31" fmla="*/ 2147483646 h 1007"/>
              <a:gd name="T32" fmla="*/ 2147483646 w 432"/>
              <a:gd name="T33" fmla="*/ 2147483646 h 1007"/>
              <a:gd name="T34" fmla="*/ 2147483646 w 432"/>
              <a:gd name="T35" fmla="*/ 2147483646 h 1007"/>
              <a:gd name="T36" fmla="*/ 2147483646 w 432"/>
              <a:gd name="T37" fmla="*/ 2147483646 h 1007"/>
              <a:gd name="T38" fmla="*/ 2147483646 w 432"/>
              <a:gd name="T39" fmla="*/ 2147483646 h 1007"/>
              <a:gd name="T40" fmla="*/ 2147483646 w 432"/>
              <a:gd name="T41" fmla="*/ 2147483646 h 1007"/>
              <a:gd name="T42" fmla="*/ 2147483646 w 432"/>
              <a:gd name="T43" fmla="*/ 2147483646 h 1007"/>
              <a:gd name="T44" fmla="*/ 2147483646 w 432"/>
              <a:gd name="T45" fmla="*/ 2147483646 h 1007"/>
              <a:gd name="T46" fmla="*/ 2147483646 w 432"/>
              <a:gd name="T47" fmla="*/ 2147483646 h 1007"/>
              <a:gd name="T48" fmla="*/ 2147483646 w 432"/>
              <a:gd name="T49" fmla="*/ 2147483646 h 1007"/>
              <a:gd name="T50" fmla="*/ 2147483646 w 432"/>
              <a:gd name="T51" fmla="*/ 2147483646 h 1007"/>
              <a:gd name="T52" fmla="*/ 0 w 432"/>
              <a:gd name="T53" fmla="*/ 2147483646 h 100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432"/>
              <a:gd name="T82" fmla="*/ 0 h 1007"/>
              <a:gd name="T83" fmla="*/ 432 w 432"/>
              <a:gd name="T84" fmla="*/ 1007 h 1007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432" h="1007">
                <a:moveTo>
                  <a:pt x="0" y="0"/>
                </a:moveTo>
                <a:lnTo>
                  <a:pt x="85" y="5"/>
                </a:lnTo>
                <a:lnTo>
                  <a:pt x="150" y="23"/>
                </a:lnTo>
                <a:lnTo>
                  <a:pt x="176" y="34"/>
                </a:lnTo>
                <a:lnTo>
                  <a:pt x="196" y="45"/>
                </a:lnTo>
                <a:lnTo>
                  <a:pt x="209" y="62"/>
                </a:lnTo>
                <a:lnTo>
                  <a:pt x="216" y="79"/>
                </a:lnTo>
                <a:lnTo>
                  <a:pt x="216" y="415"/>
                </a:lnTo>
                <a:lnTo>
                  <a:pt x="222" y="432"/>
                </a:lnTo>
                <a:lnTo>
                  <a:pt x="235" y="449"/>
                </a:lnTo>
                <a:lnTo>
                  <a:pt x="255" y="460"/>
                </a:lnTo>
                <a:lnTo>
                  <a:pt x="281" y="477"/>
                </a:lnTo>
                <a:lnTo>
                  <a:pt x="346" y="494"/>
                </a:lnTo>
                <a:lnTo>
                  <a:pt x="431" y="500"/>
                </a:lnTo>
                <a:lnTo>
                  <a:pt x="346" y="506"/>
                </a:lnTo>
                <a:lnTo>
                  <a:pt x="281" y="528"/>
                </a:lnTo>
                <a:lnTo>
                  <a:pt x="255" y="540"/>
                </a:lnTo>
                <a:lnTo>
                  <a:pt x="235" y="551"/>
                </a:lnTo>
                <a:lnTo>
                  <a:pt x="222" y="568"/>
                </a:lnTo>
                <a:lnTo>
                  <a:pt x="216" y="585"/>
                </a:lnTo>
                <a:lnTo>
                  <a:pt x="216" y="921"/>
                </a:lnTo>
                <a:lnTo>
                  <a:pt x="209" y="938"/>
                </a:lnTo>
                <a:lnTo>
                  <a:pt x="196" y="955"/>
                </a:lnTo>
                <a:lnTo>
                  <a:pt x="176" y="966"/>
                </a:lnTo>
                <a:lnTo>
                  <a:pt x="150" y="983"/>
                </a:lnTo>
                <a:lnTo>
                  <a:pt x="85" y="1000"/>
                </a:lnTo>
                <a:lnTo>
                  <a:pt x="0" y="1006"/>
                </a:lnTo>
              </a:path>
            </a:pathLst>
          </a:custGeom>
          <a:noFill/>
          <a:ln w="28575" cap="rnd">
            <a:solidFill>
              <a:srgbClr val="1C1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2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9BD04-DD10-5402-25F0-17C286618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702198-037C-5CBD-21F2-AA27B898EFFC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ETİBAR ARALIĞI TƏXMİNİ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2455C-EAF7-CD04-35E4-2A7840CF3155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81A0A5-C173-2177-16EF-AA814ECC1C9C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27A2E8B-7688-C74D-AB54-87816F0ABE93}"/>
              </a:ext>
            </a:extLst>
          </p:cNvPr>
          <p:cNvSpPr/>
          <p:nvPr/>
        </p:nvSpPr>
        <p:spPr>
          <a:xfrm>
            <a:off x="195944" y="1502964"/>
            <a:ext cx="1183717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interval</a:t>
            </a: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dəyər</a:t>
            </a: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lər </a:t>
            </a:r>
            <a:r>
              <a:rPr lang="az-Latn-AZ" sz="2400" b="1" dirty="0">
                <a:latin typeface="Arial" panose="020B0604020202020204" pitchFamily="34" charset="0"/>
                <a:cs typeface="Arial" panose="020B0604020202020204" pitchFamily="34" charset="0"/>
              </a:rPr>
              <a:t>aralığı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verir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az-Latn-A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az-Latn-A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Nümunədən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nümunəyə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seçmə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statistikasının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dəyişməsini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(variation)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nəzərə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alır</a:t>
            </a:r>
            <a:endParaRPr lang="az-Latn-A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1 seçmədən müşahidələr əsasında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Naməlum populyasiya parametrlərinə yaxınlıq haqqında məlumat verir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Etibar səviyyəsi baxımından ifadə edilir (95% etibar, 99% etibar)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az-Latn-A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4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4D740-7CF5-C672-D790-2989189AA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F8063C-B95D-BC9F-DCF8-6BD19576B794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TƏXMİN PROSESİ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C8E505-5134-7775-A2C5-16086B6D150A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910B95-E48D-B660-0973-120BAEC628A1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3">
            <a:extLst>
              <a:ext uri="{FF2B5EF4-FFF2-40B4-BE49-F238E27FC236}">
                <a16:creationId xmlns:a16="http://schemas.microsoft.com/office/drawing/2014/main" id="{DC85DB73-3C40-E7EB-EDAD-46D5B0A608FB}"/>
              </a:ext>
            </a:extLst>
          </p:cNvPr>
          <p:cNvSpPr>
            <a:spLocks/>
          </p:cNvSpPr>
          <p:nvPr/>
        </p:nvSpPr>
        <p:spPr bwMode="auto">
          <a:xfrm>
            <a:off x="1828800" y="2743200"/>
            <a:ext cx="3021013" cy="3417888"/>
          </a:xfrm>
          <a:custGeom>
            <a:avLst/>
            <a:gdLst/>
            <a:ahLst/>
            <a:cxnLst>
              <a:cxn ang="0">
                <a:pos x="473" y="117"/>
              </a:cxn>
              <a:cxn ang="0">
                <a:pos x="349" y="184"/>
              </a:cxn>
              <a:cxn ang="0">
                <a:pos x="237" y="269"/>
              </a:cxn>
              <a:cxn ang="0">
                <a:pos x="145" y="372"/>
              </a:cxn>
              <a:cxn ang="0">
                <a:pos x="72" y="490"/>
              </a:cxn>
              <a:cxn ang="0">
                <a:pos x="23" y="619"/>
              </a:cxn>
              <a:cxn ang="0">
                <a:pos x="0" y="752"/>
              </a:cxn>
              <a:cxn ang="0">
                <a:pos x="3" y="885"/>
              </a:cxn>
              <a:cxn ang="0">
                <a:pos x="35" y="1018"/>
              </a:cxn>
              <a:cxn ang="0">
                <a:pos x="82" y="1168"/>
              </a:cxn>
              <a:cxn ang="0">
                <a:pos x="129" y="1311"/>
              </a:cxn>
              <a:cxn ang="0">
                <a:pos x="172" y="1444"/>
              </a:cxn>
              <a:cxn ang="0">
                <a:pos x="206" y="1564"/>
              </a:cxn>
              <a:cxn ang="0">
                <a:pos x="234" y="1659"/>
              </a:cxn>
              <a:cxn ang="0">
                <a:pos x="251" y="1732"/>
              </a:cxn>
              <a:cxn ang="0">
                <a:pos x="261" y="1778"/>
              </a:cxn>
              <a:cxn ang="0">
                <a:pos x="260" y="1796"/>
              </a:cxn>
              <a:cxn ang="0">
                <a:pos x="304" y="1890"/>
              </a:cxn>
              <a:cxn ang="0">
                <a:pos x="370" y="1971"/>
              </a:cxn>
              <a:cxn ang="0">
                <a:pos x="461" y="2045"/>
              </a:cxn>
              <a:cxn ang="0">
                <a:pos x="563" y="2096"/>
              </a:cxn>
              <a:cxn ang="0">
                <a:pos x="682" y="2135"/>
              </a:cxn>
              <a:cxn ang="0">
                <a:pos x="810" y="2152"/>
              </a:cxn>
              <a:cxn ang="0">
                <a:pos x="944" y="2149"/>
              </a:cxn>
              <a:cxn ang="0">
                <a:pos x="1077" y="2127"/>
              </a:cxn>
              <a:cxn ang="0">
                <a:pos x="1211" y="2084"/>
              </a:cxn>
              <a:cxn ang="0">
                <a:pos x="1342" y="2026"/>
              </a:cxn>
              <a:cxn ang="0">
                <a:pos x="1465" y="1960"/>
              </a:cxn>
              <a:cxn ang="0">
                <a:pos x="1573" y="1880"/>
              </a:cxn>
              <a:cxn ang="0">
                <a:pos x="1664" y="1794"/>
              </a:cxn>
              <a:cxn ang="0">
                <a:pos x="1732" y="1705"/>
              </a:cxn>
              <a:cxn ang="0">
                <a:pos x="1777" y="1613"/>
              </a:cxn>
              <a:cxn ang="0">
                <a:pos x="1798" y="1522"/>
              </a:cxn>
              <a:cxn ang="0">
                <a:pos x="1797" y="1437"/>
              </a:cxn>
              <a:cxn ang="0">
                <a:pos x="1767" y="1329"/>
              </a:cxn>
              <a:cxn ang="0">
                <a:pos x="1739" y="1199"/>
              </a:cxn>
              <a:cxn ang="0">
                <a:pos x="1728" y="1076"/>
              </a:cxn>
              <a:cxn ang="0">
                <a:pos x="1735" y="968"/>
              </a:cxn>
              <a:cxn ang="0">
                <a:pos x="1761" y="879"/>
              </a:cxn>
              <a:cxn ang="0">
                <a:pos x="1800" y="813"/>
              </a:cxn>
              <a:cxn ang="0">
                <a:pos x="1853" y="780"/>
              </a:cxn>
              <a:cxn ang="0">
                <a:pos x="1883" y="754"/>
              </a:cxn>
              <a:cxn ang="0">
                <a:pos x="1899" y="699"/>
              </a:cxn>
              <a:cxn ang="0">
                <a:pos x="1902" y="618"/>
              </a:cxn>
              <a:cxn ang="0">
                <a:pos x="1890" y="521"/>
              </a:cxn>
              <a:cxn ang="0">
                <a:pos x="1864" y="413"/>
              </a:cxn>
              <a:cxn ang="0">
                <a:pos x="1829" y="313"/>
              </a:cxn>
              <a:cxn ang="0">
                <a:pos x="1773" y="229"/>
              </a:cxn>
              <a:cxn ang="0">
                <a:pos x="1697" y="156"/>
              </a:cxn>
              <a:cxn ang="0">
                <a:pos x="1598" y="97"/>
              </a:cxn>
              <a:cxn ang="0">
                <a:pos x="1479" y="50"/>
              </a:cxn>
              <a:cxn ang="0">
                <a:pos x="1345" y="20"/>
              </a:cxn>
              <a:cxn ang="0">
                <a:pos x="1195" y="2"/>
              </a:cxn>
              <a:cxn ang="0">
                <a:pos x="1039" y="4"/>
              </a:cxn>
              <a:cxn ang="0">
                <a:pos x="875" y="17"/>
              </a:cxn>
              <a:cxn ang="0">
                <a:pos x="706" y="48"/>
              </a:cxn>
              <a:cxn ang="0">
                <a:pos x="540" y="93"/>
              </a:cxn>
            </a:cxnLst>
            <a:rect l="0" t="0" r="r" b="b"/>
            <a:pathLst>
              <a:path w="1903" h="2153">
                <a:moveTo>
                  <a:pt x="540" y="93"/>
                </a:moveTo>
                <a:lnTo>
                  <a:pt x="473" y="117"/>
                </a:lnTo>
                <a:lnTo>
                  <a:pt x="409" y="147"/>
                </a:lnTo>
                <a:lnTo>
                  <a:pt x="349" y="184"/>
                </a:lnTo>
                <a:lnTo>
                  <a:pt x="289" y="224"/>
                </a:lnTo>
                <a:lnTo>
                  <a:pt x="237" y="269"/>
                </a:lnTo>
                <a:lnTo>
                  <a:pt x="188" y="319"/>
                </a:lnTo>
                <a:lnTo>
                  <a:pt x="145" y="372"/>
                </a:lnTo>
                <a:lnTo>
                  <a:pt x="105" y="431"/>
                </a:lnTo>
                <a:lnTo>
                  <a:pt x="72" y="490"/>
                </a:lnTo>
                <a:lnTo>
                  <a:pt x="44" y="553"/>
                </a:lnTo>
                <a:lnTo>
                  <a:pt x="23" y="619"/>
                </a:lnTo>
                <a:lnTo>
                  <a:pt x="8" y="685"/>
                </a:lnTo>
                <a:lnTo>
                  <a:pt x="0" y="752"/>
                </a:lnTo>
                <a:lnTo>
                  <a:pt x="0" y="820"/>
                </a:lnTo>
                <a:lnTo>
                  <a:pt x="3" y="885"/>
                </a:lnTo>
                <a:lnTo>
                  <a:pt x="15" y="951"/>
                </a:lnTo>
                <a:lnTo>
                  <a:pt x="35" y="1018"/>
                </a:lnTo>
                <a:lnTo>
                  <a:pt x="60" y="1091"/>
                </a:lnTo>
                <a:lnTo>
                  <a:pt x="82" y="1168"/>
                </a:lnTo>
                <a:lnTo>
                  <a:pt x="107" y="1240"/>
                </a:lnTo>
                <a:lnTo>
                  <a:pt x="129" y="1311"/>
                </a:lnTo>
                <a:lnTo>
                  <a:pt x="151" y="1379"/>
                </a:lnTo>
                <a:lnTo>
                  <a:pt x="172" y="1444"/>
                </a:lnTo>
                <a:lnTo>
                  <a:pt x="188" y="1506"/>
                </a:lnTo>
                <a:lnTo>
                  <a:pt x="206" y="1564"/>
                </a:lnTo>
                <a:lnTo>
                  <a:pt x="220" y="1613"/>
                </a:lnTo>
                <a:lnTo>
                  <a:pt x="234" y="1659"/>
                </a:lnTo>
                <a:lnTo>
                  <a:pt x="244" y="1697"/>
                </a:lnTo>
                <a:lnTo>
                  <a:pt x="251" y="1732"/>
                </a:lnTo>
                <a:lnTo>
                  <a:pt x="257" y="1757"/>
                </a:lnTo>
                <a:lnTo>
                  <a:pt x="261" y="1778"/>
                </a:lnTo>
                <a:lnTo>
                  <a:pt x="262" y="1788"/>
                </a:lnTo>
                <a:lnTo>
                  <a:pt x="260" y="1796"/>
                </a:lnTo>
                <a:lnTo>
                  <a:pt x="279" y="1843"/>
                </a:lnTo>
                <a:lnTo>
                  <a:pt x="304" y="1890"/>
                </a:lnTo>
                <a:lnTo>
                  <a:pt x="333" y="1932"/>
                </a:lnTo>
                <a:lnTo>
                  <a:pt x="370" y="1971"/>
                </a:lnTo>
                <a:lnTo>
                  <a:pt x="413" y="2011"/>
                </a:lnTo>
                <a:lnTo>
                  <a:pt x="461" y="2045"/>
                </a:lnTo>
                <a:lnTo>
                  <a:pt x="511" y="2072"/>
                </a:lnTo>
                <a:lnTo>
                  <a:pt x="563" y="2096"/>
                </a:lnTo>
                <a:lnTo>
                  <a:pt x="622" y="2119"/>
                </a:lnTo>
                <a:lnTo>
                  <a:pt x="682" y="2135"/>
                </a:lnTo>
                <a:lnTo>
                  <a:pt x="746" y="2145"/>
                </a:lnTo>
                <a:lnTo>
                  <a:pt x="810" y="2152"/>
                </a:lnTo>
                <a:lnTo>
                  <a:pt x="876" y="2150"/>
                </a:lnTo>
                <a:lnTo>
                  <a:pt x="944" y="2149"/>
                </a:lnTo>
                <a:lnTo>
                  <a:pt x="1011" y="2139"/>
                </a:lnTo>
                <a:lnTo>
                  <a:pt x="1077" y="2127"/>
                </a:lnTo>
                <a:lnTo>
                  <a:pt x="1143" y="2109"/>
                </a:lnTo>
                <a:lnTo>
                  <a:pt x="1211" y="2084"/>
                </a:lnTo>
                <a:lnTo>
                  <a:pt x="1280" y="2056"/>
                </a:lnTo>
                <a:lnTo>
                  <a:pt x="1342" y="2026"/>
                </a:lnTo>
                <a:lnTo>
                  <a:pt x="1406" y="1992"/>
                </a:lnTo>
                <a:lnTo>
                  <a:pt x="1465" y="1960"/>
                </a:lnTo>
                <a:lnTo>
                  <a:pt x="1522" y="1919"/>
                </a:lnTo>
                <a:lnTo>
                  <a:pt x="1573" y="1880"/>
                </a:lnTo>
                <a:lnTo>
                  <a:pt x="1621" y="1837"/>
                </a:lnTo>
                <a:lnTo>
                  <a:pt x="1664" y="1794"/>
                </a:lnTo>
                <a:lnTo>
                  <a:pt x="1700" y="1751"/>
                </a:lnTo>
                <a:lnTo>
                  <a:pt x="1732" y="1705"/>
                </a:lnTo>
                <a:lnTo>
                  <a:pt x="1757" y="1659"/>
                </a:lnTo>
                <a:lnTo>
                  <a:pt x="1777" y="1613"/>
                </a:lnTo>
                <a:lnTo>
                  <a:pt x="1792" y="1567"/>
                </a:lnTo>
                <a:lnTo>
                  <a:pt x="1798" y="1522"/>
                </a:lnTo>
                <a:lnTo>
                  <a:pt x="1799" y="1479"/>
                </a:lnTo>
                <a:lnTo>
                  <a:pt x="1797" y="1437"/>
                </a:lnTo>
                <a:lnTo>
                  <a:pt x="1788" y="1396"/>
                </a:lnTo>
                <a:lnTo>
                  <a:pt x="1767" y="1329"/>
                </a:lnTo>
                <a:lnTo>
                  <a:pt x="1752" y="1264"/>
                </a:lnTo>
                <a:lnTo>
                  <a:pt x="1739" y="1199"/>
                </a:lnTo>
                <a:lnTo>
                  <a:pt x="1731" y="1136"/>
                </a:lnTo>
                <a:lnTo>
                  <a:pt x="1728" y="1076"/>
                </a:lnTo>
                <a:lnTo>
                  <a:pt x="1730" y="1019"/>
                </a:lnTo>
                <a:lnTo>
                  <a:pt x="1735" y="968"/>
                </a:lnTo>
                <a:lnTo>
                  <a:pt x="1745" y="920"/>
                </a:lnTo>
                <a:lnTo>
                  <a:pt x="1761" y="879"/>
                </a:lnTo>
                <a:lnTo>
                  <a:pt x="1778" y="842"/>
                </a:lnTo>
                <a:lnTo>
                  <a:pt x="1800" y="813"/>
                </a:lnTo>
                <a:lnTo>
                  <a:pt x="1824" y="791"/>
                </a:lnTo>
                <a:lnTo>
                  <a:pt x="1853" y="780"/>
                </a:lnTo>
                <a:lnTo>
                  <a:pt x="1868" y="770"/>
                </a:lnTo>
                <a:lnTo>
                  <a:pt x="1883" y="754"/>
                </a:lnTo>
                <a:lnTo>
                  <a:pt x="1893" y="730"/>
                </a:lnTo>
                <a:lnTo>
                  <a:pt x="1899" y="699"/>
                </a:lnTo>
                <a:lnTo>
                  <a:pt x="1901" y="664"/>
                </a:lnTo>
                <a:lnTo>
                  <a:pt x="1902" y="618"/>
                </a:lnTo>
                <a:lnTo>
                  <a:pt x="1897" y="570"/>
                </a:lnTo>
                <a:lnTo>
                  <a:pt x="1890" y="521"/>
                </a:lnTo>
                <a:lnTo>
                  <a:pt x="1880" y="467"/>
                </a:lnTo>
                <a:lnTo>
                  <a:pt x="1864" y="413"/>
                </a:lnTo>
                <a:lnTo>
                  <a:pt x="1848" y="355"/>
                </a:lnTo>
                <a:lnTo>
                  <a:pt x="1829" y="313"/>
                </a:lnTo>
                <a:lnTo>
                  <a:pt x="1806" y="269"/>
                </a:lnTo>
                <a:lnTo>
                  <a:pt x="1773" y="229"/>
                </a:lnTo>
                <a:lnTo>
                  <a:pt x="1739" y="192"/>
                </a:lnTo>
                <a:lnTo>
                  <a:pt x="1697" y="156"/>
                </a:lnTo>
                <a:lnTo>
                  <a:pt x="1650" y="125"/>
                </a:lnTo>
                <a:lnTo>
                  <a:pt x="1598" y="97"/>
                </a:lnTo>
                <a:lnTo>
                  <a:pt x="1540" y="74"/>
                </a:lnTo>
                <a:lnTo>
                  <a:pt x="1479" y="50"/>
                </a:lnTo>
                <a:lnTo>
                  <a:pt x="1415" y="33"/>
                </a:lnTo>
                <a:lnTo>
                  <a:pt x="1345" y="20"/>
                </a:lnTo>
                <a:lnTo>
                  <a:pt x="1272" y="8"/>
                </a:lnTo>
                <a:lnTo>
                  <a:pt x="1195" y="2"/>
                </a:lnTo>
                <a:lnTo>
                  <a:pt x="1119" y="0"/>
                </a:lnTo>
                <a:lnTo>
                  <a:pt x="1039" y="4"/>
                </a:lnTo>
                <a:lnTo>
                  <a:pt x="956" y="8"/>
                </a:lnTo>
                <a:lnTo>
                  <a:pt x="875" y="17"/>
                </a:lnTo>
                <a:lnTo>
                  <a:pt x="791" y="33"/>
                </a:lnTo>
                <a:lnTo>
                  <a:pt x="706" y="48"/>
                </a:lnTo>
                <a:lnTo>
                  <a:pt x="623" y="69"/>
                </a:lnTo>
                <a:lnTo>
                  <a:pt x="540" y="93"/>
                </a:lnTo>
              </a:path>
            </a:pathLst>
          </a:custGeom>
          <a:solidFill>
            <a:srgbClr val="FDE0BD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/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cs typeface="Arial" panose="020B0604020202020204" pitchFamily="34" charset="0"/>
            </a:endParaRP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8753E459-625F-D9A6-F00D-CC8CBD563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429000"/>
            <a:ext cx="21431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1" kern="0" dirty="0">
                <a:solidFill>
                  <a:srgbClr val="000000"/>
                </a:solidFill>
              </a:rPr>
              <a:t>(</a:t>
            </a:r>
            <a:r>
              <a:rPr lang="en-US" altLang="en-US" b="1" kern="0" dirty="0" err="1">
                <a:solidFill>
                  <a:srgbClr val="000000"/>
                </a:solidFill>
              </a:rPr>
              <a:t>orta</a:t>
            </a:r>
            <a:r>
              <a:rPr lang="en-US" altLang="en-US" b="1" kern="0" dirty="0">
                <a:solidFill>
                  <a:srgbClr val="000000"/>
                </a:solidFill>
              </a:rPr>
              <a:t>, </a:t>
            </a:r>
            <a:r>
              <a:rPr lang="el-GR" altLang="en-US" b="1" kern="0" dirty="0">
                <a:solidFill>
                  <a:srgbClr val="000000"/>
                </a:solidFill>
              </a:rPr>
              <a:t>μ </a:t>
            </a:r>
            <a:r>
              <a:rPr lang="en-US" altLang="en-US" b="1" kern="0" dirty="0" err="1">
                <a:solidFill>
                  <a:srgbClr val="000000"/>
                </a:solidFill>
              </a:rPr>
              <a:t>məlum</a:t>
            </a:r>
            <a:r>
              <a:rPr lang="en-US" altLang="en-US" b="1" kern="0" dirty="0">
                <a:solidFill>
                  <a:srgbClr val="000000"/>
                </a:solidFill>
              </a:rPr>
              <a:t> </a:t>
            </a:r>
            <a:r>
              <a:rPr lang="en-US" altLang="en-US" b="1" kern="0" dirty="0" err="1">
                <a:solidFill>
                  <a:srgbClr val="000000"/>
                </a:solidFill>
              </a:rPr>
              <a:t>deyil</a:t>
            </a:r>
            <a:r>
              <a:rPr lang="en-US" altLang="en-US" b="1" kern="0" dirty="0">
                <a:solidFill>
                  <a:srgbClr val="000000"/>
                </a:solidFill>
              </a:rPr>
              <a:t>)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5">
            <a:extLst>
              <a:ext uri="{FF2B5EF4-FFF2-40B4-BE49-F238E27FC236}">
                <a16:creationId xmlns:a16="http://schemas.microsoft.com/office/drawing/2014/main" id="{BBAF2DF0-ABCE-441B-C43F-814E84A4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971800"/>
            <a:ext cx="21431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Popul</a:t>
            </a:r>
            <a:r>
              <a:rPr kumimoji="0" lang="az-Latn-AZ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yasiya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6">
            <a:extLst>
              <a:ext uri="{FF2B5EF4-FFF2-40B4-BE49-F238E27FC236}">
                <a16:creationId xmlns:a16="http://schemas.microsoft.com/office/drawing/2014/main" id="{8619DC7F-4354-7936-387F-064E2A185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09800"/>
            <a:ext cx="3124200" cy="528638"/>
          </a:xfrm>
          <a:prstGeom prst="rect">
            <a:avLst/>
          </a:prstGeom>
          <a:solidFill>
            <a:srgbClr val="00E4A8"/>
          </a:solidFill>
          <a:ln w="12700">
            <a:solidFill>
              <a:srgbClr val="3333CC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dirty="0" err="1"/>
              <a:t>Təsadüfi</a:t>
            </a:r>
            <a:r>
              <a:rPr lang="en-US" altLang="en-US" sz="2800" dirty="0"/>
              <a:t> </a:t>
            </a:r>
            <a:r>
              <a:rPr lang="az-Latn-AZ" altLang="en-US" sz="2800" dirty="0"/>
              <a:t>seçmə</a:t>
            </a:r>
            <a:endParaRPr lang="en-US" altLang="en-US" sz="2800" dirty="0"/>
          </a:p>
        </p:txBody>
      </p:sp>
      <p:sp>
        <p:nvSpPr>
          <p:cNvPr id="85" name="Oval 7">
            <a:extLst>
              <a:ext uri="{FF2B5EF4-FFF2-40B4-BE49-F238E27FC236}">
                <a16:creationId xmlns:a16="http://schemas.microsoft.com/office/drawing/2014/main" id="{EF5BAA6E-9F0E-69AC-025C-1361722AA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60700"/>
            <a:ext cx="1587500" cy="977900"/>
          </a:xfrm>
          <a:prstGeom prst="ellipse">
            <a:avLst/>
          </a:prstGeom>
          <a:solidFill>
            <a:srgbClr val="C7DAF7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cs typeface="Arial" panose="020B0604020202020204" pitchFamily="34" charset="0"/>
            </a:endParaRPr>
          </a:p>
        </p:txBody>
      </p:sp>
      <p:sp>
        <p:nvSpPr>
          <p:cNvPr id="86" name="Oval 8">
            <a:extLst>
              <a:ext uri="{FF2B5EF4-FFF2-40B4-BE49-F238E27FC236}">
                <a16:creationId xmlns:a16="http://schemas.microsoft.com/office/drawing/2014/main" id="{99866C0F-6276-E754-1C73-4CE13D6F5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4584700"/>
            <a:ext cx="1587500" cy="977900"/>
          </a:xfrm>
          <a:prstGeom prst="ellipse">
            <a:avLst/>
          </a:prstGeom>
          <a:solidFill>
            <a:srgbClr val="C7DAF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9">
            <a:extLst>
              <a:ext uri="{FF2B5EF4-FFF2-40B4-BE49-F238E27FC236}">
                <a16:creationId xmlns:a16="http://schemas.microsoft.com/office/drawing/2014/main" id="{AA7A01BC-9ECC-469B-585B-936208ACE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507" y="3156435"/>
            <a:ext cx="1800786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az-Latn-AZ" altLang="en-US" b="1" kern="0" dirty="0">
                <a:solidFill>
                  <a:srgbClr val="1C1C1C"/>
                </a:solidFill>
              </a:rPr>
              <a:t>(orta)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marR="0" lvl="0" indent="0" defTabSz="914400" eaLnBrk="0" fontAlgn="base" latinLnBrk="0" hangingPunct="0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X = 50</a:t>
            </a:r>
          </a:p>
        </p:txBody>
      </p:sp>
      <p:sp>
        <p:nvSpPr>
          <p:cNvPr id="88" name="Oval 10">
            <a:extLst>
              <a:ext uri="{FF2B5EF4-FFF2-40B4-BE49-F238E27FC236}">
                <a16:creationId xmlns:a16="http://schemas.microsoft.com/office/drawing/2014/main" id="{2780981A-1EFB-1AB5-1C41-7F52586BE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3962400"/>
            <a:ext cx="368300" cy="215900"/>
          </a:xfrm>
          <a:prstGeom prst="ellipse">
            <a:avLst/>
          </a:prstGeom>
          <a:solidFill>
            <a:srgbClr val="C7DAF7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cs typeface="Arial" panose="020B0604020202020204" pitchFamily="34" charset="0"/>
            </a:endParaRPr>
          </a:p>
        </p:txBody>
      </p:sp>
      <p:sp>
        <p:nvSpPr>
          <p:cNvPr id="89" name="Oval 11">
            <a:extLst>
              <a:ext uri="{FF2B5EF4-FFF2-40B4-BE49-F238E27FC236}">
                <a16:creationId xmlns:a16="http://schemas.microsoft.com/office/drawing/2014/main" id="{1189AA9D-C546-2B46-11DF-A7689586A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0" y="4219575"/>
            <a:ext cx="273050" cy="158750"/>
          </a:xfrm>
          <a:prstGeom prst="ellipse">
            <a:avLst/>
          </a:prstGeom>
          <a:solidFill>
            <a:srgbClr val="C7DAF7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cs typeface="Arial" panose="020B0604020202020204" pitchFamily="34" charset="0"/>
            </a:endParaRPr>
          </a:p>
        </p:txBody>
      </p:sp>
      <p:grpSp>
        <p:nvGrpSpPr>
          <p:cNvPr id="90" name="Group 12">
            <a:extLst>
              <a:ext uri="{FF2B5EF4-FFF2-40B4-BE49-F238E27FC236}">
                <a16:creationId xmlns:a16="http://schemas.microsoft.com/office/drawing/2014/main" id="{E04BFC8C-CACE-CB41-E3E6-680B920A3F5D}"/>
              </a:ext>
            </a:extLst>
          </p:cNvPr>
          <p:cNvGrpSpPr>
            <a:grpSpLocks/>
          </p:cNvGrpSpPr>
          <p:nvPr/>
        </p:nvGrpSpPr>
        <p:grpSpPr bwMode="auto">
          <a:xfrm rot="-417079">
            <a:off x="3886200" y="4343400"/>
            <a:ext cx="2744788" cy="915988"/>
            <a:chOff x="1248" y="2592"/>
            <a:chExt cx="1729" cy="577"/>
          </a:xfrm>
        </p:grpSpPr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2B91DDEF-6ED7-01B1-1147-501CE0726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592"/>
              <a:ext cx="1729" cy="556"/>
            </a:xfrm>
            <a:custGeom>
              <a:avLst/>
              <a:gdLst>
                <a:gd name="T0" fmla="*/ 14 w 1729"/>
                <a:gd name="T1" fmla="*/ 381 h 556"/>
                <a:gd name="T2" fmla="*/ 161 w 1729"/>
                <a:gd name="T3" fmla="*/ 440 h 556"/>
                <a:gd name="T4" fmla="*/ 256 w 1729"/>
                <a:gd name="T5" fmla="*/ 471 h 556"/>
                <a:gd name="T6" fmla="*/ 357 w 1729"/>
                <a:gd name="T7" fmla="*/ 497 h 556"/>
                <a:gd name="T8" fmla="*/ 460 w 1729"/>
                <a:gd name="T9" fmla="*/ 516 h 556"/>
                <a:gd name="T10" fmla="*/ 570 w 1729"/>
                <a:gd name="T11" fmla="*/ 534 h 556"/>
                <a:gd name="T12" fmla="*/ 694 w 1729"/>
                <a:gd name="T13" fmla="*/ 546 h 556"/>
                <a:gd name="T14" fmla="*/ 853 w 1729"/>
                <a:gd name="T15" fmla="*/ 555 h 556"/>
                <a:gd name="T16" fmla="*/ 983 w 1729"/>
                <a:gd name="T17" fmla="*/ 553 h 556"/>
                <a:gd name="T18" fmla="*/ 1101 w 1729"/>
                <a:gd name="T19" fmla="*/ 541 h 556"/>
                <a:gd name="T20" fmla="*/ 1210 w 1729"/>
                <a:gd name="T21" fmla="*/ 521 h 556"/>
                <a:gd name="T22" fmla="*/ 1303 w 1729"/>
                <a:gd name="T23" fmla="*/ 496 h 556"/>
                <a:gd name="T24" fmla="*/ 1379 w 1729"/>
                <a:gd name="T25" fmla="*/ 457 h 556"/>
                <a:gd name="T26" fmla="*/ 1437 w 1729"/>
                <a:gd name="T27" fmla="*/ 401 h 556"/>
                <a:gd name="T28" fmla="*/ 1470 w 1729"/>
                <a:gd name="T29" fmla="*/ 341 h 556"/>
                <a:gd name="T30" fmla="*/ 1481 w 1729"/>
                <a:gd name="T31" fmla="*/ 301 h 556"/>
                <a:gd name="T32" fmla="*/ 1708 w 1729"/>
                <a:gd name="T33" fmla="*/ 409 h 556"/>
                <a:gd name="T34" fmla="*/ 1646 w 1729"/>
                <a:gd name="T35" fmla="*/ 342 h 556"/>
                <a:gd name="T36" fmla="*/ 1592 w 1729"/>
                <a:gd name="T37" fmla="*/ 273 h 556"/>
                <a:gd name="T38" fmla="*/ 1553 w 1729"/>
                <a:gd name="T39" fmla="*/ 206 h 556"/>
                <a:gd name="T40" fmla="*/ 1519 w 1729"/>
                <a:gd name="T41" fmla="*/ 139 h 556"/>
                <a:gd name="T42" fmla="*/ 1491 w 1729"/>
                <a:gd name="T43" fmla="*/ 48 h 556"/>
                <a:gd name="T44" fmla="*/ 1439 w 1729"/>
                <a:gd name="T45" fmla="*/ 11 h 556"/>
                <a:gd name="T46" fmla="*/ 1367 w 1729"/>
                <a:gd name="T47" fmla="*/ 33 h 556"/>
                <a:gd name="T48" fmla="*/ 1308 w 1729"/>
                <a:gd name="T49" fmla="*/ 43 h 556"/>
                <a:gd name="T50" fmla="*/ 1240 w 1729"/>
                <a:gd name="T51" fmla="*/ 43 h 556"/>
                <a:gd name="T52" fmla="*/ 1162 w 1729"/>
                <a:gd name="T53" fmla="*/ 39 h 556"/>
                <a:gd name="T54" fmla="*/ 1075 w 1729"/>
                <a:gd name="T55" fmla="*/ 23 h 556"/>
                <a:gd name="T56" fmla="*/ 1030 w 1729"/>
                <a:gd name="T57" fmla="*/ 56 h 556"/>
                <a:gd name="T58" fmla="*/ 1240 w 1729"/>
                <a:gd name="T59" fmla="*/ 180 h 556"/>
                <a:gd name="T60" fmla="*/ 1190 w 1729"/>
                <a:gd name="T61" fmla="*/ 248 h 556"/>
                <a:gd name="T62" fmla="*/ 1129 w 1729"/>
                <a:gd name="T63" fmla="*/ 304 h 556"/>
                <a:gd name="T64" fmla="*/ 1067 w 1729"/>
                <a:gd name="T65" fmla="*/ 346 h 556"/>
                <a:gd name="T66" fmla="*/ 983 w 1729"/>
                <a:gd name="T67" fmla="*/ 388 h 556"/>
                <a:gd name="T68" fmla="*/ 897 w 1729"/>
                <a:gd name="T69" fmla="*/ 415 h 556"/>
                <a:gd name="T70" fmla="*/ 805 w 1729"/>
                <a:gd name="T71" fmla="*/ 434 h 556"/>
                <a:gd name="T72" fmla="*/ 687 w 1729"/>
                <a:gd name="T73" fmla="*/ 443 h 556"/>
                <a:gd name="T74" fmla="*/ 569 w 1729"/>
                <a:gd name="T75" fmla="*/ 448 h 556"/>
                <a:gd name="T76" fmla="*/ 427 w 1729"/>
                <a:gd name="T77" fmla="*/ 448 h 556"/>
                <a:gd name="T78" fmla="*/ 307 w 1729"/>
                <a:gd name="T79" fmla="*/ 439 h 556"/>
                <a:gd name="T80" fmla="*/ 218 w 1729"/>
                <a:gd name="T81" fmla="*/ 421 h 556"/>
                <a:gd name="T82" fmla="*/ 134 w 1729"/>
                <a:gd name="T83" fmla="*/ 401 h 5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29"/>
                <a:gd name="T127" fmla="*/ 0 h 556"/>
                <a:gd name="T128" fmla="*/ 1729 w 1729"/>
                <a:gd name="T129" fmla="*/ 556 h 5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29" h="556">
                  <a:moveTo>
                    <a:pt x="0" y="356"/>
                  </a:moveTo>
                  <a:lnTo>
                    <a:pt x="14" y="381"/>
                  </a:lnTo>
                  <a:lnTo>
                    <a:pt x="102" y="419"/>
                  </a:lnTo>
                  <a:lnTo>
                    <a:pt x="161" y="440"/>
                  </a:lnTo>
                  <a:lnTo>
                    <a:pt x="210" y="454"/>
                  </a:lnTo>
                  <a:lnTo>
                    <a:pt x="256" y="471"/>
                  </a:lnTo>
                  <a:lnTo>
                    <a:pt x="307" y="484"/>
                  </a:lnTo>
                  <a:lnTo>
                    <a:pt x="357" y="497"/>
                  </a:lnTo>
                  <a:lnTo>
                    <a:pt x="412" y="509"/>
                  </a:lnTo>
                  <a:lnTo>
                    <a:pt x="460" y="516"/>
                  </a:lnTo>
                  <a:lnTo>
                    <a:pt x="506" y="525"/>
                  </a:lnTo>
                  <a:lnTo>
                    <a:pt x="570" y="534"/>
                  </a:lnTo>
                  <a:lnTo>
                    <a:pt x="625" y="541"/>
                  </a:lnTo>
                  <a:lnTo>
                    <a:pt x="694" y="546"/>
                  </a:lnTo>
                  <a:lnTo>
                    <a:pt x="783" y="554"/>
                  </a:lnTo>
                  <a:lnTo>
                    <a:pt x="853" y="555"/>
                  </a:lnTo>
                  <a:lnTo>
                    <a:pt x="905" y="554"/>
                  </a:lnTo>
                  <a:lnTo>
                    <a:pt x="983" y="553"/>
                  </a:lnTo>
                  <a:lnTo>
                    <a:pt x="1046" y="549"/>
                  </a:lnTo>
                  <a:lnTo>
                    <a:pt x="1101" y="541"/>
                  </a:lnTo>
                  <a:lnTo>
                    <a:pt x="1159" y="535"/>
                  </a:lnTo>
                  <a:lnTo>
                    <a:pt x="1210" y="521"/>
                  </a:lnTo>
                  <a:lnTo>
                    <a:pt x="1261" y="511"/>
                  </a:lnTo>
                  <a:lnTo>
                    <a:pt x="1303" y="496"/>
                  </a:lnTo>
                  <a:lnTo>
                    <a:pt x="1342" y="477"/>
                  </a:lnTo>
                  <a:lnTo>
                    <a:pt x="1379" y="457"/>
                  </a:lnTo>
                  <a:lnTo>
                    <a:pt x="1412" y="432"/>
                  </a:lnTo>
                  <a:lnTo>
                    <a:pt x="1437" y="401"/>
                  </a:lnTo>
                  <a:lnTo>
                    <a:pt x="1455" y="375"/>
                  </a:lnTo>
                  <a:lnTo>
                    <a:pt x="1470" y="341"/>
                  </a:lnTo>
                  <a:lnTo>
                    <a:pt x="1478" y="317"/>
                  </a:lnTo>
                  <a:lnTo>
                    <a:pt x="1481" y="301"/>
                  </a:lnTo>
                  <a:lnTo>
                    <a:pt x="1728" y="442"/>
                  </a:lnTo>
                  <a:lnTo>
                    <a:pt x="1708" y="409"/>
                  </a:lnTo>
                  <a:lnTo>
                    <a:pt x="1676" y="375"/>
                  </a:lnTo>
                  <a:lnTo>
                    <a:pt x="1646" y="342"/>
                  </a:lnTo>
                  <a:lnTo>
                    <a:pt x="1622" y="308"/>
                  </a:lnTo>
                  <a:lnTo>
                    <a:pt x="1592" y="273"/>
                  </a:lnTo>
                  <a:lnTo>
                    <a:pt x="1574" y="237"/>
                  </a:lnTo>
                  <a:lnTo>
                    <a:pt x="1553" y="206"/>
                  </a:lnTo>
                  <a:lnTo>
                    <a:pt x="1533" y="172"/>
                  </a:lnTo>
                  <a:lnTo>
                    <a:pt x="1519" y="139"/>
                  </a:lnTo>
                  <a:lnTo>
                    <a:pt x="1500" y="94"/>
                  </a:lnTo>
                  <a:lnTo>
                    <a:pt x="1491" y="48"/>
                  </a:lnTo>
                  <a:lnTo>
                    <a:pt x="1468" y="0"/>
                  </a:lnTo>
                  <a:lnTo>
                    <a:pt x="1439" y="11"/>
                  </a:lnTo>
                  <a:lnTo>
                    <a:pt x="1405" y="23"/>
                  </a:lnTo>
                  <a:lnTo>
                    <a:pt x="1367" y="33"/>
                  </a:lnTo>
                  <a:lnTo>
                    <a:pt x="1330" y="40"/>
                  </a:lnTo>
                  <a:lnTo>
                    <a:pt x="1308" y="43"/>
                  </a:lnTo>
                  <a:lnTo>
                    <a:pt x="1278" y="43"/>
                  </a:lnTo>
                  <a:lnTo>
                    <a:pt x="1240" y="43"/>
                  </a:lnTo>
                  <a:lnTo>
                    <a:pt x="1201" y="40"/>
                  </a:lnTo>
                  <a:lnTo>
                    <a:pt x="1162" y="39"/>
                  </a:lnTo>
                  <a:lnTo>
                    <a:pt x="1120" y="30"/>
                  </a:lnTo>
                  <a:lnTo>
                    <a:pt x="1075" y="23"/>
                  </a:lnTo>
                  <a:lnTo>
                    <a:pt x="1004" y="7"/>
                  </a:lnTo>
                  <a:lnTo>
                    <a:pt x="1030" y="56"/>
                  </a:lnTo>
                  <a:lnTo>
                    <a:pt x="1242" y="167"/>
                  </a:lnTo>
                  <a:lnTo>
                    <a:pt x="1240" y="180"/>
                  </a:lnTo>
                  <a:lnTo>
                    <a:pt x="1209" y="218"/>
                  </a:lnTo>
                  <a:lnTo>
                    <a:pt x="1190" y="248"/>
                  </a:lnTo>
                  <a:lnTo>
                    <a:pt x="1154" y="285"/>
                  </a:lnTo>
                  <a:lnTo>
                    <a:pt x="1129" y="304"/>
                  </a:lnTo>
                  <a:lnTo>
                    <a:pt x="1104" y="323"/>
                  </a:lnTo>
                  <a:lnTo>
                    <a:pt x="1067" y="346"/>
                  </a:lnTo>
                  <a:lnTo>
                    <a:pt x="1033" y="370"/>
                  </a:lnTo>
                  <a:lnTo>
                    <a:pt x="983" y="388"/>
                  </a:lnTo>
                  <a:lnTo>
                    <a:pt x="944" y="402"/>
                  </a:lnTo>
                  <a:lnTo>
                    <a:pt x="897" y="415"/>
                  </a:lnTo>
                  <a:lnTo>
                    <a:pt x="846" y="429"/>
                  </a:lnTo>
                  <a:lnTo>
                    <a:pt x="805" y="434"/>
                  </a:lnTo>
                  <a:lnTo>
                    <a:pt x="745" y="441"/>
                  </a:lnTo>
                  <a:lnTo>
                    <a:pt x="687" y="443"/>
                  </a:lnTo>
                  <a:lnTo>
                    <a:pt x="630" y="448"/>
                  </a:lnTo>
                  <a:lnTo>
                    <a:pt x="569" y="448"/>
                  </a:lnTo>
                  <a:lnTo>
                    <a:pt x="495" y="448"/>
                  </a:lnTo>
                  <a:lnTo>
                    <a:pt x="427" y="448"/>
                  </a:lnTo>
                  <a:lnTo>
                    <a:pt x="355" y="442"/>
                  </a:lnTo>
                  <a:lnTo>
                    <a:pt x="307" y="439"/>
                  </a:lnTo>
                  <a:lnTo>
                    <a:pt x="259" y="430"/>
                  </a:lnTo>
                  <a:lnTo>
                    <a:pt x="218" y="421"/>
                  </a:lnTo>
                  <a:lnTo>
                    <a:pt x="173" y="412"/>
                  </a:lnTo>
                  <a:lnTo>
                    <a:pt x="134" y="401"/>
                  </a:lnTo>
                  <a:lnTo>
                    <a:pt x="0" y="356"/>
                  </a:lnTo>
                </a:path>
              </a:pathLst>
            </a:custGeom>
            <a:solidFill>
              <a:srgbClr val="00E4A8"/>
            </a:solidFill>
            <a:ln w="12700" cap="rnd">
              <a:solidFill>
                <a:srgbClr val="772655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F00B7FA3-A039-0B35-F6AE-FCDC2BE78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" y="2643"/>
              <a:ext cx="1718" cy="526"/>
            </a:xfrm>
            <a:custGeom>
              <a:avLst/>
              <a:gdLst>
                <a:gd name="T0" fmla="*/ 112 w 1718"/>
                <a:gd name="T1" fmla="*/ 387 h 526"/>
                <a:gd name="T2" fmla="*/ 207 w 1718"/>
                <a:gd name="T3" fmla="*/ 421 h 526"/>
                <a:gd name="T4" fmla="*/ 304 w 1718"/>
                <a:gd name="T5" fmla="*/ 451 h 526"/>
                <a:gd name="T6" fmla="*/ 411 w 1718"/>
                <a:gd name="T7" fmla="*/ 477 h 526"/>
                <a:gd name="T8" fmla="*/ 506 w 1718"/>
                <a:gd name="T9" fmla="*/ 498 h 526"/>
                <a:gd name="T10" fmla="*/ 626 w 1718"/>
                <a:gd name="T11" fmla="*/ 511 h 526"/>
                <a:gd name="T12" fmla="*/ 784 w 1718"/>
                <a:gd name="T13" fmla="*/ 523 h 526"/>
                <a:gd name="T14" fmla="*/ 911 w 1718"/>
                <a:gd name="T15" fmla="*/ 525 h 526"/>
                <a:gd name="T16" fmla="*/ 1044 w 1718"/>
                <a:gd name="T17" fmla="*/ 520 h 526"/>
                <a:gd name="T18" fmla="*/ 1162 w 1718"/>
                <a:gd name="T19" fmla="*/ 508 h 526"/>
                <a:gd name="T20" fmla="*/ 1263 w 1718"/>
                <a:gd name="T21" fmla="*/ 485 h 526"/>
                <a:gd name="T22" fmla="*/ 1346 w 1718"/>
                <a:gd name="T23" fmla="*/ 454 h 526"/>
                <a:gd name="T24" fmla="*/ 1420 w 1718"/>
                <a:gd name="T25" fmla="*/ 412 h 526"/>
                <a:gd name="T26" fmla="*/ 1460 w 1718"/>
                <a:gd name="T27" fmla="*/ 358 h 526"/>
                <a:gd name="T28" fmla="*/ 1488 w 1718"/>
                <a:gd name="T29" fmla="*/ 304 h 526"/>
                <a:gd name="T30" fmla="*/ 1717 w 1718"/>
                <a:gd name="T31" fmla="*/ 393 h 526"/>
                <a:gd name="T32" fmla="*/ 1656 w 1718"/>
                <a:gd name="T33" fmla="*/ 328 h 526"/>
                <a:gd name="T34" fmla="*/ 1607 w 1718"/>
                <a:gd name="T35" fmla="*/ 263 h 526"/>
                <a:gd name="T36" fmla="*/ 1566 w 1718"/>
                <a:gd name="T37" fmla="*/ 200 h 526"/>
                <a:gd name="T38" fmla="*/ 1532 w 1718"/>
                <a:gd name="T39" fmla="*/ 133 h 526"/>
                <a:gd name="T40" fmla="*/ 1500 w 1718"/>
                <a:gd name="T41" fmla="*/ 56 h 526"/>
                <a:gd name="T42" fmla="*/ 1483 w 1718"/>
                <a:gd name="T43" fmla="*/ 0 h 526"/>
                <a:gd name="T44" fmla="*/ 1421 w 1718"/>
                <a:gd name="T45" fmla="*/ 25 h 526"/>
                <a:gd name="T46" fmla="*/ 1348 w 1718"/>
                <a:gd name="T47" fmla="*/ 40 h 526"/>
                <a:gd name="T48" fmla="*/ 1297 w 1718"/>
                <a:gd name="T49" fmla="*/ 43 h 526"/>
                <a:gd name="T50" fmla="*/ 1217 w 1718"/>
                <a:gd name="T51" fmla="*/ 40 h 526"/>
                <a:gd name="T52" fmla="*/ 1136 w 1718"/>
                <a:gd name="T53" fmla="*/ 30 h 526"/>
                <a:gd name="T54" fmla="*/ 1020 w 1718"/>
                <a:gd name="T55" fmla="*/ 7 h 526"/>
                <a:gd name="T56" fmla="*/ 1250 w 1718"/>
                <a:gd name="T57" fmla="*/ 173 h 526"/>
                <a:gd name="T58" fmla="*/ 1200 w 1718"/>
                <a:gd name="T59" fmla="*/ 237 h 526"/>
                <a:gd name="T60" fmla="*/ 1134 w 1718"/>
                <a:gd name="T61" fmla="*/ 290 h 526"/>
                <a:gd name="T62" fmla="*/ 1075 w 1718"/>
                <a:gd name="T63" fmla="*/ 329 h 526"/>
                <a:gd name="T64" fmla="*/ 991 w 1718"/>
                <a:gd name="T65" fmla="*/ 369 h 526"/>
                <a:gd name="T66" fmla="*/ 899 w 1718"/>
                <a:gd name="T67" fmla="*/ 393 h 526"/>
                <a:gd name="T68" fmla="*/ 808 w 1718"/>
                <a:gd name="T69" fmla="*/ 410 h 526"/>
                <a:gd name="T70" fmla="*/ 689 w 1718"/>
                <a:gd name="T71" fmla="*/ 418 h 526"/>
                <a:gd name="T72" fmla="*/ 571 w 1718"/>
                <a:gd name="T73" fmla="*/ 422 h 526"/>
                <a:gd name="T74" fmla="*/ 428 w 1718"/>
                <a:gd name="T75" fmla="*/ 422 h 526"/>
                <a:gd name="T76" fmla="*/ 309 w 1718"/>
                <a:gd name="T77" fmla="*/ 411 h 526"/>
                <a:gd name="T78" fmla="*/ 217 w 1718"/>
                <a:gd name="T79" fmla="*/ 395 h 526"/>
                <a:gd name="T80" fmla="*/ 137 w 1718"/>
                <a:gd name="T81" fmla="*/ 374 h 52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18"/>
                <a:gd name="T124" fmla="*/ 0 h 526"/>
                <a:gd name="T125" fmla="*/ 1718 w 1718"/>
                <a:gd name="T126" fmla="*/ 526 h 52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18" h="526">
                  <a:moveTo>
                    <a:pt x="0" y="330"/>
                  </a:moveTo>
                  <a:lnTo>
                    <a:pt x="112" y="387"/>
                  </a:lnTo>
                  <a:lnTo>
                    <a:pt x="154" y="403"/>
                  </a:lnTo>
                  <a:lnTo>
                    <a:pt x="207" y="421"/>
                  </a:lnTo>
                  <a:lnTo>
                    <a:pt x="251" y="434"/>
                  </a:lnTo>
                  <a:lnTo>
                    <a:pt x="304" y="451"/>
                  </a:lnTo>
                  <a:lnTo>
                    <a:pt x="352" y="464"/>
                  </a:lnTo>
                  <a:lnTo>
                    <a:pt x="411" y="477"/>
                  </a:lnTo>
                  <a:lnTo>
                    <a:pt x="461" y="486"/>
                  </a:lnTo>
                  <a:lnTo>
                    <a:pt x="506" y="498"/>
                  </a:lnTo>
                  <a:lnTo>
                    <a:pt x="568" y="504"/>
                  </a:lnTo>
                  <a:lnTo>
                    <a:pt x="626" y="511"/>
                  </a:lnTo>
                  <a:lnTo>
                    <a:pt x="692" y="516"/>
                  </a:lnTo>
                  <a:lnTo>
                    <a:pt x="784" y="523"/>
                  </a:lnTo>
                  <a:lnTo>
                    <a:pt x="851" y="525"/>
                  </a:lnTo>
                  <a:lnTo>
                    <a:pt x="911" y="525"/>
                  </a:lnTo>
                  <a:lnTo>
                    <a:pt x="988" y="523"/>
                  </a:lnTo>
                  <a:lnTo>
                    <a:pt x="1044" y="520"/>
                  </a:lnTo>
                  <a:lnTo>
                    <a:pt x="1100" y="514"/>
                  </a:lnTo>
                  <a:lnTo>
                    <a:pt x="1162" y="508"/>
                  </a:lnTo>
                  <a:lnTo>
                    <a:pt x="1215" y="496"/>
                  </a:lnTo>
                  <a:lnTo>
                    <a:pt x="1263" y="485"/>
                  </a:lnTo>
                  <a:lnTo>
                    <a:pt x="1310" y="470"/>
                  </a:lnTo>
                  <a:lnTo>
                    <a:pt x="1346" y="454"/>
                  </a:lnTo>
                  <a:lnTo>
                    <a:pt x="1384" y="434"/>
                  </a:lnTo>
                  <a:lnTo>
                    <a:pt x="1420" y="412"/>
                  </a:lnTo>
                  <a:lnTo>
                    <a:pt x="1445" y="383"/>
                  </a:lnTo>
                  <a:lnTo>
                    <a:pt x="1460" y="358"/>
                  </a:lnTo>
                  <a:lnTo>
                    <a:pt x="1481" y="327"/>
                  </a:lnTo>
                  <a:lnTo>
                    <a:pt x="1488" y="304"/>
                  </a:lnTo>
                  <a:lnTo>
                    <a:pt x="1503" y="271"/>
                  </a:lnTo>
                  <a:lnTo>
                    <a:pt x="1717" y="393"/>
                  </a:lnTo>
                  <a:lnTo>
                    <a:pt x="1684" y="359"/>
                  </a:lnTo>
                  <a:lnTo>
                    <a:pt x="1656" y="328"/>
                  </a:lnTo>
                  <a:lnTo>
                    <a:pt x="1630" y="297"/>
                  </a:lnTo>
                  <a:lnTo>
                    <a:pt x="1607" y="263"/>
                  </a:lnTo>
                  <a:lnTo>
                    <a:pt x="1583" y="230"/>
                  </a:lnTo>
                  <a:lnTo>
                    <a:pt x="1566" y="200"/>
                  </a:lnTo>
                  <a:lnTo>
                    <a:pt x="1547" y="166"/>
                  </a:lnTo>
                  <a:lnTo>
                    <a:pt x="1532" y="133"/>
                  </a:lnTo>
                  <a:lnTo>
                    <a:pt x="1513" y="92"/>
                  </a:lnTo>
                  <a:lnTo>
                    <a:pt x="1500" y="56"/>
                  </a:lnTo>
                  <a:lnTo>
                    <a:pt x="1494" y="32"/>
                  </a:lnTo>
                  <a:lnTo>
                    <a:pt x="1483" y="0"/>
                  </a:lnTo>
                  <a:lnTo>
                    <a:pt x="1454" y="12"/>
                  </a:lnTo>
                  <a:lnTo>
                    <a:pt x="1421" y="25"/>
                  </a:lnTo>
                  <a:lnTo>
                    <a:pt x="1384" y="33"/>
                  </a:lnTo>
                  <a:lnTo>
                    <a:pt x="1348" y="40"/>
                  </a:lnTo>
                  <a:lnTo>
                    <a:pt x="1321" y="42"/>
                  </a:lnTo>
                  <a:lnTo>
                    <a:pt x="1297" y="43"/>
                  </a:lnTo>
                  <a:lnTo>
                    <a:pt x="1259" y="43"/>
                  </a:lnTo>
                  <a:lnTo>
                    <a:pt x="1217" y="40"/>
                  </a:lnTo>
                  <a:lnTo>
                    <a:pt x="1182" y="38"/>
                  </a:lnTo>
                  <a:lnTo>
                    <a:pt x="1136" y="30"/>
                  </a:lnTo>
                  <a:lnTo>
                    <a:pt x="1091" y="24"/>
                  </a:lnTo>
                  <a:lnTo>
                    <a:pt x="1020" y="7"/>
                  </a:lnTo>
                  <a:lnTo>
                    <a:pt x="1269" y="142"/>
                  </a:lnTo>
                  <a:lnTo>
                    <a:pt x="1250" y="173"/>
                  </a:lnTo>
                  <a:lnTo>
                    <a:pt x="1223" y="208"/>
                  </a:lnTo>
                  <a:lnTo>
                    <a:pt x="1200" y="237"/>
                  </a:lnTo>
                  <a:lnTo>
                    <a:pt x="1160" y="272"/>
                  </a:lnTo>
                  <a:lnTo>
                    <a:pt x="1134" y="290"/>
                  </a:lnTo>
                  <a:lnTo>
                    <a:pt x="1109" y="308"/>
                  </a:lnTo>
                  <a:lnTo>
                    <a:pt x="1075" y="329"/>
                  </a:lnTo>
                  <a:lnTo>
                    <a:pt x="1037" y="350"/>
                  </a:lnTo>
                  <a:lnTo>
                    <a:pt x="991" y="369"/>
                  </a:lnTo>
                  <a:lnTo>
                    <a:pt x="947" y="381"/>
                  </a:lnTo>
                  <a:lnTo>
                    <a:pt x="899" y="393"/>
                  </a:lnTo>
                  <a:lnTo>
                    <a:pt x="848" y="406"/>
                  </a:lnTo>
                  <a:lnTo>
                    <a:pt x="808" y="410"/>
                  </a:lnTo>
                  <a:lnTo>
                    <a:pt x="748" y="415"/>
                  </a:lnTo>
                  <a:lnTo>
                    <a:pt x="689" y="418"/>
                  </a:lnTo>
                  <a:lnTo>
                    <a:pt x="636" y="421"/>
                  </a:lnTo>
                  <a:lnTo>
                    <a:pt x="571" y="422"/>
                  </a:lnTo>
                  <a:lnTo>
                    <a:pt x="498" y="422"/>
                  </a:lnTo>
                  <a:lnTo>
                    <a:pt x="428" y="422"/>
                  </a:lnTo>
                  <a:lnTo>
                    <a:pt x="357" y="414"/>
                  </a:lnTo>
                  <a:lnTo>
                    <a:pt x="309" y="411"/>
                  </a:lnTo>
                  <a:lnTo>
                    <a:pt x="260" y="404"/>
                  </a:lnTo>
                  <a:lnTo>
                    <a:pt x="217" y="395"/>
                  </a:lnTo>
                  <a:lnTo>
                    <a:pt x="174" y="387"/>
                  </a:lnTo>
                  <a:lnTo>
                    <a:pt x="137" y="374"/>
                  </a:lnTo>
                  <a:lnTo>
                    <a:pt x="0" y="330"/>
                  </a:lnTo>
                </a:path>
              </a:pathLst>
            </a:custGeom>
            <a:solidFill>
              <a:srgbClr val="00E4A8"/>
            </a:solidFill>
            <a:ln w="12700" cap="rnd">
              <a:solidFill>
                <a:srgbClr val="772655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3" name="Group 15">
            <a:extLst>
              <a:ext uri="{FF2B5EF4-FFF2-40B4-BE49-F238E27FC236}">
                <a16:creationId xmlns:a16="http://schemas.microsoft.com/office/drawing/2014/main" id="{21E74DCA-7733-65A3-1211-A9172DDAA791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886200"/>
            <a:ext cx="828675" cy="1970088"/>
            <a:chOff x="3462" y="2455"/>
            <a:chExt cx="757" cy="1614"/>
          </a:xfrm>
        </p:grpSpPr>
        <p:grpSp>
          <p:nvGrpSpPr>
            <p:cNvPr id="94" name="Group 16">
              <a:extLst>
                <a:ext uri="{FF2B5EF4-FFF2-40B4-BE49-F238E27FC236}">
                  <a16:creationId xmlns:a16="http://schemas.microsoft.com/office/drawing/2014/main" id="{C431C610-1465-B269-D38A-D51910121A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2" y="3447"/>
              <a:ext cx="709" cy="622"/>
              <a:chOff x="3462" y="3447"/>
              <a:chExt cx="709" cy="622"/>
            </a:xfrm>
          </p:grpSpPr>
          <p:grpSp>
            <p:nvGrpSpPr>
              <p:cNvPr id="122" name="Group 17">
                <a:extLst>
                  <a:ext uri="{FF2B5EF4-FFF2-40B4-BE49-F238E27FC236}">
                    <a16:creationId xmlns:a16="http://schemas.microsoft.com/office/drawing/2014/main" id="{BE5A0C41-ADAB-D517-4455-2DB06713E6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2" y="3447"/>
                <a:ext cx="709" cy="622"/>
                <a:chOff x="3462" y="3447"/>
                <a:chExt cx="709" cy="622"/>
              </a:xfrm>
            </p:grpSpPr>
            <p:grpSp>
              <p:nvGrpSpPr>
                <p:cNvPr id="130" name="Group 18">
                  <a:extLst>
                    <a:ext uri="{FF2B5EF4-FFF2-40B4-BE49-F238E27FC236}">
                      <a16:creationId xmlns:a16="http://schemas.microsoft.com/office/drawing/2014/main" id="{25D11255-B520-DDA2-BEAC-B737010139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62" y="3447"/>
                  <a:ext cx="709" cy="622"/>
                  <a:chOff x="3462" y="3447"/>
                  <a:chExt cx="709" cy="622"/>
                </a:xfrm>
              </p:grpSpPr>
              <p:sp>
                <p:nvSpPr>
                  <p:cNvPr id="138" name="Freeform 19">
                    <a:extLst>
                      <a:ext uri="{FF2B5EF4-FFF2-40B4-BE49-F238E27FC236}">
                        <a16:creationId xmlns:a16="http://schemas.microsoft.com/office/drawing/2014/main" id="{C83112AB-4C3F-4DE1-6662-A0AE977BCA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62" y="3447"/>
                    <a:ext cx="709" cy="622"/>
                  </a:xfrm>
                  <a:custGeom>
                    <a:avLst/>
                    <a:gdLst>
                      <a:gd name="T0" fmla="*/ 244 w 709"/>
                      <a:gd name="T1" fmla="*/ 56 h 622"/>
                      <a:gd name="T2" fmla="*/ 200 w 709"/>
                      <a:gd name="T3" fmla="*/ 51 h 622"/>
                      <a:gd name="T4" fmla="*/ 137 w 709"/>
                      <a:gd name="T5" fmla="*/ 76 h 622"/>
                      <a:gd name="T6" fmla="*/ 95 w 709"/>
                      <a:gd name="T7" fmla="*/ 102 h 622"/>
                      <a:gd name="T8" fmla="*/ 66 w 709"/>
                      <a:gd name="T9" fmla="*/ 141 h 622"/>
                      <a:gd name="T10" fmla="*/ 63 w 709"/>
                      <a:gd name="T11" fmla="*/ 174 h 622"/>
                      <a:gd name="T12" fmla="*/ 61 w 709"/>
                      <a:gd name="T13" fmla="*/ 222 h 622"/>
                      <a:gd name="T14" fmla="*/ 38 w 709"/>
                      <a:gd name="T15" fmla="*/ 247 h 622"/>
                      <a:gd name="T16" fmla="*/ 31 w 709"/>
                      <a:gd name="T17" fmla="*/ 281 h 622"/>
                      <a:gd name="T18" fmla="*/ 43 w 709"/>
                      <a:gd name="T19" fmla="*/ 314 h 622"/>
                      <a:gd name="T20" fmla="*/ 36 w 709"/>
                      <a:gd name="T21" fmla="*/ 339 h 622"/>
                      <a:gd name="T22" fmla="*/ 17 w 709"/>
                      <a:gd name="T23" fmla="*/ 365 h 622"/>
                      <a:gd name="T24" fmla="*/ 13 w 709"/>
                      <a:gd name="T25" fmla="*/ 400 h 622"/>
                      <a:gd name="T26" fmla="*/ 2 w 709"/>
                      <a:gd name="T27" fmla="*/ 441 h 622"/>
                      <a:gd name="T28" fmla="*/ 6 w 709"/>
                      <a:gd name="T29" fmla="*/ 481 h 622"/>
                      <a:gd name="T30" fmla="*/ 31 w 709"/>
                      <a:gd name="T31" fmla="*/ 499 h 622"/>
                      <a:gd name="T32" fmla="*/ 75 w 709"/>
                      <a:gd name="T33" fmla="*/ 499 h 622"/>
                      <a:gd name="T34" fmla="*/ 95 w 709"/>
                      <a:gd name="T35" fmla="*/ 511 h 622"/>
                      <a:gd name="T36" fmla="*/ 90 w 709"/>
                      <a:gd name="T37" fmla="*/ 544 h 622"/>
                      <a:gd name="T38" fmla="*/ 67 w 709"/>
                      <a:gd name="T39" fmla="*/ 577 h 622"/>
                      <a:gd name="T40" fmla="*/ 63 w 709"/>
                      <a:gd name="T41" fmla="*/ 603 h 622"/>
                      <a:gd name="T42" fmla="*/ 80 w 709"/>
                      <a:gd name="T43" fmla="*/ 621 h 622"/>
                      <a:gd name="T44" fmla="*/ 107 w 709"/>
                      <a:gd name="T45" fmla="*/ 621 h 622"/>
                      <a:gd name="T46" fmla="*/ 144 w 709"/>
                      <a:gd name="T47" fmla="*/ 607 h 622"/>
                      <a:gd name="T48" fmla="*/ 194 w 709"/>
                      <a:gd name="T49" fmla="*/ 594 h 622"/>
                      <a:gd name="T50" fmla="*/ 250 w 709"/>
                      <a:gd name="T51" fmla="*/ 591 h 622"/>
                      <a:gd name="T52" fmla="*/ 291 w 709"/>
                      <a:gd name="T53" fmla="*/ 600 h 622"/>
                      <a:gd name="T54" fmla="*/ 346 w 709"/>
                      <a:gd name="T55" fmla="*/ 607 h 622"/>
                      <a:gd name="T56" fmla="*/ 393 w 709"/>
                      <a:gd name="T57" fmla="*/ 598 h 622"/>
                      <a:gd name="T58" fmla="*/ 452 w 709"/>
                      <a:gd name="T59" fmla="*/ 598 h 622"/>
                      <a:gd name="T60" fmla="*/ 506 w 709"/>
                      <a:gd name="T61" fmla="*/ 604 h 622"/>
                      <a:gd name="T62" fmla="*/ 541 w 709"/>
                      <a:gd name="T63" fmla="*/ 589 h 622"/>
                      <a:gd name="T64" fmla="*/ 581 w 709"/>
                      <a:gd name="T65" fmla="*/ 577 h 622"/>
                      <a:gd name="T66" fmla="*/ 635 w 709"/>
                      <a:gd name="T67" fmla="*/ 578 h 622"/>
                      <a:gd name="T68" fmla="*/ 678 w 709"/>
                      <a:gd name="T69" fmla="*/ 574 h 622"/>
                      <a:gd name="T70" fmla="*/ 708 w 709"/>
                      <a:gd name="T71" fmla="*/ 552 h 622"/>
                      <a:gd name="T72" fmla="*/ 691 w 709"/>
                      <a:gd name="T73" fmla="*/ 457 h 622"/>
                      <a:gd name="T74" fmla="*/ 703 w 709"/>
                      <a:gd name="T75" fmla="*/ 428 h 622"/>
                      <a:gd name="T76" fmla="*/ 686 w 709"/>
                      <a:gd name="T77" fmla="*/ 398 h 622"/>
                      <a:gd name="T78" fmla="*/ 676 w 709"/>
                      <a:gd name="T79" fmla="*/ 369 h 622"/>
                      <a:gd name="T80" fmla="*/ 672 w 709"/>
                      <a:gd name="T81" fmla="*/ 335 h 622"/>
                      <a:gd name="T82" fmla="*/ 673 w 709"/>
                      <a:gd name="T83" fmla="*/ 305 h 622"/>
                      <a:gd name="T84" fmla="*/ 665 w 709"/>
                      <a:gd name="T85" fmla="*/ 277 h 622"/>
                      <a:gd name="T86" fmla="*/ 674 w 709"/>
                      <a:gd name="T87" fmla="*/ 235 h 622"/>
                      <a:gd name="T88" fmla="*/ 673 w 709"/>
                      <a:gd name="T89" fmla="*/ 186 h 622"/>
                      <a:gd name="T90" fmla="*/ 662 w 709"/>
                      <a:gd name="T91" fmla="*/ 142 h 622"/>
                      <a:gd name="T92" fmla="*/ 642 w 709"/>
                      <a:gd name="T93" fmla="*/ 109 h 622"/>
                      <a:gd name="T94" fmla="*/ 574 w 709"/>
                      <a:gd name="T95" fmla="*/ 72 h 622"/>
                      <a:gd name="T96" fmla="*/ 440 w 709"/>
                      <a:gd name="T97" fmla="*/ 45 h 622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709"/>
                      <a:gd name="T148" fmla="*/ 0 h 622"/>
                      <a:gd name="T149" fmla="*/ 709 w 709"/>
                      <a:gd name="T150" fmla="*/ 622 h 622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709" h="622">
                        <a:moveTo>
                          <a:pt x="327" y="0"/>
                        </a:moveTo>
                        <a:lnTo>
                          <a:pt x="244" y="56"/>
                        </a:lnTo>
                        <a:lnTo>
                          <a:pt x="229" y="54"/>
                        </a:lnTo>
                        <a:lnTo>
                          <a:pt x="200" y="51"/>
                        </a:lnTo>
                        <a:lnTo>
                          <a:pt x="171" y="60"/>
                        </a:lnTo>
                        <a:lnTo>
                          <a:pt x="137" y="76"/>
                        </a:lnTo>
                        <a:lnTo>
                          <a:pt x="112" y="90"/>
                        </a:lnTo>
                        <a:lnTo>
                          <a:pt x="95" y="102"/>
                        </a:lnTo>
                        <a:lnTo>
                          <a:pt x="78" y="122"/>
                        </a:lnTo>
                        <a:lnTo>
                          <a:pt x="66" y="141"/>
                        </a:lnTo>
                        <a:lnTo>
                          <a:pt x="61" y="154"/>
                        </a:lnTo>
                        <a:lnTo>
                          <a:pt x="63" y="174"/>
                        </a:lnTo>
                        <a:lnTo>
                          <a:pt x="65" y="203"/>
                        </a:lnTo>
                        <a:lnTo>
                          <a:pt x="61" y="222"/>
                        </a:lnTo>
                        <a:lnTo>
                          <a:pt x="50" y="236"/>
                        </a:lnTo>
                        <a:lnTo>
                          <a:pt x="38" y="247"/>
                        </a:lnTo>
                        <a:lnTo>
                          <a:pt x="28" y="263"/>
                        </a:lnTo>
                        <a:lnTo>
                          <a:pt x="31" y="281"/>
                        </a:lnTo>
                        <a:lnTo>
                          <a:pt x="38" y="302"/>
                        </a:lnTo>
                        <a:lnTo>
                          <a:pt x="43" y="314"/>
                        </a:lnTo>
                        <a:lnTo>
                          <a:pt x="43" y="328"/>
                        </a:lnTo>
                        <a:lnTo>
                          <a:pt x="36" y="339"/>
                        </a:lnTo>
                        <a:lnTo>
                          <a:pt x="21" y="351"/>
                        </a:lnTo>
                        <a:lnTo>
                          <a:pt x="17" y="365"/>
                        </a:lnTo>
                        <a:lnTo>
                          <a:pt x="13" y="379"/>
                        </a:lnTo>
                        <a:lnTo>
                          <a:pt x="13" y="400"/>
                        </a:lnTo>
                        <a:lnTo>
                          <a:pt x="9" y="417"/>
                        </a:lnTo>
                        <a:lnTo>
                          <a:pt x="2" y="441"/>
                        </a:lnTo>
                        <a:lnTo>
                          <a:pt x="0" y="463"/>
                        </a:lnTo>
                        <a:lnTo>
                          <a:pt x="6" y="481"/>
                        </a:lnTo>
                        <a:lnTo>
                          <a:pt x="17" y="492"/>
                        </a:lnTo>
                        <a:lnTo>
                          <a:pt x="31" y="499"/>
                        </a:lnTo>
                        <a:lnTo>
                          <a:pt x="53" y="500"/>
                        </a:lnTo>
                        <a:lnTo>
                          <a:pt x="75" y="499"/>
                        </a:lnTo>
                        <a:lnTo>
                          <a:pt x="88" y="503"/>
                        </a:lnTo>
                        <a:lnTo>
                          <a:pt x="95" y="511"/>
                        </a:lnTo>
                        <a:lnTo>
                          <a:pt x="97" y="522"/>
                        </a:lnTo>
                        <a:lnTo>
                          <a:pt x="90" y="544"/>
                        </a:lnTo>
                        <a:lnTo>
                          <a:pt x="76" y="563"/>
                        </a:lnTo>
                        <a:lnTo>
                          <a:pt x="67" y="577"/>
                        </a:lnTo>
                        <a:lnTo>
                          <a:pt x="61" y="591"/>
                        </a:lnTo>
                        <a:lnTo>
                          <a:pt x="63" y="603"/>
                        </a:lnTo>
                        <a:lnTo>
                          <a:pt x="71" y="616"/>
                        </a:lnTo>
                        <a:lnTo>
                          <a:pt x="80" y="621"/>
                        </a:lnTo>
                        <a:lnTo>
                          <a:pt x="92" y="621"/>
                        </a:lnTo>
                        <a:lnTo>
                          <a:pt x="107" y="621"/>
                        </a:lnTo>
                        <a:lnTo>
                          <a:pt x="124" y="615"/>
                        </a:lnTo>
                        <a:lnTo>
                          <a:pt x="144" y="607"/>
                        </a:lnTo>
                        <a:lnTo>
                          <a:pt x="164" y="599"/>
                        </a:lnTo>
                        <a:lnTo>
                          <a:pt x="194" y="594"/>
                        </a:lnTo>
                        <a:lnTo>
                          <a:pt x="222" y="589"/>
                        </a:lnTo>
                        <a:lnTo>
                          <a:pt x="250" y="591"/>
                        </a:lnTo>
                        <a:lnTo>
                          <a:pt x="272" y="596"/>
                        </a:lnTo>
                        <a:lnTo>
                          <a:pt x="291" y="600"/>
                        </a:lnTo>
                        <a:lnTo>
                          <a:pt x="316" y="605"/>
                        </a:lnTo>
                        <a:lnTo>
                          <a:pt x="346" y="607"/>
                        </a:lnTo>
                        <a:lnTo>
                          <a:pt x="367" y="604"/>
                        </a:lnTo>
                        <a:lnTo>
                          <a:pt x="393" y="598"/>
                        </a:lnTo>
                        <a:lnTo>
                          <a:pt x="425" y="600"/>
                        </a:lnTo>
                        <a:lnTo>
                          <a:pt x="452" y="598"/>
                        </a:lnTo>
                        <a:lnTo>
                          <a:pt x="479" y="604"/>
                        </a:lnTo>
                        <a:lnTo>
                          <a:pt x="506" y="604"/>
                        </a:lnTo>
                        <a:lnTo>
                          <a:pt x="523" y="596"/>
                        </a:lnTo>
                        <a:lnTo>
                          <a:pt x="541" y="589"/>
                        </a:lnTo>
                        <a:lnTo>
                          <a:pt x="557" y="584"/>
                        </a:lnTo>
                        <a:lnTo>
                          <a:pt x="581" y="577"/>
                        </a:lnTo>
                        <a:lnTo>
                          <a:pt x="605" y="577"/>
                        </a:lnTo>
                        <a:lnTo>
                          <a:pt x="635" y="578"/>
                        </a:lnTo>
                        <a:lnTo>
                          <a:pt x="659" y="577"/>
                        </a:lnTo>
                        <a:lnTo>
                          <a:pt x="678" y="574"/>
                        </a:lnTo>
                        <a:lnTo>
                          <a:pt x="695" y="563"/>
                        </a:lnTo>
                        <a:lnTo>
                          <a:pt x="708" y="552"/>
                        </a:lnTo>
                        <a:lnTo>
                          <a:pt x="701" y="508"/>
                        </a:lnTo>
                        <a:lnTo>
                          <a:pt x="691" y="457"/>
                        </a:lnTo>
                        <a:lnTo>
                          <a:pt x="695" y="446"/>
                        </a:lnTo>
                        <a:lnTo>
                          <a:pt x="703" y="428"/>
                        </a:lnTo>
                        <a:lnTo>
                          <a:pt x="695" y="410"/>
                        </a:lnTo>
                        <a:lnTo>
                          <a:pt x="686" y="398"/>
                        </a:lnTo>
                        <a:lnTo>
                          <a:pt x="678" y="384"/>
                        </a:lnTo>
                        <a:lnTo>
                          <a:pt x="676" y="369"/>
                        </a:lnTo>
                        <a:lnTo>
                          <a:pt x="674" y="349"/>
                        </a:lnTo>
                        <a:lnTo>
                          <a:pt x="672" y="335"/>
                        </a:lnTo>
                        <a:lnTo>
                          <a:pt x="671" y="321"/>
                        </a:lnTo>
                        <a:lnTo>
                          <a:pt x="673" y="305"/>
                        </a:lnTo>
                        <a:lnTo>
                          <a:pt x="668" y="291"/>
                        </a:lnTo>
                        <a:lnTo>
                          <a:pt x="665" y="277"/>
                        </a:lnTo>
                        <a:lnTo>
                          <a:pt x="671" y="258"/>
                        </a:lnTo>
                        <a:lnTo>
                          <a:pt x="674" y="235"/>
                        </a:lnTo>
                        <a:lnTo>
                          <a:pt x="676" y="211"/>
                        </a:lnTo>
                        <a:lnTo>
                          <a:pt x="673" y="186"/>
                        </a:lnTo>
                        <a:lnTo>
                          <a:pt x="670" y="162"/>
                        </a:lnTo>
                        <a:lnTo>
                          <a:pt x="662" y="142"/>
                        </a:lnTo>
                        <a:lnTo>
                          <a:pt x="655" y="123"/>
                        </a:lnTo>
                        <a:lnTo>
                          <a:pt x="642" y="109"/>
                        </a:lnTo>
                        <a:lnTo>
                          <a:pt x="612" y="89"/>
                        </a:lnTo>
                        <a:lnTo>
                          <a:pt x="574" y="72"/>
                        </a:lnTo>
                        <a:lnTo>
                          <a:pt x="536" y="57"/>
                        </a:lnTo>
                        <a:lnTo>
                          <a:pt x="440" y="45"/>
                        </a:lnTo>
                        <a:lnTo>
                          <a:pt x="327" y="0"/>
                        </a:lnTo>
                      </a:path>
                    </a:pathLst>
                  </a:custGeom>
                  <a:solidFill>
                    <a:srgbClr val="C060FF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39" name="Group 20">
                    <a:extLst>
                      <a:ext uri="{FF2B5EF4-FFF2-40B4-BE49-F238E27FC236}">
                        <a16:creationId xmlns:a16="http://schemas.microsoft.com/office/drawing/2014/main" id="{DD040839-5E61-9B12-4BF4-8CCAB5AE037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49" y="3501"/>
                    <a:ext cx="496" cy="458"/>
                    <a:chOff x="3549" y="3501"/>
                    <a:chExt cx="496" cy="458"/>
                  </a:xfrm>
                </p:grpSpPr>
                <p:sp>
                  <p:nvSpPr>
                    <p:cNvPr id="140" name="Freeform 21">
                      <a:extLst>
                        <a:ext uri="{FF2B5EF4-FFF2-40B4-BE49-F238E27FC236}">
                          <a16:creationId xmlns:a16="http://schemas.microsoft.com/office/drawing/2014/main" id="{A2DA9689-8602-FE13-DA22-E6A0C03533B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08" y="3732"/>
                      <a:ext cx="27" cy="65"/>
                    </a:xfrm>
                    <a:custGeom>
                      <a:avLst/>
                      <a:gdLst>
                        <a:gd name="T0" fmla="*/ 10 w 27"/>
                        <a:gd name="T1" fmla="*/ 0 h 65"/>
                        <a:gd name="T2" fmla="*/ 0 w 27"/>
                        <a:gd name="T3" fmla="*/ 22 h 65"/>
                        <a:gd name="T4" fmla="*/ 5 w 27"/>
                        <a:gd name="T5" fmla="*/ 45 h 65"/>
                        <a:gd name="T6" fmla="*/ 26 w 27"/>
                        <a:gd name="T7" fmla="*/ 64 h 6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7"/>
                        <a:gd name="T13" fmla="*/ 0 h 65"/>
                        <a:gd name="T14" fmla="*/ 27 w 27"/>
                        <a:gd name="T15" fmla="*/ 65 h 65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7" h="65">
                          <a:moveTo>
                            <a:pt x="10" y="0"/>
                          </a:moveTo>
                          <a:lnTo>
                            <a:pt x="0" y="22"/>
                          </a:lnTo>
                          <a:lnTo>
                            <a:pt x="5" y="45"/>
                          </a:lnTo>
                          <a:lnTo>
                            <a:pt x="26" y="6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1" name="Freeform 22">
                      <a:extLst>
                        <a:ext uri="{FF2B5EF4-FFF2-40B4-BE49-F238E27FC236}">
                          <a16:creationId xmlns:a16="http://schemas.microsoft.com/office/drawing/2014/main" id="{71E6A94A-62EF-31C3-EED5-01ADF46A4FD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28" y="3814"/>
                      <a:ext cx="17" cy="145"/>
                    </a:xfrm>
                    <a:custGeom>
                      <a:avLst/>
                      <a:gdLst>
                        <a:gd name="T0" fmla="*/ 12 w 17"/>
                        <a:gd name="T1" fmla="*/ 144 h 145"/>
                        <a:gd name="T2" fmla="*/ 10 w 17"/>
                        <a:gd name="T3" fmla="*/ 130 h 145"/>
                        <a:gd name="T4" fmla="*/ 11 w 17"/>
                        <a:gd name="T5" fmla="*/ 117 h 145"/>
                        <a:gd name="T6" fmla="*/ 15 w 17"/>
                        <a:gd name="T7" fmla="*/ 102 h 145"/>
                        <a:gd name="T8" fmla="*/ 12 w 17"/>
                        <a:gd name="T9" fmla="*/ 86 h 145"/>
                        <a:gd name="T10" fmla="*/ 3 w 17"/>
                        <a:gd name="T11" fmla="*/ 74 h 145"/>
                        <a:gd name="T12" fmla="*/ 0 w 17"/>
                        <a:gd name="T13" fmla="*/ 63 h 145"/>
                        <a:gd name="T14" fmla="*/ 2 w 17"/>
                        <a:gd name="T15" fmla="*/ 49 h 145"/>
                        <a:gd name="T16" fmla="*/ 12 w 17"/>
                        <a:gd name="T17" fmla="*/ 38 h 145"/>
                        <a:gd name="T18" fmla="*/ 16 w 17"/>
                        <a:gd name="T19" fmla="*/ 25 h 145"/>
                        <a:gd name="T20" fmla="*/ 10 w 17"/>
                        <a:gd name="T21" fmla="*/ 13 h 145"/>
                        <a:gd name="T22" fmla="*/ 6 w 17"/>
                        <a:gd name="T23" fmla="*/ 0 h 145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45"/>
                        <a:gd name="T38" fmla="*/ 17 w 17"/>
                        <a:gd name="T39" fmla="*/ 145 h 145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45">
                          <a:moveTo>
                            <a:pt x="12" y="144"/>
                          </a:moveTo>
                          <a:lnTo>
                            <a:pt x="10" y="130"/>
                          </a:lnTo>
                          <a:lnTo>
                            <a:pt x="11" y="117"/>
                          </a:lnTo>
                          <a:lnTo>
                            <a:pt x="15" y="102"/>
                          </a:lnTo>
                          <a:lnTo>
                            <a:pt x="12" y="86"/>
                          </a:lnTo>
                          <a:lnTo>
                            <a:pt x="3" y="74"/>
                          </a:lnTo>
                          <a:lnTo>
                            <a:pt x="0" y="63"/>
                          </a:lnTo>
                          <a:lnTo>
                            <a:pt x="2" y="49"/>
                          </a:lnTo>
                          <a:lnTo>
                            <a:pt x="12" y="38"/>
                          </a:lnTo>
                          <a:lnTo>
                            <a:pt x="16" y="25"/>
                          </a:lnTo>
                          <a:lnTo>
                            <a:pt x="10" y="13"/>
                          </a:lnTo>
                          <a:lnTo>
                            <a:pt x="6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2" name="Freeform 23">
                      <a:extLst>
                        <a:ext uri="{FF2B5EF4-FFF2-40B4-BE49-F238E27FC236}">
                          <a16:creationId xmlns:a16="http://schemas.microsoft.com/office/drawing/2014/main" id="{B81B969C-9BD8-0F73-B626-59D8D822588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43" y="3501"/>
                      <a:ext cx="169" cy="245"/>
                    </a:xfrm>
                    <a:custGeom>
                      <a:avLst/>
                      <a:gdLst>
                        <a:gd name="T0" fmla="*/ 36 w 169"/>
                        <a:gd name="T1" fmla="*/ 0 h 245"/>
                        <a:gd name="T2" fmla="*/ 36 w 169"/>
                        <a:gd name="T3" fmla="*/ 14 h 245"/>
                        <a:gd name="T4" fmla="*/ 32 w 169"/>
                        <a:gd name="T5" fmla="*/ 27 h 245"/>
                        <a:gd name="T6" fmla="*/ 26 w 169"/>
                        <a:gd name="T7" fmla="*/ 43 h 245"/>
                        <a:gd name="T8" fmla="*/ 24 w 169"/>
                        <a:gd name="T9" fmla="*/ 56 h 245"/>
                        <a:gd name="T10" fmla="*/ 22 w 169"/>
                        <a:gd name="T11" fmla="*/ 74 h 245"/>
                        <a:gd name="T12" fmla="*/ 20 w 169"/>
                        <a:gd name="T13" fmla="*/ 89 h 245"/>
                        <a:gd name="T14" fmla="*/ 13 w 169"/>
                        <a:gd name="T15" fmla="*/ 102 h 245"/>
                        <a:gd name="T16" fmla="*/ 0 w 169"/>
                        <a:gd name="T17" fmla="*/ 110 h 245"/>
                        <a:gd name="T18" fmla="*/ 15 w 169"/>
                        <a:gd name="T19" fmla="*/ 116 h 245"/>
                        <a:gd name="T20" fmla="*/ 36 w 169"/>
                        <a:gd name="T21" fmla="*/ 121 h 245"/>
                        <a:gd name="T22" fmla="*/ 52 w 169"/>
                        <a:gd name="T23" fmla="*/ 127 h 245"/>
                        <a:gd name="T24" fmla="*/ 38 w 169"/>
                        <a:gd name="T25" fmla="*/ 141 h 245"/>
                        <a:gd name="T26" fmla="*/ 28 w 169"/>
                        <a:gd name="T27" fmla="*/ 154 h 245"/>
                        <a:gd name="T28" fmla="*/ 52 w 169"/>
                        <a:gd name="T29" fmla="*/ 160 h 245"/>
                        <a:gd name="T30" fmla="*/ 79 w 169"/>
                        <a:gd name="T31" fmla="*/ 174 h 245"/>
                        <a:gd name="T32" fmla="*/ 107 w 169"/>
                        <a:gd name="T33" fmla="*/ 196 h 245"/>
                        <a:gd name="T34" fmla="*/ 133 w 169"/>
                        <a:gd name="T35" fmla="*/ 209 h 245"/>
                        <a:gd name="T36" fmla="*/ 168 w 169"/>
                        <a:gd name="T37" fmla="*/ 244 h 245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169"/>
                        <a:gd name="T58" fmla="*/ 0 h 245"/>
                        <a:gd name="T59" fmla="*/ 169 w 169"/>
                        <a:gd name="T60" fmla="*/ 245 h 245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169" h="245">
                          <a:moveTo>
                            <a:pt x="36" y="0"/>
                          </a:moveTo>
                          <a:lnTo>
                            <a:pt x="36" y="14"/>
                          </a:lnTo>
                          <a:lnTo>
                            <a:pt x="32" y="27"/>
                          </a:lnTo>
                          <a:lnTo>
                            <a:pt x="26" y="43"/>
                          </a:lnTo>
                          <a:lnTo>
                            <a:pt x="24" y="56"/>
                          </a:lnTo>
                          <a:lnTo>
                            <a:pt x="22" y="74"/>
                          </a:lnTo>
                          <a:lnTo>
                            <a:pt x="20" y="89"/>
                          </a:lnTo>
                          <a:lnTo>
                            <a:pt x="13" y="102"/>
                          </a:lnTo>
                          <a:lnTo>
                            <a:pt x="0" y="110"/>
                          </a:lnTo>
                          <a:lnTo>
                            <a:pt x="15" y="116"/>
                          </a:lnTo>
                          <a:lnTo>
                            <a:pt x="36" y="121"/>
                          </a:lnTo>
                          <a:lnTo>
                            <a:pt x="52" y="127"/>
                          </a:lnTo>
                          <a:lnTo>
                            <a:pt x="38" y="141"/>
                          </a:lnTo>
                          <a:lnTo>
                            <a:pt x="28" y="154"/>
                          </a:lnTo>
                          <a:lnTo>
                            <a:pt x="52" y="160"/>
                          </a:lnTo>
                          <a:lnTo>
                            <a:pt x="79" y="174"/>
                          </a:lnTo>
                          <a:lnTo>
                            <a:pt x="107" y="196"/>
                          </a:lnTo>
                          <a:lnTo>
                            <a:pt x="133" y="209"/>
                          </a:lnTo>
                          <a:lnTo>
                            <a:pt x="168" y="24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3" name="Freeform 24">
                      <a:extLst>
                        <a:ext uri="{FF2B5EF4-FFF2-40B4-BE49-F238E27FC236}">
                          <a16:creationId xmlns:a16="http://schemas.microsoft.com/office/drawing/2014/main" id="{2EBD0C0D-7FCA-F184-E29C-6B2565A53AD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76" y="3507"/>
                      <a:ext cx="165" cy="236"/>
                    </a:xfrm>
                    <a:custGeom>
                      <a:avLst/>
                      <a:gdLst>
                        <a:gd name="T0" fmla="*/ 133 w 165"/>
                        <a:gd name="T1" fmla="*/ 0 h 236"/>
                        <a:gd name="T2" fmla="*/ 133 w 165"/>
                        <a:gd name="T3" fmla="*/ 15 h 236"/>
                        <a:gd name="T4" fmla="*/ 138 w 165"/>
                        <a:gd name="T5" fmla="*/ 37 h 236"/>
                        <a:gd name="T6" fmla="*/ 151 w 165"/>
                        <a:gd name="T7" fmla="*/ 58 h 236"/>
                        <a:gd name="T8" fmla="*/ 164 w 165"/>
                        <a:gd name="T9" fmla="*/ 73 h 236"/>
                        <a:gd name="T10" fmla="*/ 150 w 165"/>
                        <a:gd name="T11" fmla="*/ 77 h 236"/>
                        <a:gd name="T12" fmla="*/ 130 w 165"/>
                        <a:gd name="T13" fmla="*/ 85 h 236"/>
                        <a:gd name="T14" fmla="*/ 112 w 165"/>
                        <a:gd name="T15" fmla="*/ 91 h 236"/>
                        <a:gd name="T16" fmla="*/ 136 w 165"/>
                        <a:gd name="T17" fmla="*/ 107 h 236"/>
                        <a:gd name="T18" fmla="*/ 112 w 165"/>
                        <a:gd name="T19" fmla="*/ 115 h 236"/>
                        <a:gd name="T20" fmla="*/ 80 w 165"/>
                        <a:gd name="T21" fmla="*/ 137 h 236"/>
                        <a:gd name="T22" fmla="*/ 64 w 165"/>
                        <a:gd name="T23" fmla="*/ 162 h 236"/>
                        <a:gd name="T24" fmla="*/ 35 w 165"/>
                        <a:gd name="T25" fmla="*/ 189 h 236"/>
                        <a:gd name="T26" fmla="*/ 14 w 165"/>
                        <a:gd name="T27" fmla="*/ 216 h 236"/>
                        <a:gd name="T28" fmla="*/ 0 w 165"/>
                        <a:gd name="T29" fmla="*/ 235 h 2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65"/>
                        <a:gd name="T46" fmla="*/ 0 h 236"/>
                        <a:gd name="T47" fmla="*/ 165 w 165"/>
                        <a:gd name="T48" fmla="*/ 236 h 236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65" h="236">
                          <a:moveTo>
                            <a:pt x="133" y="0"/>
                          </a:moveTo>
                          <a:lnTo>
                            <a:pt x="133" y="15"/>
                          </a:lnTo>
                          <a:lnTo>
                            <a:pt x="138" y="37"/>
                          </a:lnTo>
                          <a:lnTo>
                            <a:pt x="151" y="58"/>
                          </a:lnTo>
                          <a:lnTo>
                            <a:pt x="164" y="73"/>
                          </a:lnTo>
                          <a:lnTo>
                            <a:pt x="150" y="77"/>
                          </a:lnTo>
                          <a:lnTo>
                            <a:pt x="130" y="85"/>
                          </a:lnTo>
                          <a:lnTo>
                            <a:pt x="112" y="91"/>
                          </a:lnTo>
                          <a:lnTo>
                            <a:pt x="136" y="107"/>
                          </a:lnTo>
                          <a:lnTo>
                            <a:pt x="112" y="115"/>
                          </a:lnTo>
                          <a:lnTo>
                            <a:pt x="80" y="137"/>
                          </a:lnTo>
                          <a:lnTo>
                            <a:pt x="64" y="162"/>
                          </a:lnTo>
                          <a:lnTo>
                            <a:pt x="35" y="189"/>
                          </a:lnTo>
                          <a:lnTo>
                            <a:pt x="14" y="216"/>
                          </a:lnTo>
                          <a:lnTo>
                            <a:pt x="0" y="235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4" name="Freeform 25">
                      <a:extLst>
                        <a:ext uri="{FF2B5EF4-FFF2-40B4-BE49-F238E27FC236}">
                          <a16:creationId xmlns:a16="http://schemas.microsoft.com/office/drawing/2014/main" id="{0CDD5B67-7BE6-81DC-5F8A-3883E381A48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49" y="3926"/>
                      <a:ext cx="82" cy="19"/>
                    </a:xfrm>
                    <a:custGeom>
                      <a:avLst/>
                      <a:gdLst>
                        <a:gd name="T0" fmla="*/ 81 w 82"/>
                        <a:gd name="T1" fmla="*/ 4 h 19"/>
                        <a:gd name="T2" fmla="*/ 65 w 82"/>
                        <a:gd name="T3" fmla="*/ 1 h 19"/>
                        <a:gd name="T4" fmla="*/ 51 w 82"/>
                        <a:gd name="T5" fmla="*/ 0 h 19"/>
                        <a:gd name="T6" fmla="*/ 35 w 82"/>
                        <a:gd name="T7" fmla="*/ 2 h 19"/>
                        <a:gd name="T8" fmla="*/ 23 w 82"/>
                        <a:gd name="T9" fmla="*/ 6 h 19"/>
                        <a:gd name="T10" fmla="*/ 8 w 82"/>
                        <a:gd name="T11" fmla="*/ 13 h 19"/>
                        <a:gd name="T12" fmla="*/ 0 w 82"/>
                        <a:gd name="T13" fmla="*/ 18 h 19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"/>
                        <a:gd name="T22" fmla="*/ 0 h 19"/>
                        <a:gd name="T23" fmla="*/ 82 w 82"/>
                        <a:gd name="T24" fmla="*/ 19 h 19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" h="19">
                          <a:moveTo>
                            <a:pt x="81" y="4"/>
                          </a:moveTo>
                          <a:lnTo>
                            <a:pt x="65" y="1"/>
                          </a:lnTo>
                          <a:lnTo>
                            <a:pt x="51" y="0"/>
                          </a:lnTo>
                          <a:lnTo>
                            <a:pt x="35" y="2"/>
                          </a:lnTo>
                          <a:lnTo>
                            <a:pt x="23" y="6"/>
                          </a:lnTo>
                          <a:lnTo>
                            <a:pt x="8" y="13"/>
                          </a:lnTo>
                          <a:lnTo>
                            <a:pt x="0" y="18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5" name="Freeform 26">
                      <a:extLst>
                        <a:ext uri="{FF2B5EF4-FFF2-40B4-BE49-F238E27FC236}">
                          <a16:creationId xmlns:a16="http://schemas.microsoft.com/office/drawing/2014/main" id="{072D0873-275F-68BC-4587-71932B1BBD9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84" y="3729"/>
                      <a:ext cx="53" cy="45"/>
                    </a:xfrm>
                    <a:custGeom>
                      <a:avLst/>
                      <a:gdLst>
                        <a:gd name="T0" fmla="*/ 52 w 53"/>
                        <a:gd name="T1" fmla="*/ 44 h 45"/>
                        <a:gd name="T2" fmla="*/ 41 w 53"/>
                        <a:gd name="T3" fmla="*/ 43 h 45"/>
                        <a:gd name="T4" fmla="*/ 27 w 53"/>
                        <a:gd name="T5" fmla="*/ 38 h 45"/>
                        <a:gd name="T6" fmla="*/ 17 w 53"/>
                        <a:gd name="T7" fmla="*/ 31 h 45"/>
                        <a:gd name="T8" fmla="*/ 9 w 53"/>
                        <a:gd name="T9" fmla="*/ 22 h 45"/>
                        <a:gd name="T10" fmla="*/ 3 w 53"/>
                        <a:gd name="T11" fmla="*/ 9 h 45"/>
                        <a:gd name="T12" fmla="*/ 0 w 53"/>
                        <a:gd name="T13" fmla="*/ 0 h 4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53"/>
                        <a:gd name="T22" fmla="*/ 0 h 45"/>
                        <a:gd name="T23" fmla="*/ 53 w 53"/>
                        <a:gd name="T24" fmla="*/ 45 h 4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53" h="45">
                          <a:moveTo>
                            <a:pt x="52" y="44"/>
                          </a:moveTo>
                          <a:lnTo>
                            <a:pt x="41" y="43"/>
                          </a:lnTo>
                          <a:lnTo>
                            <a:pt x="27" y="38"/>
                          </a:lnTo>
                          <a:lnTo>
                            <a:pt x="17" y="31"/>
                          </a:lnTo>
                          <a:lnTo>
                            <a:pt x="9" y="22"/>
                          </a:lnTo>
                          <a:lnTo>
                            <a:pt x="3" y="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6" name="Freeform 27">
                      <a:extLst>
                        <a:ext uri="{FF2B5EF4-FFF2-40B4-BE49-F238E27FC236}">
                          <a16:creationId xmlns:a16="http://schemas.microsoft.com/office/drawing/2014/main" id="{C020D09B-3B02-EFF9-6388-0988DDD5FE2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22" y="3774"/>
                      <a:ext cx="16" cy="130"/>
                    </a:xfrm>
                    <a:custGeom>
                      <a:avLst/>
                      <a:gdLst>
                        <a:gd name="T0" fmla="*/ 14 w 16"/>
                        <a:gd name="T1" fmla="*/ 0 h 130"/>
                        <a:gd name="T2" fmla="*/ 13 w 16"/>
                        <a:gd name="T3" fmla="*/ 9 h 130"/>
                        <a:gd name="T4" fmla="*/ 13 w 16"/>
                        <a:gd name="T5" fmla="*/ 15 h 130"/>
                        <a:gd name="T6" fmla="*/ 13 w 16"/>
                        <a:gd name="T7" fmla="*/ 24 h 130"/>
                        <a:gd name="T8" fmla="*/ 15 w 16"/>
                        <a:gd name="T9" fmla="*/ 32 h 130"/>
                        <a:gd name="T10" fmla="*/ 13 w 16"/>
                        <a:gd name="T11" fmla="*/ 41 h 130"/>
                        <a:gd name="T12" fmla="*/ 10 w 16"/>
                        <a:gd name="T13" fmla="*/ 50 h 130"/>
                        <a:gd name="T14" fmla="*/ 8 w 16"/>
                        <a:gd name="T15" fmla="*/ 57 h 130"/>
                        <a:gd name="T16" fmla="*/ 7 w 16"/>
                        <a:gd name="T17" fmla="*/ 66 h 130"/>
                        <a:gd name="T18" fmla="*/ 7 w 16"/>
                        <a:gd name="T19" fmla="*/ 74 h 130"/>
                        <a:gd name="T20" fmla="*/ 3 w 16"/>
                        <a:gd name="T21" fmla="*/ 84 h 130"/>
                        <a:gd name="T22" fmla="*/ 0 w 16"/>
                        <a:gd name="T23" fmla="*/ 91 h 130"/>
                        <a:gd name="T24" fmla="*/ 1 w 16"/>
                        <a:gd name="T25" fmla="*/ 100 h 130"/>
                        <a:gd name="T26" fmla="*/ 5 w 16"/>
                        <a:gd name="T27" fmla="*/ 109 h 130"/>
                        <a:gd name="T28" fmla="*/ 10 w 16"/>
                        <a:gd name="T29" fmla="*/ 118 h 130"/>
                        <a:gd name="T30" fmla="*/ 12 w 16"/>
                        <a:gd name="T31" fmla="*/ 129 h 130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6"/>
                        <a:gd name="T49" fmla="*/ 0 h 130"/>
                        <a:gd name="T50" fmla="*/ 16 w 16"/>
                        <a:gd name="T51" fmla="*/ 130 h 130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6" h="130">
                          <a:moveTo>
                            <a:pt x="14" y="0"/>
                          </a:moveTo>
                          <a:lnTo>
                            <a:pt x="13" y="9"/>
                          </a:lnTo>
                          <a:lnTo>
                            <a:pt x="13" y="15"/>
                          </a:lnTo>
                          <a:lnTo>
                            <a:pt x="13" y="24"/>
                          </a:lnTo>
                          <a:lnTo>
                            <a:pt x="15" y="32"/>
                          </a:lnTo>
                          <a:lnTo>
                            <a:pt x="13" y="41"/>
                          </a:lnTo>
                          <a:lnTo>
                            <a:pt x="10" y="50"/>
                          </a:lnTo>
                          <a:lnTo>
                            <a:pt x="8" y="57"/>
                          </a:lnTo>
                          <a:lnTo>
                            <a:pt x="7" y="66"/>
                          </a:lnTo>
                          <a:lnTo>
                            <a:pt x="7" y="74"/>
                          </a:lnTo>
                          <a:lnTo>
                            <a:pt x="3" y="84"/>
                          </a:lnTo>
                          <a:lnTo>
                            <a:pt x="0" y="91"/>
                          </a:lnTo>
                          <a:lnTo>
                            <a:pt x="1" y="100"/>
                          </a:lnTo>
                          <a:lnTo>
                            <a:pt x="5" y="109"/>
                          </a:lnTo>
                          <a:lnTo>
                            <a:pt x="10" y="118"/>
                          </a:lnTo>
                          <a:lnTo>
                            <a:pt x="12" y="129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7" name="Freeform 28">
                      <a:extLst>
                        <a:ext uri="{FF2B5EF4-FFF2-40B4-BE49-F238E27FC236}">
                          <a16:creationId xmlns:a16="http://schemas.microsoft.com/office/drawing/2014/main" id="{8A80BDD9-9883-D34E-1028-97228CB2264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21" y="3726"/>
                      <a:ext cx="15" cy="46"/>
                    </a:xfrm>
                    <a:custGeom>
                      <a:avLst/>
                      <a:gdLst>
                        <a:gd name="T0" fmla="*/ 10 w 15"/>
                        <a:gd name="T1" fmla="*/ 0 h 46"/>
                        <a:gd name="T2" fmla="*/ 4 w 15"/>
                        <a:gd name="T3" fmla="*/ 8 h 46"/>
                        <a:gd name="T4" fmla="*/ 0 w 15"/>
                        <a:gd name="T5" fmla="*/ 17 h 46"/>
                        <a:gd name="T6" fmla="*/ 0 w 15"/>
                        <a:gd name="T7" fmla="*/ 28 h 46"/>
                        <a:gd name="T8" fmla="*/ 5 w 15"/>
                        <a:gd name="T9" fmla="*/ 37 h 46"/>
                        <a:gd name="T10" fmla="*/ 14 w 15"/>
                        <a:gd name="T11" fmla="*/ 45 h 4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5"/>
                        <a:gd name="T19" fmla="*/ 0 h 46"/>
                        <a:gd name="T20" fmla="*/ 15 w 15"/>
                        <a:gd name="T21" fmla="*/ 46 h 4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5" h="46">
                          <a:moveTo>
                            <a:pt x="10" y="0"/>
                          </a:moveTo>
                          <a:lnTo>
                            <a:pt x="4" y="8"/>
                          </a:lnTo>
                          <a:lnTo>
                            <a:pt x="0" y="17"/>
                          </a:lnTo>
                          <a:lnTo>
                            <a:pt x="0" y="28"/>
                          </a:lnTo>
                          <a:lnTo>
                            <a:pt x="5" y="37"/>
                          </a:lnTo>
                          <a:lnTo>
                            <a:pt x="14" y="45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31" name="Group 29">
                  <a:extLst>
                    <a:ext uri="{FF2B5EF4-FFF2-40B4-BE49-F238E27FC236}">
                      <a16:creationId xmlns:a16="http://schemas.microsoft.com/office/drawing/2014/main" id="{A9D20C36-ECDF-CA92-8613-F481F22338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84" y="3473"/>
                  <a:ext cx="317" cy="299"/>
                  <a:chOff x="3684" y="3473"/>
                  <a:chExt cx="317" cy="299"/>
                </a:xfrm>
              </p:grpSpPr>
              <p:grpSp>
                <p:nvGrpSpPr>
                  <p:cNvPr id="132" name="Group 30">
                    <a:extLst>
                      <a:ext uri="{FF2B5EF4-FFF2-40B4-BE49-F238E27FC236}">
                        <a16:creationId xmlns:a16="http://schemas.microsoft.com/office/drawing/2014/main" id="{1C1DA8E3-4300-3647-88B4-9EFD979A2B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84" y="3473"/>
                    <a:ext cx="317" cy="299"/>
                    <a:chOff x="3684" y="3473"/>
                    <a:chExt cx="317" cy="299"/>
                  </a:xfrm>
                </p:grpSpPr>
                <p:sp>
                  <p:nvSpPr>
                    <p:cNvPr id="134" name="Freeform 31">
                      <a:extLst>
                        <a:ext uri="{FF2B5EF4-FFF2-40B4-BE49-F238E27FC236}">
                          <a16:creationId xmlns:a16="http://schemas.microsoft.com/office/drawing/2014/main" id="{72BEA7AC-7DC9-5E6F-1097-1AC42D5CD14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84" y="3473"/>
                      <a:ext cx="317" cy="299"/>
                    </a:xfrm>
                    <a:custGeom>
                      <a:avLst/>
                      <a:gdLst>
                        <a:gd name="T0" fmla="*/ 62 w 317"/>
                        <a:gd name="T1" fmla="*/ 22 h 299"/>
                        <a:gd name="T2" fmla="*/ 0 w 317"/>
                        <a:gd name="T3" fmla="*/ 26 h 299"/>
                        <a:gd name="T4" fmla="*/ 19 w 317"/>
                        <a:gd name="T5" fmla="*/ 63 h 299"/>
                        <a:gd name="T6" fmla="*/ 65 w 317"/>
                        <a:gd name="T7" fmla="*/ 105 h 299"/>
                        <a:gd name="T8" fmla="*/ 60 w 317"/>
                        <a:gd name="T9" fmla="*/ 144 h 299"/>
                        <a:gd name="T10" fmla="*/ 151 w 317"/>
                        <a:gd name="T11" fmla="*/ 298 h 299"/>
                        <a:gd name="T12" fmla="*/ 157 w 317"/>
                        <a:gd name="T13" fmla="*/ 298 h 299"/>
                        <a:gd name="T14" fmla="*/ 179 w 317"/>
                        <a:gd name="T15" fmla="*/ 269 h 299"/>
                        <a:gd name="T16" fmla="*/ 206 w 317"/>
                        <a:gd name="T17" fmla="*/ 217 h 299"/>
                        <a:gd name="T18" fmla="*/ 248 w 317"/>
                        <a:gd name="T19" fmla="*/ 154 h 299"/>
                        <a:gd name="T20" fmla="*/ 258 w 317"/>
                        <a:gd name="T21" fmla="*/ 94 h 299"/>
                        <a:gd name="T22" fmla="*/ 316 w 317"/>
                        <a:gd name="T23" fmla="*/ 31 h 299"/>
                        <a:gd name="T24" fmla="*/ 259 w 317"/>
                        <a:gd name="T25" fmla="*/ 0 h 299"/>
                        <a:gd name="T26" fmla="*/ 205 w 317"/>
                        <a:gd name="T27" fmla="*/ 39 h 299"/>
                        <a:gd name="T28" fmla="*/ 154 w 317"/>
                        <a:gd name="T29" fmla="*/ 36 h 299"/>
                        <a:gd name="T30" fmla="*/ 87 w 317"/>
                        <a:gd name="T31" fmla="*/ 17 h 299"/>
                        <a:gd name="T32" fmla="*/ 62 w 317"/>
                        <a:gd name="T33" fmla="*/ 22 h 299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317"/>
                        <a:gd name="T52" fmla="*/ 0 h 299"/>
                        <a:gd name="T53" fmla="*/ 317 w 317"/>
                        <a:gd name="T54" fmla="*/ 299 h 299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317" h="299">
                          <a:moveTo>
                            <a:pt x="62" y="22"/>
                          </a:moveTo>
                          <a:lnTo>
                            <a:pt x="0" y="26"/>
                          </a:lnTo>
                          <a:lnTo>
                            <a:pt x="19" y="63"/>
                          </a:lnTo>
                          <a:lnTo>
                            <a:pt x="65" y="105"/>
                          </a:lnTo>
                          <a:lnTo>
                            <a:pt x="60" y="144"/>
                          </a:lnTo>
                          <a:lnTo>
                            <a:pt x="151" y="298"/>
                          </a:lnTo>
                          <a:lnTo>
                            <a:pt x="157" y="298"/>
                          </a:lnTo>
                          <a:lnTo>
                            <a:pt x="179" y="269"/>
                          </a:lnTo>
                          <a:lnTo>
                            <a:pt x="206" y="217"/>
                          </a:lnTo>
                          <a:lnTo>
                            <a:pt x="248" y="154"/>
                          </a:lnTo>
                          <a:lnTo>
                            <a:pt x="258" y="94"/>
                          </a:lnTo>
                          <a:lnTo>
                            <a:pt x="316" y="31"/>
                          </a:lnTo>
                          <a:lnTo>
                            <a:pt x="259" y="0"/>
                          </a:lnTo>
                          <a:lnTo>
                            <a:pt x="205" y="39"/>
                          </a:lnTo>
                          <a:lnTo>
                            <a:pt x="154" y="36"/>
                          </a:lnTo>
                          <a:lnTo>
                            <a:pt x="87" y="17"/>
                          </a:lnTo>
                          <a:lnTo>
                            <a:pt x="62" y="22"/>
                          </a:lnTo>
                        </a:path>
                      </a:pathLst>
                    </a:custGeom>
                    <a:solidFill>
                      <a:srgbClr val="E0E0E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35" name="Group 32">
                      <a:extLst>
                        <a:ext uri="{FF2B5EF4-FFF2-40B4-BE49-F238E27FC236}">
                          <a16:creationId xmlns:a16="http://schemas.microsoft.com/office/drawing/2014/main" id="{30190E01-AF03-5D3F-8B50-3E320861818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20" y="3545"/>
                      <a:ext cx="232" cy="35"/>
                      <a:chOff x="3720" y="3545"/>
                      <a:chExt cx="232" cy="35"/>
                    </a:xfrm>
                  </p:grpSpPr>
                  <p:sp>
                    <p:nvSpPr>
                      <p:cNvPr id="136" name="Freeform 33">
                        <a:extLst>
                          <a:ext uri="{FF2B5EF4-FFF2-40B4-BE49-F238E27FC236}">
                            <a16:creationId xmlns:a16="http://schemas.microsoft.com/office/drawing/2014/main" id="{78DC571E-F290-1EE2-7336-3FA4E77B38F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89" y="3545"/>
                        <a:ext cx="63" cy="30"/>
                      </a:xfrm>
                      <a:custGeom>
                        <a:avLst/>
                        <a:gdLst>
                          <a:gd name="T0" fmla="*/ 0 w 63"/>
                          <a:gd name="T1" fmla="*/ 0 h 30"/>
                          <a:gd name="T2" fmla="*/ 31 w 63"/>
                          <a:gd name="T3" fmla="*/ 22 h 30"/>
                          <a:gd name="T4" fmla="*/ 62 w 63"/>
                          <a:gd name="T5" fmla="*/ 11 h 30"/>
                          <a:gd name="T6" fmla="*/ 30 w 63"/>
                          <a:gd name="T7" fmla="*/ 29 h 30"/>
                          <a:gd name="T8" fmla="*/ 0 w 63"/>
                          <a:gd name="T9" fmla="*/ 0 h 3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63"/>
                          <a:gd name="T16" fmla="*/ 0 h 30"/>
                          <a:gd name="T17" fmla="*/ 63 w 63"/>
                          <a:gd name="T18" fmla="*/ 30 h 3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63" h="30">
                            <a:moveTo>
                              <a:pt x="0" y="0"/>
                            </a:moveTo>
                            <a:lnTo>
                              <a:pt x="31" y="22"/>
                            </a:lnTo>
                            <a:lnTo>
                              <a:pt x="62" y="11"/>
                            </a:lnTo>
                            <a:lnTo>
                              <a:pt x="30" y="29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37" name="Freeform 34">
                        <a:extLst>
                          <a:ext uri="{FF2B5EF4-FFF2-40B4-BE49-F238E27FC236}">
                            <a16:creationId xmlns:a16="http://schemas.microsoft.com/office/drawing/2014/main" id="{DE970951-C50B-39F7-5968-129B9AFDCE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20" y="3547"/>
                        <a:ext cx="74" cy="33"/>
                      </a:xfrm>
                      <a:custGeom>
                        <a:avLst/>
                        <a:gdLst>
                          <a:gd name="T0" fmla="*/ 73 w 74"/>
                          <a:gd name="T1" fmla="*/ 0 h 33"/>
                          <a:gd name="T2" fmla="*/ 59 w 74"/>
                          <a:gd name="T3" fmla="*/ 26 h 33"/>
                          <a:gd name="T4" fmla="*/ 0 w 74"/>
                          <a:gd name="T5" fmla="*/ 4 h 33"/>
                          <a:gd name="T6" fmla="*/ 60 w 74"/>
                          <a:gd name="T7" fmla="*/ 32 h 33"/>
                          <a:gd name="T8" fmla="*/ 73 w 74"/>
                          <a:gd name="T9" fmla="*/ 0 h 3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4"/>
                          <a:gd name="T16" fmla="*/ 0 h 33"/>
                          <a:gd name="T17" fmla="*/ 74 w 74"/>
                          <a:gd name="T18" fmla="*/ 33 h 3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4" h="33">
                            <a:moveTo>
                              <a:pt x="73" y="0"/>
                            </a:moveTo>
                            <a:lnTo>
                              <a:pt x="59" y="26"/>
                            </a:lnTo>
                            <a:lnTo>
                              <a:pt x="0" y="4"/>
                            </a:lnTo>
                            <a:lnTo>
                              <a:pt x="60" y="32"/>
                            </a:lnTo>
                            <a:lnTo>
                              <a:pt x="73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33" name="Freeform 35">
                    <a:extLst>
                      <a:ext uri="{FF2B5EF4-FFF2-40B4-BE49-F238E27FC236}">
                        <a16:creationId xmlns:a16="http://schemas.microsoft.com/office/drawing/2014/main" id="{2F41E525-D803-2A1D-108D-2F18696B86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86" y="3512"/>
                    <a:ext cx="108" cy="260"/>
                  </a:xfrm>
                  <a:custGeom>
                    <a:avLst/>
                    <a:gdLst>
                      <a:gd name="T0" fmla="*/ 31 w 108"/>
                      <a:gd name="T1" fmla="*/ 0 h 260"/>
                      <a:gd name="T2" fmla="*/ 12 w 108"/>
                      <a:gd name="T3" fmla="*/ 35 h 260"/>
                      <a:gd name="T4" fmla="*/ 39 w 108"/>
                      <a:gd name="T5" fmla="*/ 72 h 260"/>
                      <a:gd name="T6" fmla="*/ 33 w 108"/>
                      <a:gd name="T7" fmla="*/ 89 h 260"/>
                      <a:gd name="T8" fmla="*/ 16 w 108"/>
                      <a:gd name="T9" fmla="*/ 110 h 260"/>
                      <a:gd name="T10" fmla="*/ 0 w 108"/>
                      <a:gd name="T11" fmla="*/ 174 h 260"/>
                      <a:gd name="T12" fmla="*/ 46 w 108"/>
                      <a:gd name="T13" fmla="*/ 259 h 260"/>
                      <a:gd name="T14" fmla="*/ 60 w 108"/>
                      <a:gd name="T15" fmla="*/ 259 h 260"/>
                      <a:gd name="T16" fmla="*/ 107 w 108"/>
                      <a:gd name="T17" fmla="*/ 177 h 260"/>
                      <a:gd name="T18" fmla="*/ 97 w 108"/>
                      <a:gd name="T19" fmla="*/ 112 h 260"/>
                      <a:gd name="T20" fmla="*/ 83 w 108"/>
                      <a:gd name="T21" fmla="*/ 91 h 260"/>
                      <a:gd name="T22" fmla="*/ 72 w 108"/>
                      <a:gd name="T23" fmla="*/ 72 h 260"/>
                      <a:gd name="T24" fmla="*/ 96 w 108"/>
                      <a:gd name="T25" fmla="*/ 35 h 260"/>
                      <a:gd name="T26" fmla="*/ 83 w 108"/>
                      <a:gd name="T27" fmla="*/ 0 h 260"/>
                      <a:gd name="T28" fmla="*/ 31 w 108"/>
                      <a:gd name="T29" fmla="*/ 0 h 26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8"/>
                      <a:gd name="T46" fmla="*/ 0 h 260"/>
                      <a:gd name="T47" fmla="*/ 108 w 108"/>
                      <a:gd name="T48" fmla="*/ 260 h 260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8" h="260">
                        <a:moveTo>
                          <a:pt x="31" y="0"/>
                        </a:moveTo>
                        <a:lnTo>
                          <a:pt x="12" y="35"/>
                        </a:lnTo>
                        <a:lnTo>
                          <a:pt x="39" y="72"/>
                        </a:lnTo>
                        <a:lnTo>
                          <a:pt x="33" y="89"/>
                        </a:lnTo>
                        <a:lnTo>
                          <a:pt x="16" y="110"/>
                        </a:lnTo>
                        <a:lnTo>
                          <a:pt x="0" y="174"/>
                        </a:lnTo>
                        <a:lnTo>
                          <a:pt x="46" y="259"/>
                        </a:lnTo>
                        <a:lnTo>
                          <a:pt x="60" y="259"/>
                        </a:lnTo>
                        <a:lnTo>
                          <a:pt x="107" y="177"/>
                        </a:lnTo>
                        <a:lnTo>
                          <a:pt x="97" y="112"/>
                        </a:lnTo>
                        <a:lnTo>
                          <a:pt x="83" y="91"/>
                        </a:lnTo>
                        <a:lnTo>
                          <a:pt x="72" y="72"/>
                        </a:lnTo>
                        <a:lnTo>
                          <a:pt x="96" y="35"/>
                        </a:lnTo>
                        <a:lnTo>
                          <a:pt x="83" y="0"/>
                        </a:lnTo>
                        <a:lnTo>
                          <a:pt x="31" y="0"/>
                        </a:lnTo>
                      </a:path>
                    </a:pathLst>
                  </a:custGeom>
                  <a:solidFill>
                    <a:srgbClr val="00808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23" name="Group 36">
                <a:extLst>
                  <a:ext uri="{FF2B5EF4-FFF2-40B4-BE49-F238E27FC236}">
                    <a16:creationId xmlns:a16="http://schemas.microsoft.com/office/drawing/2014/main" id="{574ABCE4-7802-07B2-48FA-207C02902C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0" y="3746"/>
                <a:ext cx="295" cy="184"/>
                <a:chOff x="3630" y="3746"/>
                <a:chExt cx="295" cy="184"/>
              </a:xfrm>
            </p:grpSpPr>
            <p:sp>
              <p:nvSpPr>
                <p:cNvPr id="124" name="Freeform 37">
                  <a:extLst>
                    <a:ext uri="{FF2B5EF4-FFF2-40B4-BE49-F238E27FC236}">
                      <a16:creationId xmlns:a16="http://schemas.microsoft.com/office/drawing/2014/main" id="{461138A1-5747-610D-D7A6-8B454804D9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09" y="3746"/>
                  <a:ext cx="216" cy="176"/>
                </a:xfrm>
                <a:custGeom>
                  <a:avLst/>
                  <a:gdLst>
                    <a:gd name="T0" fmla="*/ 0 w 216"/>
                    <a:gd name="T1" fmla="*/ 61 h 176"/>
                    <a:gd name="T2" fmla="*/ 57 w 216"/>
                    <a:gd name="T3" fmla="*/ 20 h 176"/>
                    <a:gd name="T4" fmla="*/ 88 w 216"/>
                    <a:gd name="T5" fmla="*/ 10 h 176"/>
                    <a:gd name="T6" fmla="*/ 119 w 216"/>
                    <a:gd name="T7" fmla="*/ 0 h 176"/>
                    <a:gd name="T8" fmla="*/ 143 w 216"/>
                    <a:gd name="T9" fmla="*/ 0 h 176"/>
                    <a:gd name="T10" fmla="*/ 174 w 216"/>
                    <a:gd name="T11" fmla="*/ 3 h 176"/>
                    <a:gd name="T12" fmla="*/ 194 w 216"/>
                    <a:gd name="T13" fmla="*/ 8 h 176"/>
                    <a:gd name="T14" fmla="*/ 210 w 216"/>
                    <a:gd name="T15" fmla="*/ 17 h 176"/>
                    <a:gd name="T16" fmla="*/ 215 w 216"/>
                    <a:gd name="T17" fmla="*/ 24 h 176"/>
                    <a:gd name="T18" fmla="*/ 215 w 216"/>
                    <a:gd name="T19" fmla="*/ 29 h 176"/>
                    <a:gd name="T20" fmla="*/ 211 w 216"/>
                    <a:gd name="T21" fmla="*/ 38 h 176"/>
                    <a:gd name="T22" fmla="*/ 201 w 216"/>
                    <a:gd name="T23" fmla="*/ 44 h 176"/>
                    <a:gd name="T24" fmla="*/ 188 w 216"/>
                    <a:gd name="T25" fmla="*/ 49 h 176"/>
                    <a:gd name="T26" fmla="*/ 197 w 216"/>
                    <a:gd name="T27" fmla="*/ 58 h 176"/>
                    <a:gd name="T28" fmla="*/ 206 w 216"/>
                    <a:gd name="T29" fmla="*/ 67 h 176"/>
                    <a:gd name="T30" fmla="*/ 208 w 216"/>
                    <a:gd name="T31" fmla="*/ 72 h 176"/>
                    <a:gd name="T32" fmla="*/ 205 w 216"/>
                    <a:gd name="T33" fmla="*/ 80 h 176"/>
                    <a:gd name="T34" fmla="*/ 199 w 216"/>
                    <a:gd name="T35" fmla="*/ 85 h 176"/>
                    <a:gd name="T36" fmla="*/ 190 w 216"/>
                    <a:gd name="T37" fmla="*/ 91 h 176"/>
                    <a:gd name="T38" fmla="*/ 174 w 216"/>
                    <a:gd name="T39" fmla="*/ 91 h 176"/>
                    <a:gd name="T40" fmla="*/ 177 w 216"/>
                    <a:gd name="T41" fmla="*/ 100 h 176"/>
                    <a:gd name="T42" fmla="*/ 181 w 216"/>
                    <a:gd name="T43" fmla="*/ 106 h 176"/>
                    <a:gd name="T44" fmla="*/ 178 w 216"/>
                    <a:gd name="T45" fmla="*/ 116 h 176"/>
                    <a:gd name="T46" fmla="*/ 171 w 216"/>
                    <a:gd name="T47" fmla="*/ 121 h 176"/>
                    <a:gd name="T48" fmla="*/ 160 w 216"/>
                    <a:gd name="T49" fmla="*/ 124 h 176"/>
                    <a:gd name="T50" fmla="*/ 146 w 216"/>
                    <a:gd name="T51" fmla="*/ 124 h 176"/>
                    <a:gd name="T52" fmla="*/ 152 w 216"/>
                    <a:gd name="T53" fmla="*/ 128 h 176"/>
                    <a:gd name="T54" fmla="*/ 157 w 216"/>
                    <a:gd name="T55" fmla="*/ 135 h 176"/>
                    <a:gd name="T56" fmla="*/ 156 w 216"/>
                    <a:gd name="T57" fmla="*/ 142 h 176"/>
                    <a:gd name="T58" fmla="*/ 151 w 216"/>
                    <a:gd name="T59" fmla="*/ 146 h 176"/>
                    <a:gd name="T60" fmla="*/ 144 w 216"/>
                    <a:gd name="T61" fmla="*/ 149 h 176"/>
                    <a:gd name="T62" fmla="*/ 135 w 216"/>
                    <a:gd name="T63" fmla="*/ 153 h 176"/>
                    <a:gd name="T64" fmla="*/ 121 w 216"/>
                    <a:gd name="T65" fmla="*/ 154 h 176"/>
                    <a:gd name="T66" fmla="*/ 107 w 216"/>
                    <a:gd name="T67" fmla="*/ 154 h 176"/>
                    <a:gd name="T68" fmla="*/ 93 w 216"/>
                    <a:gd name="T69" fmla="*/ 164 h 176"/>
                    <a:gd name="T70" fmla="*/ 84 w 216"/>
                    <a:gd name="T71" fmla="*/ 169 h 176"/>
                    <a:gd name="T72" fmla="*/ 70 w 216"/>
                    <a:gd name="T73" fmla="*/ 173 h 176"/>
                    <a:gd name="T74" fmla="*/ 54 w 216"/>
                    <a:gd name="T75" fmla="*/ 175 h 176"/>
                    <a:gd name="T76" fmla="*/ 37 w 216"/>
                    <a:gd name="T77" fmla="*/ 171 h 176"/>
                    <a:gd name="T78" fmla="*/ 0 w 216"/>
                    <a:gd name="T79" fmla="*/ 138 h 176"/>
                    <a:gd name="T80" fmla="*/ 0 w 216"/>
                    <a:gd name="T81" fmla="*/ 99 h 176"/>
                    <a:gd name="T82" fmla="*/ 0 w 216"/>
                    <a:gd name="T83" fmla="*/ 61 h 17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6"/>
                    <a:gd name="T127" fmla="*/ 0 h 176"/>
                    <a:gd name="T128" fmla="*/ 216 w 216"/>
                    <a:gd name="T129" fmla="*/ 176 h 17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6" h="176">
                      <a:moveTo>
                        <a:pt x="0" y="61"/>
                      </a:moveTo>
                      <a:lnTo>
                        <a:pt x="57" y="20"/>
                      </a:lnTo>
                      <a:lnTo>
                        <a:pt x="88" y="10"/>
                      </a:lnTo>
                      <a:lnTo>
                        <a:pt x="119" y="0"/>
                      </a:lnTo>
                      <a:lnTo>
                        <a:pt x="143" y="0"/>
                      </a:lnTo>
                      <a:lnTo>
                        <a:pt x="174" y="3"/>
                      </a:lnTo>
                      <a:lnTo>
                        <a:pt x="194" y="8"/>
                      </a:lnTo>
                      <a:lnTo>
                        <a:pt x="210" y="17"/>
                      </a:lnTo>
                      <a:lnTo>
                        <a:pt x="215" y="24"/>
                      </a:lnTo>
                      <a:lnTo>
                        <a:pt x="215" y="29"/>
                      </a:lnTo>
                      <a:lnTo>
                        <a:pt x="211" y="38"/>
                      </a:lnTo>
                      <a:lnTo>
                        <a:pt x="201" y="44"/>
                      </a:lnTo>
                      <a:lnTo>
                        <a:pt x="188" y="49"/>
                      </a:lnTo>
                      <a:lnTo>
                        <a:pt x="197" y="58"/>
                      </a:lnTo>
                      <a:lnTo>
                        <a:pt x="206" y="67"/>
                      </a:lnTo>
                      <a:lnTo>
                        <a:pt x="208" y="72"/>
                      </a:lnTo>
                      <a:lnTo>
                        <a:pt x="205" y="80"/>
                      </a:lnTo>
                      <a:lnTo>
                        <a:pt x="199" y="85"/>
                      </a:lnTo>
                      <a:lnTo>
                        <a:pt x="190" y="91"/>
                      </a:lnTo>
                      <a:lnTo>
                        <a:pt x="174" y="91"/>
                      </a:lnTo>
                      <a:lnTo>
                        <a:pt x="177" y="100"/>
                      </a:lnTo>
                      <a:lnTo>
                        <a:pt x="181" y="106"/>
                      </a:lnTo>
                      <a:lnTo>
                        <a:pt x="178" y="116"/>
                      </a:lnTo>
                      <a:lnTo>
                        <a:pt x="171" y="121"/>
                      </a:lnTo>
                      <a:lnTo>
                        <a:pt x="160" y="124"/>
                      </a:lnTo>
                      <a:lnTo>
                        <a:pt x="146" y="124"/>
                      </a:lnTo>
                      <a:lnTo>
                        <a:pt x="152" y="128"/>
                      </a:lnTo>
                      <a:lnTo>
                        <a:pt x="157" y="135"/>
                      </a:lnTo>
                      <a:lnTo>
                        <a:pt x="156" y="142"/>
                      </a:lnTo>
                      <a:lnTo>
                        <a:pt x="151" y="146"/>
                      </a:lnTo>
                      <a:lnTo>
                        <a:pt x="144" y="149"/>
                      </a:lnTo>
                      <a:lnTo>
                        <a:pt x="135" y="153"/>
                      </a:lnTo>
                      <a:lnTo>
                        <a:pt x="121" y="154"/>
                      </a:lnTo>
                      <a:lnTo>
                        <a:pt x="107" y="154"/>
                      </a:lnTo>
                      <a:lnTo>
                        <a:pt x="93" y="164"/>
                      </a:lnTo>
                      <a:lnTo>
                        <a:pt x="84" y="169"/>
                      </a:lnTo>
                      <a:lnTo>
                        <a:pt x="70" y="173"/>
                      </a:lnTo>
                      <a:lnTo>
                        <a:pt x="54" y="175"/>
                      </a:lnTo>
                      <a:lnTo>
                        <a:pt x="37" y="171"/>
                      </a:lnTo>
                      <a:lnTo>
                        <a:pt x="0" y="138"/>
                      </a:lnTo>
                      <a:lnTo>
                        <a:pt x="0" y="99"/>
                      </a:lnTo>
                      <a:lnTo>
                        <a:pt x="0" y="61"/>
                      </a:lnTo>
                    </a:path>
                  </a:pathLst>
                </a:custGeom>
                <a:solidFill>
                  <a:srgbClr val="E0A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Freeform 38">
                  <a:extLst>
                    <a:ext uri="{FF2B5EF4-FFF2-40B4-BE49-F238E27FC236}">
                      <a16:creationId xmlns:a16="http://schemas.microsoft.com/office/drawing/2014/main" id="{80ED3FF1-9BAC-771D-7B5D-ABE60F27D0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0" y="3776"/>
                  <a:ext cx="109" cy="154"/>
                </a:xfrm>
                <a:custGeom>
                  <a:avLst/>
                  <a:gdLst>
                    <a:gd name="T0" fmla="*/ 97 w 109"/>
                    <a:gd name="T1" fmla="*/ 18 h 154"/>
                    <a:gd name="T2" fmla="*/ 108 w 109"/>
                    <a:gd name="T3" fmla="*/ 3 h 154"/>
                    <a:gd name="T4" fmla="*/ 85 w 109"/>
                    <a:gd name="T5" fmla="*/ 6 h 154"/>
                    <a:gd name="T6" fmla="*/ 64 w 109"/>
                    <a:gd name="T7" fmla="*/ 5 h 154"/>
                    <a:gd name="T8" fmla="*/ 41 w 109"/>
                    <a:gd name="T9" fmla="*/ 5 h 154"/>
                    <a:gd name="T10" fmla="*/ 12 w 109"/>
                    <a:gd name="T11" fmla="*/ 0 h 154"/>
                    <a:gd name="T12" fmla="*/ 14 w 109"/>
                    <a:gd name="T13" fmla="*/ 30 h 154"/>
                    <a:gd name="T14" fmla="*/ 8 w 109"/>
                    <a:gd name="T15" fmla="*/ 54 h 154"/>
                    <a:gd name="T16" fmla="*/ 5 w 109"/>
                    <a:gd name="T17" fmla="*/ 75 h 154"/>
                    <a:gd name="T18" fmla="*/ 0 w 109"/>
                    <a:gd name="T19" fmla="*/ 91 h 154"/>
                    <a:gd name="T20" fmla="*/ 2 w 109"/>
                    <a:gd name="T21" fmla="*/ 104 h 154"/>
                    <a:gd name="T22" fmla="*/ 10 w 109"/>
                    <a:gd name="T23" fmla="*/ 116 h 154"/>
                    <a:gd name="T24" fmla="*/ 12 w 109"/>
                    <a:gd name="T25" fmla="*/ 130 h 154"/>
                    <a:gd name="T26" fmla="*/ 12 w 109"/>
                    <a:gd name="T27" fmla="*/ 141 h 154"/>
                    <a:gd name="T28" fmla="*/ 5 w 109"/>
                    <a:gd name="T29" fmla="*/ 153 h 154"/>
                    <a:gd name="T30" fmla="*/ 27 w 109"/>
                    <a:gd name="T31" fmla="*/ 152 h 154"/>
                    <a:gd name="T32" fmla="*/ 42 w 109"/>
                    <a:gd name="T33" fmla="*/ 147 h 154"/>
                    <a:gd name="T34" fmla="*/ 64 w 109"/>
                    <a:gd name="T35" fmla="*/ 147 h 154"/>
                    <a:gd name="T36" fmla="*/ 75 w 109"/>
                    <a:gd name="T37" fmla="*/ 142 h 154"/>
                    <a:gd name="T38" fmla="*/ 94 w 109"/>
                    <a:gd name="T39" fmla="*/ 145 h 154"/>
                    <a:gd name="T40" fmla="*/ 105 w 109"/>
                    <a:gd name="T41" fmla="*/ 144 h 154"/>
                    <a:gd name="T42" fmla="*/ 99 w 109"/>
                    <a:gd name="T43" fmla="*/ 131 h 154"/>
                    <a:gd name="T44" fmla="*/ 86 w 109"/>
                    <a:gd name="T45" fmla="*/ 119 h 154"/>
                    <a:gd name="T46" fmla="*/ 81 w 109"/>
                    <a:gd name="T47" fmla="*/ 104 h 154"/>
                    <a:gd name="T48" fmla="*/ 85 w 109"/>
                    <a:gd name="T49" fmla="*/ 81 h 154"/>
                    <a:gd name="T50" fmla="*/ 81 w 109"/>
                    <a:gd name="T51" fmla="*/ 61 h 154"/>
                    <a:gd name="T52" fmla="*/ 83 w 109"/>
                    <a:gd name="T53" fmla="*/ 38 h 154"/>
                    <a:gd name="T54" fmla="*/ 97 w 109"/>
                    <a:gd name="T55" fmla="*/ 18 h 15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109"/>
                    <a:gd name="T85" fmla="*/ 0 h 154"/>
                    <a:gd name="T86" fmla="*/ 109 w 109"/>
                    <a:gd name="T87" fmla="*/ 154 h 154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109" h="154">
                      <a:moveTo>
                        <a:pt x="97" y="18"/>
                      </a:moveTo>
                      <a:lnTo>
                        <a:pt x="108" y="3"/>
                      </a:lnTo>
                      <a:lnTo>
                        <a:pt x="85" y="6"/>
                      </a:lnTo>
                      <a:lnTo>
                        <a:pt x="64" y="5"/>
                      </a:lnTo>
                      <a:lnTo>
                        <a:pt x="41" y="5"/>
                      </a:lnTo>
                      <a:lnTo>
                        <a:pt x="12" y="0"/>
                      </a:lnTo>
                      <a:lnTo>
                        <a:pt x="14" y="30"/>
                      </a:lnTo>
                      <a:lnTo>
                        <a:pt x="8" y="54"/>
                      </a:lnTo>
                      <a:lnTo>
                        <a:pt x="5" y="75"/>
                      </a:lnTo>
                      <a:lnTo>
                        <a:pt x="0" y="91"/>
                      </a:lnTo>
                      <a:lnTo>
                        <a:pt x="2" y="104"/>
                      </a:lnTo>
                      <a:lnTo>
                        <a:pt x="10" y="116"/>
                      </a:lnTo>
                      <a:lnTo>
                        <a:pt x="12" y="130"/>
                      </a:lnTo>
                      <a:lnTo>
                        <a:pt x="12" y="141"/>
                      </a:lnTo>
                      <a:lnTo>
                        <a:pt x="5" y="153"/>
                      </a:lnTo>
                      <a:lnTo>
                        <a:pt x="27" y="152"/>
                      </a:lnTo>
                      <a:lnTo>
                        <a:pt x="42" y="147"/>
                      </a:lnTo>
                      <a:lnTo>
                        <a:pt x="64" y="147"/>
                      </a:lnTo>
                      <a:lnTo>
                        <a:pt x="75" y="142"/>
                      </a:lnTo>
                      <a:lnTo>
                        <a:pt x="94" y="145"/>
                      </a:lnTo>
                      <a:lnTo>
                        <a:pt x="105" y="144"/>
                      </a:lnTo>
                      <a:lnTo>
                        <a:pt x="99" y="131"/>
                      </a:lnTo>
                      <a:lnTo>
                        <a:pt x="86" y="119"/>
                      </a:lnTo>
                      <a:lnTo>
                        <a:pt x="81" y="104"/>
                      </a:lnTo>
                      <a:lnTo>
                        <a:pt x="85" y="81"/>
                      </a:lnTo>
                      <a:lnTo>
                        <a:pt x="81" y="61"/>
                      </a:lnTo>
                      <a:lnTo>
                        <a:pt x="83" y="38"/>
                      </a:lnTo>
                      <a:lnTo>
                        <a:pt x="97" y="18"/>
                      </a:lnTo>
                    </a:path>
                  </a:pathLst>
                </a:custGeom>
                <a:solidFill>
                  <a:srgbClr val="E0E0E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Freeform 39">
                  <a:extLst>
                    <a:ext uri="{FF2B5EF4-FFF2-40B4-BE49-F238E27FC236}">
                      <a16:creationId xmlns:a16="http://schemas.microsoft.com/office/drawing/2014/main" id="{DDD935A2-6AD1-54AF-4DAC-1C78551EF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5" y="3785"/>
                  <a:ext cx="74" cy="12"/>
                </a:xfrm>
                <a:custGeom>
                  <a:avLst/>
                  <a:gdLst>
                    <a:gd name="T0" fmla="*/ 0 w 74"/>
                    <a:gd name="T1" fmla="*/ 11 h 12"/>
                    <a:gd name="T2" fmla="*/ 10 w 74"/>
                    <a:gd name="T3" fmla="*/ 7 h 12"/>
                    <a:gd name="T4" fmla="*/ 16 w 74"/>
                    <a:gd name="T5" fmla="*/ 4 h 12"/>
                    <a:gd name="T6" fmla="*/ 27 w 74"/>
                    <a:gd name="T7" fmla="*/ 1 h 12"/>
                    <a:gd name="T8" fmla="*/ 38 w 74"/>
                    <a:gd name="T9" fmla="*/ 0 h 12"/>
                    <a:gd name="T10" fmla="*/ 46 w 74"/>
                    <a:gd name="T11" fmla="*/ 0 h 12"/>
                    <a:gd name="T12" fmla="*/ 55 w 74"/>
                    <a:gd name="T13" fmla="*/ 2 h 12"/>
                    <a:gd name="T14" fmla="*/ 64 w 74"/>
                    <a:gd name="T15" fmla="*/ 5 h 12"/>
                    <a:gd name="T16" fmla="*/ 73 w 74"/>
                    <a:gd name="T17" fmla="*/ 9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12"/>
                    <a:gd name="T29" fmla="*/ 74 w 74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12">
                      <a:moveTo>
                        <a:pt x="0" y="11"/>
                      </a:moveTo>
                      <a:lnTo>
                        <a:pt x="10" y="7"/>
                      </a:lnTo>
                      <a:lnTo>
                        <a:pt x="16" y="4"/>
                      </a:lnTo>
                      <a:lnTo>
                        <a:pt x="27" y="1"/>
                      </a:lnTo>
                      <a:lnTo>
                        <a:pt x="38" y="0"/>
                      </a:lnTo>
                      <a:lnTo>
                        <a:pt x="46" y="0"/>
                      </a:lnTo>
                      <a:lnTo>
                        <a:pt x="55" y="2"/>
                      </a:lnTo>
                      <a:lnTo>
                        <a:pt x="64" y="5"/>
                      </a:lnTo>
                      <a:lnTo>
                        <a:pt x="73" y="9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Freeform 40">
                  <a:extLst>
                    <a:ext uri="{FF2B5EF4-FFF2-40B4-BE49-F238E27FC236}">
                      <a16:creationId xmlns:a16="http://schemas.microsoft.com/office/drawing/2014/main" id="{822989EF-DE2E-77E0-CA9E-AC97A1BBB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5" y="3824"/>
                  <a:ext cx="70" cy="14"/>
                </a:xfrm>
                <a:custGeom>
                  <a:avLst/>
                  <a:gdLst>
                    <a:gd name="T0" fmla="*/ 0 w 70"/>
                    <a:gd name="T1" fmla="*/ 7 h 14"/>
                    <a:gd name="T2" fmla="*/ 11 w 70"/>
                    <a:gd name="T3" fmla="*/ 4 h 14"/>
                    <a:gd name="T4" fmla="*/ 25 w 70"/>
                    <a:gd name="T5" fmla="*/ 0 h 14"/>
                    <a:gd name="T6" fmla="*/ 39 w 70"/>
                    <a:gd name="T7" fmla="*/ 0 h 14"/>
                    <a:gd name="T8" fmla="*/ 51 w 70"/>
                    <a:gd name="T9" fmla="*/ 2 h 14"/>
                    <a:gd name="T10" fmla="*/ 58 w 70"/>
                    <a:gd name="T11" fmla="*/ 5 h 14"/>
                    <a:gd name="T12" fmla="*/ 65 w 70"/>
                    <a:gd name="T13" fmla="*/ 7 h 14"/>
                    <a:gd name="T14" fmla="*/ 69 w 70"/>
                    <a:gd name="T15" fmla="*/ 13 h 1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0"/>
                    <a:gd name="T25" fmla="*/ 0 h 14"/>
                    <a:gd name="T26" fmla="*/ 70 w 70"/>
                    <a:gd name="T27" fmla="*/ 14 h 1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0" h="14">
                      <a:moveTo>
                        <a:pt x="0" y="7"/>
                      </a:moveTo>
                      <a:lnTo>
                        <a:pt x="11" y="4"/>
                      </a:lnTo>
                      <a:lnTo>
                        <a:pt x="25" y="0"/>
                      </a:lnTo>
                      <a:lnTo>
                        <a:pt x="39" y="0"/>
                      </a:lnTo>
                      <a:lnTo>
                        <a:pt x="51" y="2"/>
                      </a:lnTo>
                      <a:lnTo>
                        <a:pt x="58" y="5"/>
                      </a:lnTo>
                      <a:lnTo>
                        <a:pt x="65" y="7"/>
                      </a:lnTo>
                      <a:lnTo>
                        <a:pt x="69" y="13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Freeform 41">
                  <a:extLst>
                    <a:ext uri="{FF2B5EF4-FFF2-40B4-BE49-F238E27FC236}">
                      <a16:creationId xmlns:a16="http://schemas.microsoft.com/office/drawing/2014/main" id="{ACC56FB7-4BF5-09C8-8638-AAC1EB1A07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8" y="3864"/>
                  <a:ext cx="64" cy="18"/>
                </a:xfrm>
                <a:custGeom>
                  <a:avLst/>
                  <a:gdLst>
                    <a:gd name="T0" fmla="*/ 4 w 64"/>
                    <a:gd name="T1" fmla="*/ 17 h 18"/>
                    <a:gd name="T2" fmla="*/ 0 w 64"/>
                    <a:gd name="T3" fmla="*/ 14 h 18"/>
                    <a:gd name="T4" fmla="*/ 2 w 64"/>
                    <a:gd name="T5" fmla="*/ 8 h 18"/>
                    <a:gd name="T6" fmla="*/ 8 w 64"/>
                    <a:gd name="T7" fmla="*/ 6 h 18"/>
                    <a:gd name="T8" fmla="*/ 19 w 64"/>
                    <a:gd name="T9" fmla="*/ 3 h 18"/>
                    <a:gd name="T10" fmla="*/ 30 w 64"/>
                    <a:gd name="T11" fmla="*/ 0 h 18"/>
                    <a:gd name="T12" fmla="*/ 40 w 64"/>
                    <a:gd name="T13" fmla="*/ 0 h 18"/>
                    <a:gd name="T14" fmla="*/ 49 w 64"/>
                    <a:gd name="T15" fmla="*/ 1 h 18"/>
                    <a:gd name="T16" fmla="*/ 57 w 64"/>
                    <a:gd name="T17" fmla="*/ 4 h 18"/>
                    <a:gd name="T18" fmla="*/ 63 w 64"/>
                    <a:gd name="T19" fmla="*/ 6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4"/>
                    <a:gd name="T31" fmla="*/ 0 h 18"/>
                    <a:gd name="T32" fmla="*/ 64 w 64"/>
                    <a:gd name="T33" fmla="*/ 18 h 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4" h="18">
                      <a:moveTo>
                        <a:pt x="4" y="17"/>
                      </a:moveTo>
                      <a:lnTo>
                        <a:pt x="0" y="14"/>
                      </a:lnTo>
                      <a:lnTo>
                        <a:pt x="2" y="8"/>
                      </a:lnTo>
                      <a:lnTo>
                        <a:pt x="8" y="6"/>
                      </a:lnTo>
                      <a:lnTo>
                        <a:pt x="19" y="3"/>
                      </a:lnTo>
                      <a:lnTo>
                        <a:pt x="30" y="0"/>
                      </a:lnTo>
                      <a:lnTo>
                        <a:pt x="40" y="0"/>
                      </a:lnTo>
                      <a:lnTo>
                        <a:pt x="49" y="1"/>
                      </a:lnTo>
                      <a:lnTo>
                        <a:pt x="57" y="4"/>
                      </a:lnTo>
                      <a:lnTo>
                        <a:pt x="63" y="6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Rectangle 42">
                  <a:extLst>
                    <a:ext uri="{FF2B5EF4-FFF2-40B4-BE49-F238E27FC236}">
                      <a16:creationId xmlns:a16="http://schemas.microsoft.com/office/drawing/2014/main" id="{CDE4B28B-0538-14BB-196B-89605E4BA5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5" y="3790"/>
                  <a:ext cx="36" cy="1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5" name="Group 43">
              <a:extLst>
                <a:ext uri="{FF2B5EF4-FFF2-40B4-BE49-F238E27FC236}">
                  <a16:creationId xmlns:a16="http://schemas.microsoft.com/office/drawing/2014/main" id="{F71F7C3E-E751-A7E1-2C28-8D9C6BA338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7" y="2455"/>
              <a:ext cx="682" cy="1091"/>
              <a:chOff x="3537" y="2455"/>
              <a:chExt cx="682" cy="1091"/>
            </a:xfrm>
          </p:grpSpPr>
          <p:grpSp>
            <p:nvGrpSpPr>
              <p:cNvPr id="96" name="Group 44">
                <a:extLst>
                  <a:ext uri="{FF2B5EF4-FFF2-40B4-BE49-F238E27FC236}">
                    <a16:creationId xmlns:a16="http://schemas.microsoft.com/office/drawing/2014/main" id="{C99A0AF6-D563-DCF7-EB68-155ACD1EEF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7" y="2455"/>
                <a:ext cx="682" cy="1091"/>
                <a:chOff x="3537" y="2455"/>
                <a:chExt cx="682" cy="1091"/>
              </a:xfrm>
            </p:grpSpPr>
            <p:sp>
              <p:nvSpPr>
                <p:cNvPr id="113" name="Freeform 45">
                  <a:extLst>
                    <a:ext uri="{FF2B5EF4-FFF2-40B4-BE49-F238E27FC236}">
                      <a16:creationId xmlns:a16="http://schemas.microsoft.com/office/drawing/2014/main" id="{A8A8F963-93EC-6EDA-E103-3272974567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37" y="2537"/>
                  <a:ext cx="642" cy="1009"/>
                </a:xfrm>
                <a:custGeom>
                  <a:avLst/>
                  <a:gdLst>
                    <a:gd name="T0" fmla="*/ 65 w 642"/>
                    <a:gd name="T1" fmla="*/ 452 h 1009"/>
                    <a:gd name="T2" fmla="*/ 79 w 642"/>
                    <a:gd name="T3" fmla="*/ 535 h 1009"/>
                    <a:gd name="T4" fmla="*/ 84 w 642"/>
                    <a:gd name="T5" fmla="*/ 613 h 1009"/>
                    <a:gd name="T6" fmla="*/ 91 w 642"/>
                    <a:gd name="T7" fmla="*/ 677 h 1009"/>
                    <a:gd name="T8" fmla="*/ 100 w 642"/>
                    <a:gd name="T9" fmla="*/ 739 h 1009"/>
                    <a:gd name="T10" fmla="*/ 116 w 642"/>
                    <a:gd name="T11" fmla="*/ 818 h 1009"/>
                    <a:gd name="T12" fmla="*/ 141 w 642"/>
                    <a:gd name="T13" fmla="*/ 891 h 1009"/>
                    <a:gd name="T14" fmla="*/ 153 w 642"/>
                    <a:gd name="T15" fmla="*/ 922 h 1009"/>
                    <a:gd name="T16" fmla="*/ 178 w 642"/>
                    <a:gd name="T17" fmla="*/ 962 h 1009"/>
                    <a:gd name="T18" fmla="*/ 209 w 642"/>
                    <a:gd name="T19" fmla="*/ 985 h 1009"/>
                    <a:gd name="T20" fmla="*/ 234 w 642"/>
                    <a:gd name="T21" fmla="*/ 997 h 1009"/>
                    <a:gd name="T22" fmla="*/ 263 w 642"/>
                    <a:gd name="T23" fmla="*/ 1003 h 1009"/>
                    <a:gd name="T24" fmla="*/ 302 w 642"/>
                    <a:gd name="T25" fmla="*/ 1008 h 1009"/>
                    <a:gd name="T26" fmla="*/ 339 w 642"/>
                    <a:gd name="T27" fmla="*/ 1003 h 1009"/>
                    <a:gd name="T28" fmla="*/ 377 w 642"/>
                    <a:gd name="T29" fmla="*/ 993 h 1009"/>
                    <a:gd name="T30" fmla="*/ 407 w 642"/>
                    <a:gd name="T31" fmla="*/ 972 h 1009"/>
                    <a:gd name="T32" fmla="*/ 431 w 642"/>
                    <a:gd name="T33" fmla="*/ 939 h 1009"/>
                    <a:gd name="T34" fmla="*/ 452 w 642"/>
                    <a:gd name="T35" fmla="*/ 895 h 1009"/>
                    <a:gd name="T36" fmla="*/ 472 w 642"/>
                    <a:gd name="T37" fmla="*/ 854 h 1009"/>
                    <a:gd name="T38" fmla="*/ 502 w 642"/>
                    <a:gd name="T39" fmla="*/ 779 h 1009"/>
                    <a:gd name="T40" fmla="*/ 531 w 642"/>
                    <a:gd name="T41" fmla="*/ 684 h 1009"/>
                    <a:gd name="T42" fmla="*/ 552 w 642"/>
                    <a:gd name="T43" fmla="*/ 612 h 1009"/>
                    <a:gd name="T44" fmla="*/ 565 w 642"/>
                    <a:gd name="T45" fmla="*/ 526 h 1009"/>
                    <a:gd name="T46" fmla="*/ 575 w 642"/>
                    <a:gd name="T47" fmla="*/ 451 h 1009"/>
                    <a:gd name="T48" fmla="*/ 580 w 642"/>
                    <a:gd name="T49" fmla="*/ 422 h 1009"/>
                    <a:gd name="T50" fmla="*/ 599 w 642"/>
                    <a:gd name="T51" fmla="*/ 411 h 1009"/>
                    <a:gd name="T52" fmla="*/ 614 w 642"/>
                    <a:gd name="T53" fmla="*/ 400 h 1009"/>
                    <a:gd name="T54" fmla="*/ 630 w 642"/>
                    <a:gd name="T55" fmla="*/ 385 h 1009"/>
                    <a:gd name="T56" fmla="*/ 641 w 642"/>
                    <a:gd name="T57" fmla="*/ 367 h 1009"/>
                    <a:gd name="T58" fmla="*/ 639 w 642"/>
                    <a:gd name="T59" fmla="*/ 350 h 1009"/>
                    <a:gd name="T60" fmla="*/ 623 w 642"/>
                    <a:gd name="T61" fmla="*/ 335 h 1009"/>
                    <a:gd name="T62" fmla="*/ 604 w 642"/>
                    <a:gd name="T63" fmla="*/ 324 h 1009"/>
                    <a:gd name="T64" fmla="*/ 585 w 642"/>
                    <a:gd name="T65" fmla="*/ 321 h 1009"/>
                    <a:gd name="T66" fmla="*/ 585 w 642"/>
                    <a:gd name="T67" fmla="*/ 298 h 1009"/>
                    <a:gd name="T68" fmla="*/ 589 w 642"/>
                    <a:gd name="T69" fmla="*/ 237 h 1009"/>
                    <a:gd name="T70" fmla="*/ 595 w 642"/>
                    <a:gd name="T71" fmla="*/ 166 h 1009"/>
                    <a:gd name="T72" fmla="*/ 570 w 642"/>
                    <a:gd name="T73" fmla="*/ 89 h 1009"/>
                    <a:gd name="T74" fmla="*/ 537 w 642"/>
                    <a:gd name="T75" fmla="*/ 50 h 1009"/>
                    <a:gd name="T76" fmla="*/ 457 w 642"/>
                    <a:gd name="T77" fmla="*/ 7 h 1009"/>
                    <a:gd name="T78" fmla="*/ 356 w 642"/>
                    <a:gd name="T79" fmla="*/ 0 h 1009"/>
                    <a:gd name="T80" fmla="*/ 262 w 642"/>
                    <a:gd name="T81" fmla="*/ 11 h 1009"/>
                    <a:gd name="T82" fmla="*/ 151 w 642"/>
                    <a:gd name="T83" fmla="*/ 46 h 1009"/>
                    <a:gd name="T84" fmla="*/ 85 w 642"/>
                    <a:gd name="T85" fmla="*/ 116 h 1009"/>
                    <a:gd name="T86" fmla="*/ 81 w 642"/>
                    <a:gd name="T87" fmla="*/ 183 h 1009"/>
                    <a:gd name="T88" fmla="*/ 85 w 642"/>
                    <a:gd name="T89" fmla="*/ 230 h 1009"/>
                    <a:gd name="T90" fmla="*/ 81 w 642"/>
                    <a:gd name="T91" fmla="*/ 266 h 1009"/>
                    <a:gd name="T92" fmla="*/ 76 w 642"/>
                    <a:gd name="T93" fmla="*/ 291 h 1009"/>
                    <a:gd name="T94" fmla="*/ 56 w 642"/>
                    <a:gd name="T95" fmla="*/ 309 h 1009"/>
                    <a:gd name="T96" fmla="*/ 33 w 642"/>
                    <a:gd name="T97" fmla="*/ 320 h 1009"/>
                    <a:gd name="T98" fmla="*/ 9 w 642"/>
                    <a:gd name="T99" fmla="*/ 334 h 1009"/>
                    <a:gd name="T100" fmla="*/ 1 w 642"/>
                    <a:gd name="T101" fmla="*/ 352 h 1009"/>
                    <a:gd name="T102" fmla="*/ 0 w 642"/>
                    <a:gd name="T103" fmla="*/ 367 h 1009"/>
                    <a:gd name="T104" fmla="*/ 8 w 642"/>
                    <a:gd name="T105" fmla="*/ 387 h 1009"/>
                    <a:gd name="T106" fmla="*/ 35 w 642"/>
                    <a:gd name="T107" fmla="*/ 403 h 1009"/>
                    <a:gd name="T108" fmla="*/ 51 w 642"/>
                    <a:gd name="T109" fmla="*/ 411 h 1009"/>
                    <a:gd name="T110" fmla="*/ 65 w 642"/>
                    <a:gd name="T111" fmla="*/ 452 h 1009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642"/>
                    <a:gd name="T169" fmla="*/ 0 h 1009"/>
                    <a:gd name="T170" fmla="*/ 642 w 642"/>
                    <a:gd name="T171" fmla="*/ 1009 h 1009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642" h="1009">
                      <a:moveTo>
                        <a:pt x="65" y="452"/>
                      </a:moveTo>
                      <a:lnTo>
                        <a:pt x="79" y="535"/>
                      </a:lnTo>
                      <a:lnTo>
                        <a:pt x="84" y="613"/>
                      </a:lnTo>
                      <a:lnTo>
                        <a:pt x="91" y="677"/>
                      </a:lnTo>
                      <a:lnTo>
                        <a:pt x="100" y="739"/>
                      </a:lnTo>
                      <a:lnTo>
                        <a:pt x="116" y="818"/>
                      </a:lnTo>
                      <a:lnTo>
                        <a:pt x="141" y="891"/>
                      </a:lnTo>
                      <a:lnTo>
                        <a:pt x="153" y="922"/>
                      </a:lnTo>
                      <a:lnTo>
                        <a:pt x="178" y="962"/>
                      </a:lnTo>
                      <a:lnTo>
                        <a:pt x="209" y="985"/>
                      </a:lnTo>
                      <a:lnTo>
                        <a:pt x="234" y="997"/>
                      </a:lnTo>
                      <a:lnTo>
                        <a:pt x="263" y="1003"/>
                      </a:lnTo>
                      <a:lnTo>
                        <a:pt x="302" y="1008"/>
                      </a:lnTo>
                      <a:lnTo>
                        <a:pt x="339" y="1003"/>
                      </a:lnTo>
                      <a:lnTo>
                        <a:pt x="377" y="993"/>
                      </a:lnTo>
                      <a:lnTo>
                        <a:pt x="407" y="972"/>
                      </a:lnTo>
                      <a:lnTo>
                        <a:pt x="431" y="939"/>
                      </a:lnTo>
                      <a:lnTo>
                        <a:pt x="452" y="895"/>
                      </a:lnTo>
                      <a:lnTo>
                        <a:pt x="472" y="854"/>
                      </a:lnTo>
                      <a:lnTo>
                        <a:pt x="502" y="779"/>
                      </a:lnTo>
                      <a:lnTo>
                        <a:pt x="531" y="684"/>
                      </a:lnTo>
                      <a:lnTo>
                        <a:pt x="552" y="612"/>
                      </a:lnTo>
                      <a:lnTo>
                        <a:pt x="565" y="526"/>
                      </a:lnTo>
                      <a:lnTo>
                        <a:pt x="575" y="451"/>
                      </a:lnTo>
                      <a:lnTo>
                        <a:pt x="580" y="422"/>
                      </a:lnTo>
                      <a:lnTo>
                        <a:pt x="599" y="411"/>
                      </a:lnTo>
                      <a:lnTo>
                        <a:pt x="614" y="400"/>
                      </a:lnTo>
                      <a:lnTo>
                        <a:pt x="630" y="385"/>
                      </a:lnTo>
                      <a:lnTo>
                        <a:pt x="641" y="367"/>
                      </a:lnTo>
                      <a:lnTo>
                        <a:pt x="639" y="350"/>
                      </a:lnTo>
                      <a:lnTo>
                        <a:pt x="623" y="335"/>
                      </a:lnTo>
                      <a:lnTo>
                        <a:pt x="604" y="324"/>
                      </a:lnTo>
                      <a:lnTo>
                        <a:pt x="585" y="321"/>
                      </a:lnTo>
                      <a:lnTo>
                        <a:pt x="585" y="298"/>
                      </a:lnTo>
                      <a:lnTo>
                        <a:pt x="589" y="237"/>
                      </a:lnTo>
                      <a:lnTo>
                        <a:pt x="595" y="166"/>
                      </a:lnTo>
                      <a:lnTo>
                        <a:pt x="570" y="89"/>
                      </a:lnTo>
                      <a:lnTo>
                        <a:pt x="537" y="50"/>
                      </a:lnTo>
                      <a:lnTo>
                        <a:pt x="457" y="7"/>
                      </a:lnTo>
                      <a:lnTo>
                        <a:pt x="356" y="0"/>
                      </a:lnTo>
                      <a:lnTo>
                        <a:pt x="262" y="11"/>
                      </a:lnTo>
                      <a:lnTo>
                        <a:pt x="151" y="46"/>
                      </a:lnTo>
                      <a:lnTo>
                        <a:pt x="85" y="116"/>
                      </a:lnTo>
                      <a:lnTo>
                        <a:pt x="81" y="183"/>
                      </a:lnTo>
                      <a:lnTo>
                        <a:pt x="85" y="230"/>
                      </a:lnTo>
                      <a:lnTo>
                        <a:pt x="81" y="266"/>
                      </a:lnTo>
                      <a:lnTo>
                        <a:pt x="76" y="291"/>
                      </a:lnTo>
                      <a:lnTo>
                        <a:pt x="56" y="309"/>
                      </a:lnTo>
                      <a:lnTo>
                        <a:pt x="33" y="320"/>
                      </a:lnTo>
                      <a:lnTo>
                        <a:pt x="9" y="334"/>
                      </a:lnTo>
                      <a:lnTo>
                        <a:pt x="1" y="352"/>
                      </a:lnTo>
                      <a:lnTo>
                        <a:pt x="0" y="367"/>
                      </a:lnTo>
                      <a:lnTo>
                        <a:pt x="8" y="387"/>
                      </a:lnTo>
                      <a:lnTo>
                        <a:pt x="35" y="403"/>
                      </a:lnTo>
                      <a:lnTo>
                        <a:pt x="51" y="411"/>
                      </a:lnTo>
                      <a:lnTo>
                        <a:pt x="65" y="452"/>
                      </a:lnTo>
                    </a:path>
                  </a:pathLst>
                </a:custGeom>
                <a:solidFill>
                  <a:srgbClr val="E0A0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4" name="Group 46">
                  <a:extLst>
                    <a:ext uri="{FF2B5EF4-FFF2-40B4-BE49-F238E27FC236}">
                      <a16:creationId xmlns:a16="http://schemas.microsoft.com/office/drawing/2014/main" id="{1D966E75-9EC5-3606-B1CD-80A9AEAE95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38" y="2455"/>
                  <a:ext cx="681" cy="418"/>
                  <a:chOff x="3538" y="2455"/>
                  <a:chExt cx="681" cy="418"/>
                </a:xfrm>
              </p:grpSpPr>
              <p:sp>
                <p:nvSpPr>
                  <p:cNvPr id="115" name="Freeform 47">
                    <a:extLst>
                      <a:ext uri="{FF2B5EF4-FFF2-40B4-BE49-F238E27FC236}">
                        <a16:creationId xmlns:a16="http://schemas.microsoft.com/office/drawing/2014/main" id="{846AE4F8-BDA2-CE8A-A55F-827DBB3CC3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8" y="2455"/>
                    <a:ext cx="681" cy="418"/>
                  </a:xfrm>
                  <a:custGeom>
                    <a:avLst/>
                    <a:gdLst>
                      <a:gd name="T0" fmla="*/ 540 w 681"/>
                      <a:gd name="T1" fmla="*/ 361 h 418"/>
                      <a:gd name="T2" fmla="*/ 584 w 681"/>
                      <a:gd name="T3" fmla="*/ 408 h 418"/>
                      <a:gd name="T4" fmla="*/ 608 w 681"/>
                      <a:gd name="T5" fmla="*/ 367 h 418"/>
                      <a:gd name="T6" fmla="*/ 637 w 681"/>
                      <a:gd name="T7" fmla="*/ 326 h 418"/>
                      <a:gd name="T8" fmla="*/ 650 w 681"/>
                      <a:gd name="T9" fmla="*/ 283 h 418"/>
                      <a:gd name="T10" fmla="*/ 630 w 681"/>
                      <a:gd name="T11" fmla="*/ 250 h 418"/>
                      <a:gd name="T12" fmla="*/ 673 w 681"/>
                      <a:gd name="T13" fmla="*/ 209 h 418"/>
                      <a:gd name="T14" fmla="*/ 674 w 681"/>
                      <a:gd name="T15" fmla="*/ 169 h 418"/>
                      <a:gd name="T16" fmla="*/ 614 w 681"/>
                      <a:gd name="T17" fmla="*/ 143 h 418"/>
                      <a:gd name="T18" fmla="*/ 553 w 681"/>
                      <a:gd name="T19" fmla="*/ 127 h 418"/>
                      <a:gd name="T20" fmla="*/ 516 w 681"/>
                      <a:gd name="T21" fmla="*/ 97 h 418"/>
                      <a:gd name="T22" fmla="*/ 489 w 681"/>
                      <a:gd name="T23" fmla="*/ 68 h 418"/>
                      <a:gd name="T24" fmla="*/ 444 w 681"/>
                      <a:gd name="T25" fmla="*/ 52 h 418"/>
                      <a:gd name="T26" fmla="*/ 410 w 681"/>
                      <a:gd name="T27" fmla="*/ 37 h 418"/>
                      <a:gd name="T28" fmla="*/ 406 w 681"/>
                      <a:gd name="T29" fmla="*/ 11 h 418"/>
                      <a:gd name="T30" fmla="*/ 364 w 681"/>
                      <a:gd name="T31" fmla="*/ 4 h 418"/>
                      <a:gd name="T32" fmla="*/ 296 w 681"/>
                      <a:gd name="T33" fmla="*/ 19 h 418"/>
                      <a:gd name="T34" fmla="*/ 213 w 681"/>
                      <a:gd name="T35" fmla="*/ 8 h 418"/>
                      <a:gd name="T36" fmla="*/ 148 w 681"/>
                      <a:gd name="T37" fmla="*/ 0 h 418"/>
                      <a:gd name="T38" fmla="*/ 110 w 681"/>
                      <a:gd name="T39" fmla="*/ 35 h 418"/>
                      <a:gd name="T40" fmla="*/ 67 w 681"/>
                      <a:gd name="T41" fmla="*/ 77 h 418"/>
                      <a:gd name="T42" fmla="*/ 9 w 681"/>
                      <a:gd name="T43" fmla="*/ 111 h 418"/>
                      <a:gd name="T44" fmla="*/ 19 w 681"/>
                      <a:gd name="T45" fmla="*/ 156 h 418"/>
                      <a:gd name="T46" fmla="*/ 17 w 681"/>
                      <a:gd name="T47" fmla="*/ 192 h 418"/>
                      <a:gd name="T48" fmla="*/ 2 w 681"/>
                      <a:gd name="T49" fmla="*/ 225 h 418"/>
                      <a:gd name="T50" fmla="*/ 12 w 681"/>
                      <a:gd name="T51" fmla="*/ 272 h 418"/>
                      <a:gd name="T52" fmla="*/ 24 w 681"/>
                      <a:gd name="T53" fmla="*/ 308 h 418"/>
                      <a:gd name="T54" fmla="*/ 42 w 681"/>
                      <a:gd name="T55" fmla="*/ 359 h 418"/>
                      <a:gd name="T56" fmla="*/ 65 w 681"/>
                      <a:gd name="T57" fmla="*/ 403 h 418"/>
                      <a:gd name="T58" fmla="*/ 84 w 681"/>
                      <a:gd name="T59" fmla="*/ 396 h 418"/>
                      <a:gd name="T60" fmla="*/ 130 w 681"/>
                      <a:gd name="T61" fmla="*/ 359 h 418"/>
                      <a:gd name="T62" fmla="*/ 167 w 681"/>
                      <a:gd name="T63" fmla="*/ 322 h 418"/>
                      <a:gd name="T64" fmla="*/ 167 w 681"/>
                      <a:gd name="T65" fmla="*/ 291 h 418"/>
                      <a:gd name="T66" fmla="*/ 173 w 681"/>
                      <a:gd name="T67" fmla="*/ 267 h 418"/>
                      <a:gd name="T68" fmla="*/ 160 w 681"/>
                      <a:gd name="T69" fmla="*/ 239 h 418"/>
                      <a:gd name="T70" fmla="*/ 133 w 681"/>
                      <a:gd name="T71" fmla="*/ 228 h 418"/>
                      <a:gd name="T72" fmla="*/ 142 w 681"/>
                      <a:gd name="T73" fmla="*/ 205 h 418"/>
                      <a:gd name="T74" fmla="*/ 157 w 681"/>
                      <a:gd name="T75" fmla="*/ 187 h 418"/>
                      <a:gd name="T76" fmla="*/ 164 w 681"/>
                      <a:gd name="T77" fmla="*/ 168 h 418"/>
                      <a:gd name="T78" fmla="*/ 200 w 681"/>
                      <a:gd name="T79" fmla="*/ 162 h 418"/>
                      <a:gd name="T80" fmla="*/ 234 w 681"/>
                      <a:gd name="T81" fmla="*/ 162 h 418"/>
                      <a:gd name="T82" fmla="*/ 271 w 681"/>
                      <a:gd name="T83" fmla="*/ 157 h 418"/>
                      <a:gd name="T84" fmla="*/ 302 w 681"/>
                      <a:gd name="T85" fmla="*/ 171 h 418"/>
                      <a:gd name="T86" fmla="*/ 327 w 681"/>
                      <a:gd name="T87" fmla="*/ 186 h 418"/>
                      <a:gd name="T88" fmla="*/ 370 w 681"/>
                      <a:gd name="T89" fmla="*/ 177 h 418"/>
                      <a:gd name="T90" fmla="*/ 409 w 681"/>
                      <a:gd name="T91" fmla="*/ 157 h 418"/>
                      <a:gd name="T92" fmla="*/ 432 w 681"/>
                      <a:gd name="T93" fmla="*/ 131 h 418"/>
                      <a:gd name="T94" fmla="*/ 451 w 681"/>
                      <a:gd name="T95" fmla="*/ 116 h 418"/>
                      <a:gd name="T96" fmla="*/ 491 w 681"/>
                      <a:gd name="T97" fmla="*/ 120 h 418"/>
                      <a:gd name="T98" fmla="*/ 504 w 681"/>
                      <a:gd name="T99" fmla="*/ 149 h 418"/>
                      <a:gd name="T100" fmla="*/ 524 w 681"/>
                      <a:gd name="T101" fmla="*/ 174 h 418"/>
                      <a:gd name="T102" fmla="*/ 519 w 681"/>
                      <a:gd name="T103" fmla="*/ 197 h 418"/>
                      <a:gd name="T104" fmla="*/ 513 w 681"/>
                      <a:gd name="T105" fmla="*/ 222 h 418"/>
                      <a:gd name="T106" fmla="*/ 525 w 681"/>
                      <a:gd name="T107" fmla="*/ 248 h 418"/>
                      <a:gd name="T108" fmla="*/ 526 w 681"/>
                      <a:gd name="T109" fmla="*/ 288 h 418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681"/>
                      <a:gd name="T166" fmla="*/ 0 h 418"/>
                      <a:gd name="T167" fmla="*/ 681 w 681"/>
                      <a:gd name="T168" fmla="*/ 418 h 418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681" h="418">
                        <a:moveTo>
                          <a:pt x="521" y="326"/>
                        </a:moveTo>
                        <a:lnTo>
                          <a:pt x="540" y="361"/>
                        </a:lnTo>
                        <a:lnTo>
                          <a:pt x="560" y="389"/>
                        </a:lnTo>
                        <a:lnTo>
                          <a:pt x="584" y="408"/>
                        </a:lnTo>
                        <a:lnTo>
                          <a:pt x="596" y="393"/>
                        </a:lnTo>
                        <a:lnTo>
                          <a:pt x="608" y="367"/>
                        </a:lnTo>
                        <a:lnTo>
                          <a:pt x="616" y="337"/>
                        </a:lnTo>
                        <a:lnTo>
                          <a:pt x="637" y="326"/>
                        </a:lnTo>
                        <a:lnTo>
                          <a:pt x="646" y="306"/>
                        </a:lnTo>
                        <a:lnTo>
                          <a:pt x="650" y="283"/>
                        </a:lnTo>
                        <a:lnTo>
                          <a:pt x="640" y="262"/>
                        </a:lnTo>
                        <a:lnTo>
                          <a:pt x="630" y="250"/>
                        </a:lnTo>
                        <a:lnTo>
                          <a:pt x="653" y="230"/>
                        </a:lnTo>
                        <a:lnTo>
                          <a:pt x="673" y="209"/>
                        </a:lnTo>
                        <a:lnTo>
                          <a:pt x="680" y="189"/>
                        </a:lnTo>
                        <a:lnTo>
                          <a:pt x="674" y="169"/>
                        </a:lnTo>
                        <a:lnTo>
                          <a:pt x="644" y="151"/>
                        </a:lnTo>
                        <a:lnTo>
                          <a:pt x="614" y="143"/>
                        </a:lnTo>
                        <a:lnTo>
                          <a:pt x="580" y="135"/>
                        </a:lnTo>
                        <a:lnTo>
                          <a:pt x="553" y="127"/>
                        </a:lnTo>
                        <a:lnTo>
                          <a:pt x="531" y="114"/>
                        </a:lnTo>
                        <a:lnTo>
                          <a:pt x="516" y="97"/>
                        </a:lnTo>
                        <a:lnTo>
                          <a:pt x="507" y="83"/>
                        </a:lnTo>
                        <a:lnTo>
                          <a:pt x="489" y="68"/>
                        </a:lnTo>
                        <a:lnTo>
                          <a:pt x="468" y="58"/>
                        </a:lnTo>
                        <a:lnTo>
                          <a:pt x="444" y="52"/>
                        </a:lnTo>
                        <a:lnTo>
                          <a:pt x="418" y="55"/>
                        </a:lnTo>
                        <a:lnTo>
                          <a:pt x="410" y="37"/>
                        </a:lnTo>
                        <a:lnTo>
                          <a:pt x="412" y="25"/>
                        </a:lnTo>
                        <a:lnTo>
                          <a:pt x="406" y="11"/>
                        </a:lnTo>
                        <a:lnTo>
                          <a:pt x="383" y="4"/>
                        </a:lnTo>
                        <a:lnTo>
                          <a:pt x="364" y="4"/>
                        </a:lnTo>
                        <a:lnTo>
                          <a:pt x="336" y="9"/>
                        </a:lnTo>
                        <a:lnTo>
                          <a:pt x="296" y="19"/>
                        </a:lnTo>
                        <a:lnTo>
                          <a:pt x="259" y="14"/>
                        </a:lnTo>
                        <a:lnTo>
                          <a:pt x="213" y="8"/>
                        </a:lnTo>
                        <a:lnTo>
                          <a:pt x="175" y="1"/>
                        </a:lnTo>
                        <a:lnTo>
                          <a:pt x="148" y="0"/>
                        </a:lnTo>
                        <a:lnTo>
                          <a:pt x="125" y="14"/>
                        </a:lnTo>
                        <a:lnTo>
                          <a:pt x="110" y="35"/>
                        </a:lnTo>
                        <a:lnTo>
                          <a:pt x="92" y="55"/>
                        </a:lnTo>
                        <a:lnTo>
                          <a:pt x="67" y="77"/>
                        </a:lnTo>
                        <a:lnTo>
                          <a:pt x="40" y="93"/>
                        </a:lnTo>
                        <a:lnTo>
                          <a:pt x="9" y="111"/>
                        </a:lnTo>
                        <a:lnTo>
                          <a:pt x="7" y="132"/>
                        </a:lnTo>
                        <a:lnTo>
                          <a:pt x="19" y="156"/>
                        </a:lnTo>
                        <a:lnTo>
                          <a:pt x="24" y="171"/>
                        </a:lnTo>
                        <a:lnTo>
                          <a:pt x="17" y="192"/>
                        </a:lnTo>
                        <a:lnTo>
                          <a:pt x="8" y="209"/>
                        </a:lnTo>
                        <a:lnTo>
                          <a:pt x="2" y="225"/>
                        </a:lnTo>
                        <a:lnTo>
                          <a:pt x="0" y="250"/>
                        </a:lnTo>
                        <a:lnTo>
                          <a:pt x="12" y="272"/>
                        </a:lnTo>
                        <a:lnTo>
                          <a:pt x="22" y="289"/>
                        </a:lnTo>
                        <a:lnTo>
                          <a:pt x="24" y="308"/>
                        </a:lnTo>
                        <a:lnTo>
                          <a:pt x="30" y="335"/>
                        </a:lnTo>
                        <a:lnTo>
                          <a:pt x="42" y="359"/>
                        </a:lnTo>
                        <a:lnTo>
                          <a:pt x="50" y="380"/>
                        </a:lnTo>
                        <a:lnTo>
                          <a:pt x="65" y="403"/>
                        </a:lnTo>
                        <a:lnTo>
                          <a:pt x="75" y="417"/>
                        </a:lnTo>
                        <a:lnTo>
                          <a:pt x="84" y="396"/>
                        </a:lnTo>
                        <a:lnTo>
                          <a:pt x="102" y="374"/>
                        </a:lnTo>
                        <a:lnTo>
                          <a:pt x="130" y="359"/>
                        </a:lnTo>
                        <a:lnTo>
                          <a:pt x="153" y="339"/>
                        </a:lnTo>
                        <a:lnTo>
                          <a:pt x="167" y="322"/>
                        </a:lnTo>
                        <a:lnTo>
                          <a:pt x="171" y="305"/>
                        </a:lnTo>
                        <a:lnTo>
                          <a:pt x="167" y="291"/>
                        </a:lnTo>
                        <a:lnTo>
                          <a:pt x="170" y="278"/>
                        </a:lnTo>
                        <a:lnTo>
                          <a:pt x="173" y="267"/>
                        </a:lnTo>
                        <a:lnTo>
                          <a:pt x="171" y="255"/>
                        </a:lnTo>
                        <a:lnTo>
                          <a:pt x="160" y="239"/>
                        </a:lnTo>
                        <a:lnTo>
                          <a:pt x="146" y="233"/>
                        </a:lnTo>
                        <a:lnTo>
                          <a:pt x="133" y="228"/>
                        </a:lnTo>
                        <a:lnTo>
                          <a:pt x="135" y="217"/>
                        </a:lnTo>
                        <a:lnTo>
                          <a:pt x="142" y="205"/>
                        </a:lnTo>
                        <a:lnTo>
                          <a:pt x="152" y="192"/>
                        </a:lnTo>
                        <a:lnTo>
                          <a:pt x="157" y="187"/>
                        </a:lnTo>
                        <a:lnTo>
                          <a:pt x="159" y="177"/>
                        </a:lnTo>
                        <a:lnTo>
                          <a:pt x="164" y="168"/>
                        </a:lnTo>
                        <a:lnTo>
                          <a:pt x="178" y="162"/>
                        </a:lnTo>
                        <a:lnTo>
                          <a:pt x="200" y="162"/>
                        </a:lnTo>
                        <a:lnTo>
                          <a:pt x="219" y="162"/>
                        </a:lnTo>
                        <a:lnTo>
                          <a:pt x="234" y="162"/>
                        </a:lnTo>
                        <a:lnTo>
                          <a:pt x="252" y="157"/>
                        </a:lnTo>
                        <a:lnTo>
                          <a:pt x="271" y="157"/>
                        </a:lnTo>
                        <a:lnTo>
                          <a:pt x="290" y="163"/>
                        </a:lnTo>
                        <a:lnTo>
                          <a:pt x="302" y="171"/>
                        </a:lnTo>
                        <a:lnTo>
                          <a:pt x="312" y="179"/>
                        </a:lnTo>
                        <a:lnTo>
                          <a:pt x="327" y="186"/>
                        </a:lnTo>
                        <a:lnTo>
                          <a:pt x="350" y="184"/>
                        </a:lnTo>
                        <a:lnTo>
                          <a:pt x="370" y="177"/>
                        </a:lnTo>
                        <a:lnTo>
                          <a:pt x="387" y="170"/>
                        </a:lnTo>
                        <a:lnTo>
                          <a:pt x="409" y="157"/>
                        </a:lnTo>
                        <a:lnTo>
                          <a:pt x="423" y="145"/>
                        </a:lnTo>
                        <a:lnTo>
                          <a:pt x="432" y="131"/>
                        </a:lnTo>
                        <a:lnTo>
                          <a:pt x="439" y="120"/>
                        </a:lnTo>
                        <a:lnTo>
                          <a:pt x="451" y="116"/>
                        </a:lnTo>
                        <a:lnTo>
                          <a:pt x="468" y="118"/>
                        </a:lnTo>
                        <a:lnTo>
                          <a:pt x="491" y="120"/>
                        </a:lnTo>
                        <a:lnTo>
                          <a:pt x="497" y="134"/>
                        </a:lnTo>
                        <a:lnTo>
                          <a:pt x="504" y="149"/>
                        </a:lnTo>
                        <a:lnTo>
                          <a:pt x="514" y="163"/>
                        </a:lnTo>
                        <a:lnTo>
                          <a:pt x="524" y="174"/>
                        </a:lnTo>
                        <a:lnTo>
                          <a:pt x="528" y="184"/>
                        </a:lnTo>
                        <a:lnTo>
                          <a:pt x="519" y="197"/>
                        </a:lnTo>
                        <a:lnTo>
                          <a:pt x="513" y="210"/>
                        </a:lnTo>
                        <a:lnTo>
                          <a:pt x="513" y="222"/>
                        </a:lnTo>
                        <a:lnTo>
                          <a:pt x="519" y="236"/>
                        </a:lnTo>
                        <a:lnTo>
                          <a:pt x="525" y="248"/>
                        </a:lnTo>
                        <a:lnTo>
                          <a:pt x="539" y="259"/>
                        </a:lnTo>
                        <a:lnTo>
                          <a:pt x="526" y="288"/>
                        </a:lnTo>
                        <a:lnTo>
                          <a:pt x="521" y="326"/>
                        </a:lnTo>
                      </a:path>
                    </a:pathLst>
                  </a:custGeom>
                  <a:solidFill>
                    <a:srgbClr val="A04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16" name="Group 48">
                    <a:extLst>
                      <a:ext uri="{FF2B5EF4-FFF2-40B4-BE49-F238E27FC236}">
                        <a16:creationId xmlns:a16="http://schemas.microsoft.com/office/drawing/2014/main" id="{DCEA53D7-A152-0B38-34BC-3F85C364798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28" y="2533"/>
                    <a:ext cx="500" cy="215"/>
                    <a:chOff x="3628" y="2533"/>
                    <a:chExt cx="500" cy="215"/>
                  </a:xfrm>
                </p:grpSpPr>
                <p:sp>
                  <p:nvSpPr>
                    <p:cNvPr id="117" name="Freeform 49">
                      <a:extLst>
                        <a:ext uri="{FF2B5EF4-FFF2-40B4-BE49-F238E27FC236}">
                          <a16:creationId xmlns:a16="http://schemas.microsoft.com/office/drawing/2014/main" id="{8979850D-0B67-7ED8-FF7D-6AA288B4A93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35" y="2551"/>
                      <a:ext cx="82" cy="65"/>
                    </a:xfrm>
                    <a:custGeom>
                      <a:avLst/>
                      <a:gdLst>
                        <a:gd name="T0" fmla="*/ 81 w 82"/>
                        <a:gd name="T1" fmla="*/ 64 h 65"/>
                        <a:gd name="T2" fmla="*/ 58 w 82"/>
                        <a:gd name="T3" fmla="*/ 55 h 65"/>
                        <a:gd name="T4" fmla="*/ 45 w 82"/>
                        <a:gd name="T5" fmla="*/ 33 h 65"/>
                        <a:gd name="T6" fmla="*/ 51 w 82"/>
                        <a:gd name="T7" fmla="*/ 18 h 65"/>
                        <a:gd name="T8" fmla="*/ 67 w 82"/>
                        <a:gd name="T9" fmla="*/ 0 h 65"/>
                        <a:gd name="T10" fmla="*/ 55 w 82"/>
                        <a:gd name="T11" fmla="*/ 5 h 65"/>
                        <a:gd name="T12" fmla="*/ 46 w 82"/>
                        <a:gd name="T13" fmla="*/ 12 h 65"/>
                        <a:gd name="T14" fmla="*/ 34 w 82"/>
                        <a:gd name="T15" fmla="*/ 22 h 65"/>
                        <a:gd name="T16" fmla="*/ 34 w 82"/>
                        <a:gd name="T17" fmla="*/ 34 h 65"/>
                        <a:gd name="T18" fmla="*/ 38 w 82"/>
                        <a:gd name="T19" fmla="*/ 42 h 65"/>
                        <a:gd name="T20" fmla="*/ 36 w 82"/>
                        <a:gd name="T21" fmla="*/ 53 h 65"/>
                        <a:gd name="T22" fmla="*/ 28 w 82"/>
                        <a:gd name="T23" fmla="*/ 47 h 65"/>
                        <a:gd name="T24" fmla="*/ 11 w 82"/>
                        <a:gd name="T25" fmla="*/ 37 h 65"/>
                        <a:gd name="T26" fmla="*/ 9 w 82"/>
                        <a:gd name="T27" fmla="*/ 24 h 65"/>
                        <a:gd name="T28" fmla="*/ 0 w 82"/>
                        <a:gd name="T29" fmla="*/ 39 h 65"/>
                        <a:gd name="T30" fmla="*/ 12 w 82"/>
                        <a:gd name="T31" fmla="*/ 53 h 65"/>
                        <a:gd name="T32" fmla="*/ 17 w 82"/>
                        <a:gd name="T33" fmla="*/ 64 h 65"/>
                        <a:gd name="T34" fmla="*/ 37 w 82"/>
                        <a:gd name="T35" fmla="*/ 63 h 65"/>
                        <a:gd name="T36" fmla="*/ 59 w 82"/>
                        <a:gd name="T37" fmla="*/ 59 h 65"/>
                        <a:gd name="T38" fmla="*/ 81 w 82"/>
                        <a:gd name="T39" fmla="*/ 64 h 65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82"/>
                        <a:gd name="T61" fmla="*/ 0 h 65"/>
                        <a:gd name="T62" fmla="*/ 82 w 82"/>
                        <a:gd name="T63" fmla="*/ 65 h 65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82" h="65">
                          <a:moveTo>
                            <a:pt x="81" y="64"/>
                          </a:moveTo>
                          <a:lnTo>
                            <a:pt x="58" y="55"/>
                          </a:lnTo>
                          <a:lnTo>
                            <a:pt x="45" y="33"/>
                          </a:lnTo>
                          <a:lnTo>
                            <a:pt x="51" y="18"/>
                          </a:lnTo>
                          <a:lnTo>
                            <a:pt x="67" y="0"/>
                          </a:lnTo>
                          <a:lnTo>
                            <a:pt x="55" y="5"/>
                          </a:lnTo>
                          <a:lnTo>
                            <a:pt x="46" y="12"/>
                          </a:lnTo>
                          <a:lnTo>
                            <a:pt x="34" y="22"/>
                          </a:lnTo>
                          <a:lnTo>
                            <a:pt x="34" y="34"/>
                          </a:lnTo>
                          <a:lnTo>
                            <a:pt x="38" y="42"/>
                          </a:lnTo>
                          <a:lnTo>
                            <a:pt x="36" y="53"/>
                          </a:lnTo>
                          <a:lnTo>
                            <a:pt x="28" y="47"/>
                          </a:lnTo>
                          <a:lnTo>
                            <a:pt x="11" y="37"/>
                          </a:lnTo>
                          <a:lnTo>
                            <a:pt x="9" y="24"/>
                          </a:lnTo>
                          <a:lnTo>
                            <a:pt x="0" y="39"/>
                          </a:lnTo>
                          <a:lnTo>
                            <a:pt x="12" y="53"/>
                          </a:lnTo>
                          <a:lnTo>
                            <a:pt x="17" y="64"/>
                          </a:lnTo>
                          <a:lnTo>
                            <a:pt x="37" y="63"/>
                          </a:lnTo>
                          <a:lnTo>
                            <a:pt x="59" y="59"/>
                          </a:lnTo>
                          <a:lnTo>
                            <a:pt x="81" y="64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8" name="Freeform 50">
                      <a:extLst>
                        <a:ext uri="{FF2B5EF4-FFF2-40B4-BE49-F238E27FC236}">
                          <a16:creationId xmlns:a16="http://schemas.microsoft.com/office/drawing/2014/main" id="{AF9EFD63-CB43-1EA6-E190-B1955D36BBB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46" y="2533"/>
                      <a:ext cx="47" cy="41"/>
                    </a:xfrm>
                    <a:custGeom>
                      <a:avLst/>
                      <a:gdLst>
                        <a:gd name="T0" fmla="*/ 29 w 47"/>
                        <a:gd name="T1" fmla="*/ 40 h 41"/>
                        <a:gd name="T2" fmla="*/ 35 w 47"/>
                        <a:gd name="T3" fmla="*/ 19 h 41"/>
                        <a:gd name="T4" fmla="*/ 29 w 47"/>
                        <a:gd name="T5" fmla="*/ 10 h 41"/>
                        <a:gd name="T6" fmla="*/ 15 w 47"/>
                        <a:gd name="T7" fmla="*/ 5 h 41"/>
                        <a:gd name="T8" fmla="*/ 0 w 47"/>
                        <a:gd name="T9" fmla="*/ 6 h 41"/>
                        <a:gd name="T10" fmla="*/ 12 w 47"/>
                        <a:gd name="T11" fmla="*/ 0 h 41"/>
                        <a:gd name="T12" fmla="*/ 29 w 47"/>
                        <a:gd name="T13" fmla="*/ 2 h 41"/>
                        <a:gd name="T14" fmla="*/ 45 w 47"/>
                        <a:gd name="T15" fmla="*/ 13 h 41"/>
                        <a:gd name="T16" fmla="*/ 46 w 47"/>
                        <a:gd name="T17" fmla="*/ 24 h 41"/>
                        <a:gd name="T18" fmla="*/ 29 w 47"/>
                        <a:gd name="T19" fmla="*/ 40 h 41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47"/>
                        <a:gd name="T31" fmla="*/ 0 h 41"/>
                        <a:gd name="T32" fmla="*/ 47 w 47"/>
                        <a:gd name="T33" fmla="*/ 41 h 41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47" h="41">
                          <a:moveTo>
                            <a:pt x="29" y="40"/>
                          </a:moveTo>
                          <a:lnTo>
                            <a:pt x="35" y="19"/>
                          </a:lnTo>
                          <a:lnTo>
                            <a:pt x="29" y="10"/>
                          </a:lnTo>
                          <a:lnTo>
                            <a:pt x="15" y="5"/>
                          </a:lnTo>
                          <a:lnTo>
                            <a:pt x="0" y="6"/>
                          </a:lnTo>
                          <a:lnTo>
                            <a:pt x="12" y="0"/>
                          </a:lnTo>
                          <a:lnTo>
                            <a:pt x="29" y="2"/>
                          </a:lnTo>
                          <a:lnTo>
                            <a:pt x="45" y="13"/>
                          </a:lnTo>
                          <a:lnTo>
                            <a:pt x="46" y="24"/>
                          </a:lnTo>
                          <a:lnTo>
                            <a:pt x="29" y="4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9" name="Freeform 51">
                      <a:extLst>
                        <a:ext uri="{FF2B5EF4-FFF2-40B4-BE49-F238E27FC236}">
                          <a16:creationId xmlns:a16="http://schemas.microsoft.com/office/drawing/2014/main" id="{617D08E3-65FD-D2BA-8ECC-CBD684090DD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28" y="2642"/>
                      <a:ext cx="41" cy="40"/>
                    </a:xfrm>
                    <a:custGeom>
                      <a:avLst/>
                      <a:gdLst>
                        <a:gd name="T0" fmla="*/ 40 w 41"/>
                        <a:gd name="T1" fmla="*/ 36 h 40"/>
                        <a:gd name="T2" fmla="*/ 16 w 41"/>
                        <a:gd name="T3" fmla="*/ 33 h 40"/>
                        <a:gd name="T4" fmla="*/ 13 w 41"/>
                        <a:gd name="T5" fmla="*/ 29 h 40"/>
                        <a:gd name="T6" fmla="*/ 3 w 41"/>
                        <a:gd name="T7" fmla="*/ 11 h 40"/>
                        <a:gd name="T8" fmla="*/ 3 w 41"/>
                        <a:gd name="T9" fmla="*/ 0 h 40"/>
                        <a:gd name="T10" fmla="*/ 0 w 41"/>
                        <a:gd name="T11" fmla="*/ 17 h 40"/>
                        <a:gd name="T12" fmla="*/ 3 w 41"/>
                        <a:gd name="T13" fmla="*/ 30 h 40"/>
                        <a:gd name="T14" fmla="*/ 10 w 41"/>
                        <a:gd name="T15" fmla="*/ 39 h 40"/>
                        <a:gd name="T16" fmla="*/ 40 w 41"/>
                        <a:gd name="T17" fmla="*/ 36 h 40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41"/>
                        <a:gd name="T28" fmla="*/ 0 h 40"/>
                        <a:gd name="T29" fmla="*/ 41 w 41"/>
                        <a:gd name="T30" fmla="*/ 40 h 40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41" h="40">
                          <a:moveTo>
                            <a:pt x="40" y="36"/>
                          </a:moveTo>
                          <a:lnTo>
                            <a:pt x="16" y="33"/>
                          </a:lnTo>
                          <a:lnTo>
                            <a:pt x="13" y="29"/>
                          </a:lnTo>
                          <a:lnTo>
                            <a:pt x="3" y="11"/>
                          </a:lnTo>
                          <a:lnTo>
                            <a:pt x="3" y="0"/>
                          </a:lnTo>
                          <a:lnTo>
                            <a:pt x="0" y="17"/>
                          </a:lnTo>
                          <a:lnTo>
                            <a:pt x="3" y="30"/>
                          </a:lnTo>
                          <a:lnTo>
                            <a:pt x="10" y="39"/>
                          </a:lnTo>
                          <a:lnTo>
                            <a:pt x="40" y="36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0" name="Freeform 52">
                      <a:extLst>
                        <a:ext uri="{FF2B5EF4-FFF2-40B4-BE49-F238E27FC236}">
                          <a16:creationId xmlns:a16="http://schemas.microsoft.com/office/drawing/2014/main" id="{FF9F6D32-A338-0E0D-924F-ABEE800D26B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33" y="2679"/>
                      <a:ext cx="36" cy="43"/>
                    </a:xfrm>
                    <a:custGeom>
                      <a:avLst/>
                      <a:gdLst>
                        <a:gd name="T0" fmla="*/ 35 w 36"/>
                        <a:gd name="T1" fmla="*/ 0 h 43"/>
                        <a:gd name="T2" fmla="*/ 9 w 36"/>
                        <a:gd name="T3" fmla="*/ 13 h 43"/>
                        <a:gd name="T4" fmla="*/ 0 w 36"/>
                        <a:gd name="T5" fmla="*/ 26 h 43"/>
                        <a:gd name="T6" fmla="*/ 2 w 36"/>
                        <a:gd name="T7" fmla="*/ 37 h 43"/>
                        <a:gd name="T8" fmla="*/ 13 w 36"/>
                        <a:gd name="T9" fmla="*/ 42 h 43"/>
                        <a:gd name="T10" fmla="*/ 13 w 36"/>
                        <a:gd name="T11" fmla="*/ 35 h 43"/>
                        <a:gd name="T12" fmla="*/ 13 w 36"/>
                        <a:gd name="T13" fmla="*/ 24 h 43"/>
                        <a:gd name="T14" fmla="*/ 21 w 36"/>
                        <a:gd name="T15" fmla="*/ 18 h 43"/>
                        <a:gd name="T16" fmla="*/ 35 w 36"/>
                        <a:gd name="T17" fmla="*/ 0 h 43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36"/>
                        <a:gd name="T28" fmla="*/ 0 h 43"/>
                        <a:gd name="T29" fmla="*/ 36 w 36"/>
                        <a:gd name="T30" fmla="*/ 43 h 43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36" h="43">
                          <a:moveTo>
                            <a:pt x="35" y="0"/>
                          </a:moveTo>
                          <a:lnTo>
                            <a:pt x="9" y="13"/>
                          </a:lnTo>
                          <a:lnTo>
                            <a:pt x="0" y="26"/>
                          </a:lnTo>
                          <a:lnTo>
                            <a:pt x="2" y="37"/>
                          </a:lnTo>
                          <a:lnTo>
                            <a:pt x="13" y="42"/>
                          </a:lnTo>
                          <a:lnTo>
                            <a:pt x="13" y="35"/>
                          </a:lnTo>
                          <a:lnTo>
                            <a:pt x="13" y="24"/>
                          </a:lnTo>
                          <a:lnTo>
                            <a:pt x="21" y="18"/>
                          </a:lnTo>
                          <a:lnTo>
                            <a:pt x="35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1" name="Freeform 53">
                      <a:extLst>
                        <a:ext uri="{FF2B5EF4-FFF2-40B4-BE49-F238E27FC236}">
                          <a16:creationId xmlns:a16="http://schemas.microsoft.com/office/drawing/2014/main" id="{99E501ED-B6BE-C100-C00D-78D6C8BBE6D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62" y="2714"/>
                      <a:ext cx="66" cy="34"/>
                    </a:xfrm>
                    <a:custGeom>
                      <a:avLst/>
                      <a:gdLst>
                        <a:gd name="T0" fmla="*/ 12 w 66"/>
                        <a:gd name="T1" fmla="*/ 0 h 34"/>
                        <a:gd name="T2" fmla="*/ 38 w 66"/>
                        <a:gd name="T3" fmla="*/ 8 h 34"/>
                        <a:gd name="T4" fmla="*/ 53 w 66"/>
                        <a:gd name="T5" fmla="*/ 8 h 34"/>
                        <a:gd name="T6" fmla="*/ 65 w 66"/>
                        <a:gd name="T7" fmla="*/ 0 h 34"/>
                        <a:gd name="T8" fmla="*/ 56 w 66"/>
                        <a:gd name="T9" fmla="*/ 12 h 34"/>
                        <a:gd name="T10" fmla="*/ 40 w 66"/>
                        <a:gd name="T11" fmla="*/ 16 h 34"/>
                        <a:gd name="T12" fmla="*/ 46 w 66"/>
                        <a:gd name="T13" fmla="*/ 24 h 34"/>
                        <a:gd name="T14" fmla="*/ 60 w 66"/>
                        <a:gd name="T15" fmla="*/ 28 h 34"/>
                        <a:gd name="T16" fmla="*/ 33 w 66"/>
                        <a:gd name="T17" fmla="*/ 26 h 34"/>
                        <a:gd name="T18" fmla="*/ 23 w 66"/>
                        <a:gd name="T19" fmla="*/ 20 h 34"/>
                        <a:gd name="T20" fmla="*/ 16 w 66"/>
                        <a:gd name="T21" fmla="*/ 12 h 34"/>
                        <a:gd name="T22" fmla="*/ 11 w 66"/>
                        <a:gd name="T23" fmla="*/ 20 h 34"/>
                        <a:gd name="T24" fmla="*/ 10 w 66"/>
                        <a:gd name="T25" fmla="*/ 33 h 34"/>
                        <a:gd name="T26" fmla="*/ 0 w 66"/>
                        <a:gd name="T27" fmla="*/ 24 h 34"/>
                        <a:gd name="T28" fmla="*/ 4 w 66"/>
                        <a:gd name="T29" fmla="*/ 12 h 34"/>
                        <a:gd name="T30" fmla="*/ 12 w 66"/>
                        <a:gd name="T31" fmla="*/ 0 h 3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66"/>
                        <a:gd name="T49" fmla="*/ 0 h 34"/>
                        <a:gd name="T50" fmla="*/ 66 w 66"/>
                        <a:gd name="T51" fmla="*/ 34 h 3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66" h="34">
                          <a:moveTo>
                            <a:pt x="12" y="0"/>
                          </a:moveTo>
                          <a:lnTo>
                            <a:pt x="38" y="8"/>
                          </a:lnTo>
                          <a:lnTo>
                            <a:pt x="53" y="8"/>
                          </a:lnTo>
                          <a:lnTo>
                            <a:pt x="65" y="0"/>
                          </a:lnTo>
                          <a:lnTo>
                            <a:pt x="56" y="12"/>
                          </a:lnTo>
                          <a:lnTo>
                            <a:pt x="40" y="16"/>
                          </a:lnTo>
                          <a:lnTo>
                            <a:pt x="46" y="24"/>
                          </a:lnTo>
                          <a:lnTo>
                            <a:pt x="60" y="28"/>
                          </a:lnTo>
                          <a:lnTo>
                            <a:pt x="33" y="26"/>
                          </a:lnTo>
                          <a:lnTo>
                            <a:pt x="23" y="20"/>
                          </a:lnTo>
                          <a:lnTo>
                            <a:pt x="16" y="12"/>
                          </a:lnTo>
                          <a:lnTo>
                            <a:pt x="11" y="20"/>
                          </a:lnTo>
                          <a:lnTo>
                            <a:pt x="10" y="33"/>
                          </a:lnTo>
                          <a:lnTo>
                            <a:pt x="0" y="24"/>
                          </a:lnTo>
                          <a:lnTo>
                            <a:pt x="4" y="12"/>
                          </a:lnTo>
                          <a:lnTo>
                            <a:pt x="12" y="0"/>
                          </a:lnTo>
                        </a:path>
                      </a:pathLst>
                    </a:custGeom>
                    <a:solidFill>
                      <a:srgbClr val="604020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97" name="Group 54">
                <a:extLst>
                  <a:ext uri="{FF2B5EF4-FFF2-40B4-BE49-F238E27FC236}">
                    <a16:creationId xmlns:a16="http://schemas.microsoft.com/office/drawing/2014/main" id="{A1B0D4CB-E1F1-B76B-C330-CECE093E4C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3" y="2672"/>
                <a:ext cx="329" cy="566"/>
                <a:chOff x="3723" y="2672"/>
                <a:chExt cx="329" cy="566"/>
              </a:xfrm>
            </p:grpSpPr>
            <p:grpSp>
              <p:nvGrpSpPr>
                <p:cNvPr id="98" name="Group 55">
                  <a:extLst>
                    <a:ext uri="{FF2B5EF4-FFF2-40B4-BE49-F238E27FC236}">
                      <a16:creationId xmlns:a16="http://schemas.microsoft.com/office/drawing/2014/main" id="{E5A3A430-FC02-8F8A-1244-3CB21B44D0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92" y="3058"/>
                  <a:ext cx="125" cy="180"/>
                  <a:chOff x="3792" y="3058"/>
                  <a:chExt cx="125" cy="180"/>
                </a:xfrm>
              </p:grpSpPr>
              <p:sp>
                <p:nvSpPr>
                  <p:cNvPr id="107" name="Freeform 56">
                    <a:extLst>
                      <a:ext uri="{FF2B5EF4-FFF2-40B4-BE49-F238E27FC236}">
                        <a16:creationId xmlns:a16="http://schemas.microsoft.com/office/drawing/2014/main" id="{8AD276AB-F526-8574-C6AC-B311A21AA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2" y="3058"/>
                    <a:ext cx="125" cy="111"/>
                  </a:xfrm>
                  <a:custGeom>
                    <a:avLst/>
                    <a:gdLst>
                      <a:gd name="T0" fmla="*/ 6 w 125"/>
                      <a:gd name="T1" fmla="*/ 110 h 111"/>
                      <a:gd name="T2" fmla="*/ 0 w 125"/>
                      <a:gd name="T3" fmla="*/ 0 h 111"/>
                      <a:gd name="T4" fmla="*/ 19 w 125"/>
                      <a:gd name="T5" fmla="*/ 8 h 111"/>
                      <a:gd name="T6" fmla="*/ 32 w 125"/>
                      <a:gd name="T7" fmla="*/ 14 h 111"/>
                      <a:gd name="T8" fmla="*/ 49 w 125"/>
                      <a:gd name="T9" fmla="*/ 18 h 111"/>
                      <a:gd name="T10" fmla="*/ 77 w 125"/>
                      <a:gd name="T11" fmla="*/ 18 h 111"/>
                      <a:gd name="T12" fmla="*/ 94 w 125"/>
                      <a:gd name="T13" fmla="*/ 16 h 111"/>
                      <a:gd name="T14" fmla="*/ 109 w 125"/>
                      <a:gd name="T15" fmla="*/ 11 h 111"/>
                      <a:gd name="T16" fmla="*/ 124 w 125"/>
                      <a:gd name="T17" fmla="*/ 2 h 111"/>
                      <a:gd name="T18" fmla="*/ 120 w 125"/>
                      <a:gd name="T19" fmla="*/ 110 h 111"/>
                      <a:gd name="T20" fmla="*/ 6 w 125"/>
                      <a:gd name="T21" fmla="*/ 110 h 11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11"/>
                      <a:gd name="T35" fmla="*/ 125 w 125"/>
                      <a:gd name="T36" fmla="*/ 111 h 11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11">
                        <a:moveTo>
                          <a:pt x="6" y="110"/>
                        </a:moveTo>
                        <a:lnTo>
                          <a:pt x="0" y="0"/>
                        </a:lnTo>
                        <a:lnTo>
                          <a:pt x="19" y="8"/>
                        </a:lnTo>
                        <a:lnTo>
                          <a:pt x="32" y="14"/>
                        </a:lnTo>
                        <a:lnTo>
                          <a:pt x="49" y="18"/>
                        </a:lnTo>
                        <a:lnTo>
                          <a:pt x="77" y="18"/>
                        </a:lnTo>
                        <a:lnTo>
                          <a:pt x="94" y="16"/>
                        </a:lnTo>
                        <a:lnTo>
                          <a:pt x="109" y="11"/>
                        </a:lnTo>
                        <a:lnTo>
                          <a:pt x="124" y="2"/>
                        </a:lnTo>
                        <a:lnTo>
                          <a:pt x="120" y="110"/>
                        </a:lnTo>
                        <a:lnTo>
                          <a:pt x="6" y="110"/>
                        </a:lnTo>
                      </a:path>
                    </a:pathLst>
                  </a:custGeom>
                  <a:solidFill>
                    <a:srgbClr val="000000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08" name="Group 57">
                    <a:extLst>
                      <a:ext uri="{FF2B5EF4-FFF2-40B4-BE49-F238E27FC236}">
                        <a16:creationId xmlns:a16="http://schemas.microsoft.com/office/drawing/2014/main" id="{2956985A-4BD1-A434-09CC-FF651889185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92" y="3058"/>
                    <a:ext cx="125" cy="180"/>
                    <a:chOff x="3792" y="3058"/>
                    <a:chExt cx="125" cy="180"/>
                  </a:xfrm>
                </p:grpSpPr>
                <p:sp>
                  <p:nvSpPr>
                    <p:cNvPr id="110" name="Oval 58">
                      <a:extLst>
                        <a:ext uri="{FF2B5EF4-FFF2-40B4-BE49-F238E27FC236}">
                          <a16:creationId xmlns:a16="http://schemas.microsoft.com/office/drawing/2014/main" id="{C7A44A78-BCBA-0D73-F550-3515B9F90CA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99" y="3092"/>
                      <a:ext cx="107" cy="14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1" name="Freeform 59">
                      <a:extLst>
                        <a:ext uri="{FF2B5EF4-FFF2-40B4-BE49-F238E27FC236}">
                          <a16:creationId xmlns:a16="http://schemas.microsoft.com/office/drawing/2014/main" id="{2383BD59-28A2-ABC5-C0CB-821DCD5DF2C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92" y="3058"/>
                      <a:ext cx="125" cy="52"/>
                    </a:xfrm>
                    <a:custGeom>
                      <a:avLst/>
                      <a:gdLst>
                        <a:gd name="T0" fmla="*/ 0 w 125"/>
                        <a:gd name="T1" fmla="*/ 0 h 52"/>
                        <a:gd name="T2" fmla="*/ 18 w 125"/>
                        <a:gd name="T3" fmla="*/ 8 h 52"/>
                        <a:gd name="T4" fmla="*/ 32 w 125"/>
                        <a:gd name="T5" fmla="*/ 14 h 52"/>
                        <a:gd name="T6" fmla="*/ 53 w 125"/>
                        <a:gd name="T7" fmla="*/ 18 h 52"/>
                        <a:gd name="T8" fmla="*/ 78 w 125"/>
                        <a:gd name="T9" fmla="*/ 18 h 52"/>
                        <a:gd name="T10" fmla="*/ 96 w 125"/>
                        <a:gd name="T11" fmla="*/ 16 h 52"/>
                        <a:gd name="T12" fmla="*/ 112 w 125"/>
                        <a:gd name="T13" fmla="*/ 8 h 52"/>
                        <a:gd name="T14" fmla="*/ 124 w 125"/>
                        <a:gd name="T15" fmla="*/ 0 h 52"/>
                        <a:gd name="T16" fmla="*/ 120 w 125"/>
                        <a:gd name="T17" fmla="*/ 51 h 52"/>
                        <a:gd name="T18" fmla="*/ 5 w 125"/>
                        <a:gd name="T19" fmla="*/ 51 h 52"/>
                        <a:gd name="T20" fmla="*/ 0 w 125"/>
                        <a:gd name="T21" fmla="*/ 0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25"/>
                        <a:gd name="T34" fmla="*/ 0 h 52"/>
                        <a:gd name="T35" fmla="*/ 125 w 125"/>
                        <a:gd name="T36" fmla="*/ 52 h 5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25" h="52">
                          <a:moveTo>
                            <a:pt x="0" y="0"/>
                          </a:moveTo>
                          <a:lnTo>
                            <a:pt x="18" y="8"/>
                          </a:lnTo>
                          <a:lnTo>
                            <a:pt x="32" y="14"/>
                          </a:lnTo>
                          <a:lnTo>
                            <a:pt x="53" y="18"/>
                          </a:lnTo>
                          <a:lnTo>
                            <a:pt x="78" y="18"/>
                          </a:lnTo>
                          <a:lnTo>
                            <a:pt x="96" y="16"/>
                          </a:lnTo>
                          <a:lnTo>
                            <a:pt x="112" y="8"/>
                          </a:lnTo>
                          <a:lnTo>
                            <a:pt x="124" y="0"/>
                          </a:lnTo>
                          <a:lnTo>
                            <a:pt x="120" y="51"/>
                          </a:lnTo>
                          <a:lnTo>
                            <a:pt x="5" y="5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2" name="Oval 60">
                      <a:extLst>
                        <a:ext uri="{FF2B5EF4-FFF2-40B4-BE49-F238E27FC236}">
                          <a16:creationId xmlns:a16="http://schemas.microsoft.com/office/drawing/2014/main" id="{D544B2A0-6215-E974-53C1-BB237D6BF08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21" y="3171"/>
                      <a:ext cx="62" cy="6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09" name="Rectangle 61">
                    <a:extLst>
                      <a:ext uri="{FF2B5EF4-FFF2-40B4-BE49-F238E27FC236}">
                        <a16:creationId xmlns:a16="http://schemas.microsoft.com/office/drawing/2014/main" id="{1B74E11F-B368-BE5B-8F24-84C10DDB54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11" y="3158"/>
                    <a:ext cx="84" cy="23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9" name="Freeform 62">
                  <a:extLst>
                    <a:ext uri="{FF2B5EF4-FFF2-40B4-BE49-F238E27FC236}">
                      <a16:creationId xmlns:a16="http://schemas.microsoft.com/office/drawing/2014/main" id="{D964366D-85CA-8DCA-5666-1D6867B44F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23" y="2859"/>
                  <a:ext cx="329" cy="173"/>
                </a:xfrm>
                <a:custGeom>
                  <a:avLst/>
                  <a:gdLst>
                    <a:gd name="T0" fmla="*/ 198 w 329"/>
                    <a:gd name="T1" fmla="*/ 0 h 173"/>
                    <a:gd name="T2" fmla="*/ 249 w 329"/>
                    <a:gd name="T3" fmla="*/ 11 h 173"/>
                    <a:gd name="T4" fmla="*/ 286 w 329"/>
                    <a:gd name="T5" fmla="*/ 22 h 173"/>
                    <a:gd name="T6" fmla="*/ 311 w 329"/>
                    <a:gd name="T7" fmla="*/ 36 h 173"/>
                    <a:gd name="T8" fmla="*/ 322 w 329"/>
                    <a:gd name="T9" fmla="*/ 49 h 173"/>
                    <a:gd name="T10" fmla="*/ 328 w 329"/>
                    <a:gd name="T11" fmla="*/ 72 h 173"/>
                    <a:gd name="T12" fmla="*/ 324 w 329"/>
                    <a:gd name="T13" fmla="*/ 94 h 173"/>
                    <a:gd name="T14" fmla="*/ 314 w 329"/>
                    <a:gd name="T15" fmla="*/ 116 h 173"/>
                    <a:gd name="T16" fmla="*/ 296 w 329"/>
                    <a:gd name="T17" fmla="*/ 136 h 173"/>
                    <a:gd name="T18" fmla="*/ 271 w 329"/>
                    <a:gd name="T19" fmla="*/ 150 h 173"/>
                    <a:gd name="T20" fmla="*/ 245 w 329"/>
                    <a:gd name="T21" fmla="*/ 160 h 173"/>
                    <a:gd name="T22" fmla="*/ 211 w 329"/>
                    <a:gd name="T23" fmla="*/ 169 h 173"/>
                    <a:gd name="T24" fmla="*/ 172 w 329"/>
                    <a:gd name="T25" fmla="*/ 172 h 173"/>
                    <a:gd name="T26" fmla="*/ 129 w 329"/>
                    <a:gd name="T27" fmla="*/ 172 h 173"/>
                    <a:gd name="T28" fmla="*/ 84 w 329"/>
                    <a:gd name="T29" fmla="*/ 168 h 173"/>
                    <a:gd name="T30" fmla="*/ 40 w 329"/>
                    <a:gd name="T31" fmla="*/ 158 h 173"/>
                    <a:gd name="T32" fmla="*/ 15 w 329"/>
                    <a:gd name="T33" fmla="*/ 141 h 173"/>
                    <a:gd name="T34" fmla="*/ 1 w 329"/>
                    <a:gd name="T35" fmla="*/ 123 h 173"/>
                    <a:gd name="T36" fmla="*/ 0 w 329"/>
                    <a:gd name="T37" fmla="*/ 103 h 173"/>
                    <a:gd name="T38" fmla="*/ 4 w 329"/>
                    <a:gd name="T39" fmla="*/ 83 h 173"/>
                    <a:gd name="T40" fmla="*/ 18 w 329"/>
                    <a:gd name="T41" fmla="*/ 63 h 173"/>
                    <a:gd name="T42" fmla="*/ 32 w 329"/>
                    <a:gd name="T43" fmla="*/ 45 h 173"/>
                    <a:gd name="T44" fmla="*/ 57 w 329"/>
                    <a:gd name="T45" fmla="*/ 31 h 173"/>
                    <a:gd name="T46" fmla="*/ 44 w 329"/>
                    <a:gd name="T47" fmla="*/ 22 h 17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29"/>
                    <a:gd name="T73" fmla="*/ 0 h 173"/>
                    <a:gd name="T74" fmla="*/ 329 w 329"/>
                    <a:gd name="T75" fmla="*/ 173 h 17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29" h="173">
                      <a:moveTo>
                        <a:pt x="198" y="0"/>
                      </a:moveTo>
                      <a:lnTo>
                        <a:pt x="249" y="11"/>
                      </a:lnTo>
                      <a:lnTo>
                        <a:pt x="286" y="22"/>
                      </a:lnTo>
                      <a:lnTo>
                        <a:pt x="311" y="36"/>
                      </a:lnTo>
                      <a:lnTo>
                        <a:pt x="322" y="49"/>
                      </a:lnTo>
                      <a:lnTo>
                        <a:pt x="328" y="72"/>
                      </a:lnTo>
                      <a:lnTo>
                        <a:pt x="324" y="94"/>
                      </a:lnTo>
                      <a:lnTo>
                        <a:pt x="314" y="116"/>
                      </a:lnTo>
                      <a:lnTo>
                        <a:pt x="296" y="136"/>
                      </a:lnTo>
                      <a:lnTo>
                        <a:pt x="271" y="150"/>
                      </a:lnTo>
                      <a:lnTo>
                        <a:pt x="245" y="160"/>
                      </a:lnTo>
                      <a:lnTo>
                        <a:pt x="211" y="169"/>
                      </a:lnTo>
                      <a:lnTo>
                        <a:pt x="172" y="172"/>
                      </a:lnTo>
                      <a:lnTo>
                        <a:pt x="129" y="172"/>
                      </a:lnTo>
                      <a:lnTo>
                        <a:pt x="84" y="168"/>
                      </a:lnTo>
                      <a:lnTo>
                        <a:pt x="40" y="158"/>
                      </a:lnTo>
                      <a:lnTo>
                        <a:pt x="15" y="141"/>
                      </a:lnTo>
                      <a:lnTo>
                        <a:pt x="1" y="123"/>
                      </a:lnTo>
                      <a:lnTo>
                        <a:pt x="0" y="103"/>
                      </a:lnTo>
                      <a:lnTo>
                        <a:pt x="4" y="83"/>
                      </a:lnTo>
                      <a:lnTo>
                        <a:pt x="18" y="63"/>
                      </a:lnTo>
                      <a:lnTo>
                        <a:pt x="32" y="45"/>
                      </a:lnTo>
                      <a:lnTo>
                        <a:pt x="57" y="31"/>
                      </a:lnTo>
                      <a:lnTo>
                        <a:pt x="44" y="22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0" name="Group 63">
                  <a:extLst>
                    <a:ext uri="{FF2B5EF4-FFF2-40B4-BE49-F238E27FC236}">
                      <a16:creationId xmlns:a16="http://schemas.microsoft.com/office/drawing/2014/main" id="{8CCE90AC-43DE-F8F6-A3A6-6E2180E284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1" y="2672"/>
                  <a:ext cx="277" cy="157"/>
                  <a:chOff x="3741" y="2672"/>
                  <a:chExt cx="277" cy="157"/>
                </a:xfrm>
              </p:grpSpPr>
              <p:grpSp>
                <p:nvGrpSpPr>
                  <p:cNvPr id="101" name="Group 64">
                    <a:extLst>
                      <a:ext uri="{FF2B5EF4-FFF2-40B4-BE49-F238E27FC236}">
                        <a16:creationId xmlns:a16="http://schemas.microsoft.com/office/drawing/2014/main" id="{9C2C1133-3393-9F56-5CD3-DC753BD7D3C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82" y="2701"/>
                    <a:ext cx="185" cy="128"/>
                    <a:chOff x="3782" y="2701"/>
                    <a:chExt cx="185" cy="128"/>
                  </a:xfrm>
                </p:grpSpPr>
                <p:sp>
                  <p:nvSpPr>
                    <p:cNvPr id="105" name="Oval 65">
                      <a:extLst>
                        <a:ext uri="{FF2B5EF4-FFF2-40B4-BE49-F238E27FC236}">
                          <a16:creationId xmlns:a16="http://schemas.microsoft.com/office/drawing/2014/main" id="{C6EFA3D0-E2A5-B342-E2D7-A50FBB4CDF2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33" y="2701"/>
                      <a:ext cx="34" cy="12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6" name="Oval 66">
                      <a:extLst>
                        <a:ext uri="{FF2B5EF4-FFF2-40B4-BE49-F238E27FC236}">
                          <a16:creationId xmlns:a16="http://schemas.microsoft.com/office/drawing/2014/main" id="{E9FADC8F-545B-BE65-44BA-30FF19B482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2" y="2701"/>
                      <a:ext cx="35" cy="128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02" name="Group 67">
                    <a:extLst>
                      <a:ext uri="{FF2B5EF4-FFF2-40B4-BE49-F238E27FC236}">
                        <a16:creationId xmlns:a16="http://schemas.microsoft.com/office/drawing/2014/main" id="{F79854C8-5671-973B-919F-E6390073FD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41" y="2672"/>
                    <a:ext cx="277" cy="26"/>
                    <a:chOff x="3741" y="2672"/>
                    <a:chExt cx="277" cy="26"/>
                  </a:xfrm>
                </p:grpSpPr>
                <p:sp>
                  <p:nvSpPr>
                    <p:cNvPr id="103" name="Freeform 68">
                      <a:extLst>
                        <a:ext uri="{FF2B5EF4-FFF2-40B4-BE49-F238E27FC236}">
                          <a16:creationId xmlns:a16="http://schemas.microsoft.com/office/drawing/2014/main" id="{2EDF8A85-0311-C322-672E-F9A4C4EBBF4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41" y="2673"/>
                      <a:ext cx="110" cy="25"/>
                    </a:xfrm>
                    <a:custGeom>
                      <a:avLst/>
                      <a:gdLst>
                        <a:gd name="T0" fmla="*/ 0 w 110"/>
                        <a:gd name="T1" fmla="*/ 24 h 25"/>
                        <a:gd name="T2" fmla="*/ 25 w 110"/>
                        <a:gd name="T3" fmla="*/ 10 h 25"/>
                        <a:gd name="T4" fmla="*/ 50 w 110"/>
                        <a:gd name="T5" fmla="*/ 2 h 25"/>
                        <a:gd name="T6" fmla="*/ 81 w 110"/>
                        <a:gd name="T7" fmla="*/ 0 h 25"/>
                        <a:gd name="T8" fmla="*/ 109 w 110"/>
                        <a:gd name="T9" fmla="*/ 4 h 2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0"/>
                        <a:gd name="T16" fmla="*/ 0 h 25"/>
                        <a:gd name="T17" fmla="*/ 110 w 110"/>
                        <a:gd name="T18" fmla="*/ 25 h 2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0" h="25">
                          <a:moveTo>
                            <a:pt x="0" y="24"/>
                          </a:moveTo>
                          <a:lnTo>
                            <a:pt x="25" y="10"/>
                          </a:lnTo>
                          <a:lnTo>
                            <a:pt x="50" y="2"/>
                          </a:lnTo>
                          <a:lnTo>
                            <a:pt x="81" y="0"/>
                          </a:lnTo>
                          <a:lnTo>
                            <a:pt x="109" y="4"/>
                          </a:lnTo>
                        </a:path>
                      </a:pathLst>
                    </a:custGeom>
                    <a:noFill/>
                    <a:ln w="50800" cap="rnd">
                      <a:solidFill>
                        <a:srgbClr val="A04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4" name="Freeform 69">
                      <a:extLst>
                        <a:ext uri="{FF2B5EF4-FFF2-40B4-BE49-F238E27FC236}">
                          <a16:creationId xmlns:a16="http://schemas.microsoft.com/office/drawing/2014/main" id="{BDB2509B-1490-136B-8BEA-99FC3AFA21D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10" y="2672"/>
                      <a:ext cx="108" cy="24"/>
                    </a:xfrm>
                    <a:custGeom>
                      <a:avLst/>
                      <a:gdLst>
                        <a:gd name="T0" fmla="*/ 107 w 108"/>
                        <a:gd name="T1" fmla="*/ 23 h 24"/>
                        <a:gd name="T2" fmla="*/ 82 w 108"/>
                        <a:gd name="T3" fmla="*/ 11 h 24"/>
                        <a:gd name="T4" fmla="*/ 58 w 108"/>
                        <a:gd name="T5" fmla="*/ 3 h 24"/>
                        <a:gd name="T6" fmla="*/ 28 w 108"/>
                        <a:gd name="T7" fmla="*/ 0 h 24"/>
                        <a:gd name="T8" fmla="*/ 0 w 108"/>
                        <a:gd name="T9" fmla="*/ 3 h 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8"/>
                        <a:gd name="T16" fmla="*/ 0 h 24"/>
                        <a:gd name="T17" fmla="*/ 108 w 108"/>
                        <a:gd name="T18" fmla="*/ 24 h 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8" h="24">
                          <a:moveTo>
                            <a:pt x="107" y="23"/>
                          </a:moveTo>
                          <a:lnTo>
                            <a:pt x="82" y="11"/>
                          </a:lnTo>
                          <a:lnTo>
                            <a:pt x="58" y="3"/>
                          </a:lnTo>
                          <a:lnTo>
                            <a:pt x="28" y="0"/>
                          </a:lnTo>
                          <a:lnTo>
                            <a:pt x="0" y="3"/>
                          </a:lnTo>
                        </a:path>
                      </a:pathLst>
                    </a:custGeom>
                    <a:noFill/>
                    <a:ln w="50800" cap="rnd">
                      <a:solidFill>
                        <a:srgbClr val="A04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148" name="Rectangle 70">
            <a:extLst>
              <a:ext uri="{FF2B5EF4-FFF2-40B4-BE49-F238E27FC236}">
                <a16:creationId xmlns:a16="http://schemas.microsoft.com/office/drawing/2014/main" id="{2904BFE7-E6F5-85AA-A884-4BCBE6870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488" y="4694238"/>
            <a:ext cx="12922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az-Latn-AZ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eçmə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Line 71">
            <a:extLst>
              <a:ext uri="{FF2B5EF4-FFF2-40B4-BE49-F238E27FC236}">
                <a16:creationId xmlns:a16="http://schemas.microsoft.com/office/drawing/2014/main" id="{C8B0C77B-51D1-EE4A-0AAB-06CBCDE87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2044" y="35814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0" name="Group 72">
            <a:extLst>
              <a:ext uri="{FF2B5EF4-FFF2-40B4-BE49-F238E27FC236}">
                <a16:creationId xmlns:a16="http://schemas.microsoft.com/office/drawing/2014/main" id="{2865E587-2CC7-2983-A515-3FC5BD1BD260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981200"/>
            <a:ext cx="2417976" cy="2090738"/>
            <a:chOff x="4128" y="1248"/>
            <a:chExt cx="1440" cy="1317"/>
          </a:xfrm>
        </p:grpSpPr>
        <p:sp>
          <p:nvSpPr>
            <p:cNvPr id="151" name="AutoShape 73">
              <a:extLst>
                <a:ext uri="{FF2B5EF4-FFF2-40B4-BE49-F238E27FC236}">
                  <a16:creationId xmlns:a16="http://schemas.microsoft.com/office/drawing/2014/main" id="{8A2D44F4-FBB7-095F-F19D-3F7F808B2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48"/>
              <a:ext cx="1436" cy="1200"/>
            </a:xfrm>
            <a:prstGeom prst="wedgeRoundRectCallout">
              <a:avLst>
                <a:gd name="adj1" fmla="val -36528"/>
                <a:gd name="adj2" fmla="val 66667"/>
                <a:gd name="adj3" fmla="val 16667"/>
              </a:avLst>
            </a:prstGeom>
            <a:solidFill>
              <a:srgbClr val="FDE0B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Rectangle 74">
              <a:extLst>
                <a:ext uri="{FF2B5EF4-FFF2-40B4-BE49-F238E27FC236}">
                  <a16:creationId xmlns:a16="http://schemas.microsoft.com/office/drawing/2014/main" id="{5079E6BD-E84C-074D-B64E-62032B649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344"/>
              <a:ext cx="1392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kern="0" dirty="0" err="1">
                  <a:solidFill>
                    <a:srgbClr val="000000"/>
                  </a:solidFill>
                </a:rPr>
                <a:t>Mən</a:t>
              </a:r>
              <a:r>
                <a:rPr lang="en-US" altLang="en-US" b="1" kern="0" dirty="0">
                  <a:solidFill>
                    <a:srgbClr val="000000"/>
                  </a:solidFill>
                </a:rPr>
                <a:t> </a:t>
              </a:r>
              <a:r>
                <a:rPr lang="el-GR" altLang="en-US" b="1" kern="0" dirty="0">
                  <a:solidFill>
                    <a:srgbClr val="000000"/>
                  </a:solidFill>
                </a:rPr>
                <a:t>μ-</a:t>
              </a:r>
              <a:r>
                <a:rPr lang="en-US" altLang="en-US" b="1" kern="0" dirty="0" err="1">
                  <a:solidFill>
                    <a:srgbClr val="000000"/>
                  </a:solidFill>
                </a:rPr>
                <a:t>nin</a:t>
              </a:r>
              <a:r>
                <a:rPr lang="en-US" altLang="en-US" b="1" kern="0" dirty="0">
                  <a:solidFill>
                    <a:srgbClr val="000000"/>
                  </a:solidFill>
                </a:rPr>
                <a:t> 40 </a:t>
              </a:r>
              <a:r>
                <a:rPr lang="en-US" altLang="en-US" b="1" kern="0" dirty="0" err="1">
                  <a:solidFill>
                    <a:srgbClr val="000000"/>
                  </a:solidFill>
                </a:rPr>
                <a:t>və</a:t>
              </a:r>
              <a:r>
                <a:rPr lang="en-US" altLang="en-US" b="1" kern="0" dirty="0">
                  <a:solidFill>
                    <a:srgbClr val="000000"/>
                  </a:solidFill>
                </a:rPr>
                <a:t> 60 </a:t>
              </a:r>
              <a:r>
                <a:rPr lang="en-US" altLang="en-US" b="1" kern="0" dirty="0" err="1">
                  <a:solidFill>
                    <a:srgbClr val="000000"/>
                  </a:solidFill>
                </a:rPr>
                <a:t>arasında</a:t>
              </a:r>
              <a:r>
                <a:rPr lang="en-US" altLang="en-US" b="1" kern="0" dirty="0">
                  <a:solidFill>
                    <a:srgbClr val="000000"/>
                  </a:solidFill>
                </a:rPr>
                <a:t> </a:t>
              </a:r>
              <a:r>
                <a:rPr lang="en-US" altLang="en-US" b="1" kern="0" dirty="0" err="1">
                  <a:solidFill>
                    <a:srgbClr val="000000"/>
                  </a:solidFill>
                </a:rPr>
                <a:t>olduğuna</a:t>
              </a:r>
              <a:r>
                <a:rPr lang="en-US" altLang="en-US" b="1" kern="0" dirty="0">
                  <a:solidFill>
                    <a:srgbClr val="000000"/>
                  </a:solidFill>
                </a:rPr>
                <a:t> 95% </a:t>
              </a:r>
              <a:r>
                <a:rPr lang="en-US" altLang="en-US" b="1" kern="0" dirty="0" err="1">
                  <a:solidFill>
                    <a:srgbClr val="000000"/>
                  </a:solidFill>
                </a:rPr>
                <a:t>əminəm</a:t>
              </a:r>
              <a:r>
                <a:rPr lang="en-US" altLang="en-US" b="1" kern="0" dirty="0">
                  <a:solidFill>
                    <a:srgbClr val="000000"/>
                  </a:solidFill>
                </a:rPr>
                <a:t>.</a:t>
              </a:r>
              <a:endPara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3" name="Line 75">
            <a:extLst>
              <a:ext uri="{FF2B5EF4-FFF2-40B4-BE49-F238E27FC236}">
                <a16:creationId xmlns:a16="http://schemas.microsoft.com/office/drawing/2014/main" id="{50F7A0AA-324E-3BFA-2BC4-C8FFB1527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43200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8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4041</TotalTime>
  <Words>287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 Black</vt:lpstr>
      <vt:lpstr>Arial</vt:lpstr>
      <vt:lpstr>Calibri</vt:lpstr>
      <vt:lpstr>Calibri Light</vt:lpstr>
      <vt:lpstr>Wingdings</vt:lpstr>
      <vt:lpstr>Office Theme</vt:lpstr>
      <vt:lpstr>Equation</vt:lpstr>
      <vt:lpstr>Etibarlılıq Təxmini (confidence estimation)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Elnur Z. Musayev</dc:creator>
  <cp:lastModifiedBy>Tarlan Jabiyev</cp:lastModifiedBy>
  <cp:revision>59</cp:revision>
  <dcterms:created xsi:type="dcterms:W3CDTF">2023-01-15T16:24:59Z</dcterms:created>
  <dcterms:modified xsi:type="dcterms:W3CDTF">2025-04-11T11:53:11Z</dcterms:modified>
</cp:coreProperties>
</file>