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7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DC-0300-2DB3-7037-D0174E0E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3CD0A-9A08-E17E-5E5E-D49C1702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84B8-B878-EA08-3020-2C0785E2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D4AD-216C-43E8-7E05-A7771046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D7F3-0D34-1D79-B109-54330E54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E82C-1CD0-A9AF-31CC-41989F18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589AB-7BDE-7285-95A9-34AD4844A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3701-F2F7-C44B-B0FF-8BBA8456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82218-B2F8-E10A-94F0-222E99B4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C4B6-8BC5-D8BF-DB6C-5048C934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AD2AB-E888-892C-46EC-5EBC91DAD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603A-BEF1-56B7-2104-135A2FB43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4F46-12C5-4D9F-D480-2231D4DB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2449-4C27-9A4C-3E63-66D96CAA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3B6D-CCCA-F4A2-CF05-AC1F8730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F13-B7E4-A335-B8AD-66BA43A3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673-8DD7-FCA3-9734-4984C343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79B3-7653-9795-C32B-26B9054F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2E70-BA9C-53F1-5437-296DC75E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D06F-D02A-DEDF-B3EB-5DA8687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1DA4-67CA-4C12-E40A-D3313920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6052-942A-A3FD-A649-DFD424B7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AA723-ED20-3B0E-7811-6E5AAF0F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707D2-13D3-1B75-7F31-4306D55D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34EF-676B-F582-79C1-299AF4A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1E43-DF1B-7FC0-1A24-98779074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DA20-568F-F66B-8475-E9E1B76C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B73F-C5C7-31A7-A281-77C9B81A9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A51A1-62A8-3400-7F4E-03E8868B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D14D6-0CD5-2713-25D8-38D381DF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08A0-980B-5915-8AD6-A458300C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F53-1574-30E9-2FC3-E3A46C60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0B2F0-0F8B-1708-C2C8-CBA184B9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AAA2-9250-DF00-7DCC-9AB1104E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1F96-B3F2-7E93-56C0-7A07AB37B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8E4E0-78C1-602C-F2E6-26A57810D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B06D1-1CE3-12A4-0DDF-E6E8FF74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30011-C23A-347E-BB96-4A8C2668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A5E5A-136C-57EE-5ED9-85DF044E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5253-469E-96FF-049E-1DFECF8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EC2A9-58A0-359B-F98F-B1600D6E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8044B-9FF3-84BE-DDA9-17CDEE04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B9340-B172-B303-FB66-70B0416E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3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52C6-7312-8F09-B08D-659C749E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7DA0B-6BA6-097D-6339-7B9F43E2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17665-15C6-803E-A633-069DE074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DDBF-011C-9CD2-B8FB-6C3685F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8C1-1D78-6E1E-9276-5A52FAA7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2A9F0-C522-59DE-5564-E2E6B250C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C702C-5FA4-68A3-FB60-E6A7ED31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97B7-66BA-8750-CD3D-13BD6A61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4732D-F71A-1243-7A8E-38C81921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717B-EF6B-3E0A-3905-D1F297E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0A651-E074-F113-E8E5-8BC74D9F4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5A438-C30A-C657-049F-195D4B14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A31DE-731D-F8E9-21D1-9A730337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182C6-38DD-2C19-B5FC-9BD274F0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90932-977B-D469-7E70-8F585B8F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0D958-2630-FEA4-870C-E4451817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E873-5381-9492-EB25-850F107F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74A7-F379-E8A9-257A-E7B57313F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3355-64B9-4457-8229-D8D3D390F33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0FF1-644F-565C-BECA-60EB09BED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C588-2855-6DD7-7945-175854C4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DAFA-C1B9-87F1-C786-596496F41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Latn-AZ" b="1" dirty="0">
                <a:latin typeface="Aptos Black" panose="020F0502020204030204" pitchFamily="34" charset="0"/>
              </a:rPr>
              <a:t>Ehtimal Nəzəriyyəsi</a:t>
            </a:r>
            <a:endParaRPr lang="en-US" b="1" dirty="0">
              <a:latin typeface="Aptos Black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289E1-AFC7-C48A-EF3D-9838E1BF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z-Latn-AZ" dirty="0"/>
              <a:t>Tərlan Cəbiyev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5" y="154774"/>
            <a:ext cx="114818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TOPLU HADİSƏLƏR (Collectively Exhaustive Events)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10115" y="1404501"/>
            <a:ext cx="26731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Toplu hadisələr</a:t>
            </a:r>
            <a:r>
              <a:rPr lang="en-US" sz="2400" b="1" dirty="0"/>
              <a:t>:</a:t>
            </a:r>
            <a:endParaRPr lang="en-US" sz="2400" i="1" dirty="0"/>
          </a:p>
        </p:txBody>
      </p:sp>
      <p:sp>
        <p:nvSpPr>
          <p:cNvPr id="37" name="Rectangle 36"/>
          <p:cNvSpPr/>
          <p:nvPr/>
        </p:nvSpPr>
        <p:spPr>
          <a:xfrm>
            <a:off x="710113" y="2122804"/>
            <a:ext cx="8995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dirty="0"/>
              <a:t>Hadisələrdən biri mütləq şəkildə baş verməlidir.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dirty="0"/>
              <a:t>Hadisənin toplamı </a:t>
            </a:r>
            <a:r>
              <a:rPr lang="en-US" sz="2400" dirty="0"/>
              <a:t>“m</a:t>
            </a:r>
            <a:r>
              <a:rPr lang="az-Latn-AZ" sz="2400" dirty="0"/>
              <a:t>ümkün hallar çoxluğu</a:t>
            </a:r>
            <a:r>
              <a:rPr lang="en-US" sz="2400" dirty="0"/>
              <a:t>”</a:t>
            </a:r>
            <a:r>
              <a:rPr lang="az-Latn-AZ" sz="2400" dirty="0"/>
              <a:t>nu əhatə etməlidir.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111" y="3112042"/>
            <a:ext cx="8995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Misal</a:t>
            </a:r>
            <a:r>
              <a:rPr lang="en-US" sz="2400" b="1" dirty="0"/>
              <a:t>:</a:t>
            </a:r>
            <a:r>
              <a:rPr lang="az-Latn-AZ" sz="2400" b="1" dirty="0"/>
              <a:t> </a:t>
            </a:r>
            <a:r>
              <a:rPr lang="az-Latn-AZ" sz="2400" dirty="0"/>
              <a:t>2019-cu ildən təsadüfən bir gün seçək.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112" y="4971328"/>
            <a:ext cx="11323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dirty="0"/>
              <a:t>A, B, C və D hadisələri </a:t>
            </a:r>
            <a:r>
              <a:rPr lang="az-Latn-AZ" sz="2400" b="1" dirty="0"/>
              <a:t>toplu hadisələrdir</a:t>
            </a:r>
            <a:r>
              <a:rPr lang="az-Latn-AZ" sz="2400" dirty="0"/>
              <a:t>, lakin müstəsna hadisələr </a:t>
            </a:r>
            <a:r>
              <a:rPr lang="az-Latn-AZ" sz="2400" b="1" dirty="0"/>
              <a:t>deyil</a:t>
            </a:r>
            <a:r>
              <a:rPr lang="az-Latn-AZ" sz="2400" dirty="0"/>
              <a:t> – belə ki, həftə sonu yanvara və ya yaza da təsadüf edə bilər.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111" y="5814233"/>
            <a:ext cx="113230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dirty="0"/>
              <a:t>A və B hadisələri həm </a:t>
            </a:r>
            <a:r>
              <a:rPr lang="az-Latn-AZ" sz="2400" b="1" dirty="0"/>
              <a:t>toplu </a:t>
            </a:r>
            <a:r>
              <a:rPr lang="az-Latn-AZ" sz="2400" dirty="0"/>
              <a:t>həm də </a:t>
            </a:r>
            <a:r>
              <a:rPr lang="az-Latn-AZ" sz="2400" b="1" dirty="0"/>
              <a:t>müstəsna</a:t>
            </a:r>
            <a:r>
              <a:rPr lang="az-Latn-AZ" sz="2400" dirty="0"/>
              <a:t> hadisələr.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46811" y="3691751"/>
          <a:ext cx="521208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907645439"/>
                    </a:ext>
                  </a:extLst>
                </a:gridCol>
                <a:gridCol w="2606040">
                  <a:extLst>
                    <a:ext uri="{9D8B030D-6E8A-4147-A177-3AD203B41FA5}">
                      <a16:colId xmlns:a16="http://schemas.microsoft.com/office/drawing/2014/main" val="99297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z-Latn-AZ" b="1" dirty="0"/>
                        <a:t>A</a:t>
                      </a:r>
                      <a:r>
                        <a:rPr lang="az-Latn-AZ" dirty="0"/>
                        <a:t> = Həftə</a:t>
                      </a:r>
                      <a:r>
                        <a:rPr lang="az-Latn-AZ" baseline="0" dirty="0"/>
                        <a:t> içi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z-Latn-AZ" b="1" dirty="0"/>
                        <a:t>B</a:t>
                      </a:r>
                      <a:r>
                        <a:rPr lang="az-Latn-AZ" dirty="0"/>
                        <a:t> = Həftə</a:t>
                      </a:r>
                      <a:r>
                        <a:rPr lang="az-Latn-AZ" baseline="0" dirty="0"/>
                        <a:t> sonu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3538"/>
                  </a:ext>
                </a:extLst>
              </a:tr>
              <a:tr h="360626">
                <a:tc>
                  <a:txBody>
                    <a:bodyPr/>
                    <a:lstStyle/>
                    <a:p>
                      <a:r>
                        <a:rPr lang="az-Latn-AZ" b="1" dirty="0"/>
                        <a:t>C</a:t>
                      </a:r>
                      <a:r>
                        <a:rPr lang="az-Latn-AZ" baseline="0" dirty="0"/>
                        <a:t> = Yanvar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z-Latn-AZ" b="1" dirty="0"/>
                        <a:t>D</a:t>
                      </a:r>
                      <a:r>
                        <a:rPr lang="az-Latn-AZ" dirty="0"/>
                        <a:t> = Payız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4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73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ŞƏRTİ EHTİMAL (Conditional Probabilities)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CBC53-21C3-8E75-18F8-F5CDD3D18736}"/>
              </a:ext>
            </a:extLst>
          </p:cNvPr>
          <p:cNvSpPr txBox="1"/>
          <p:nvPr/>
        </p:nvSpPr>
        <p:spPr>
          <a:xfrm>
            <a:off x="710118" y="1691338"/>
            <a:ext cx="1060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sz="2000" b="1" dirty="0"/>
              <a:t>Şərti ehtimal – </a:t>
            </a:r>
            <a:r>
              <a:rPr lang="az-Latn-AZ" sz="2000" dirty="0"/>
              <a:t>bir hadisənin baş verməsi halında digər bir hadisənin baş verməsi ehtimalıdır.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6">
                <a:extLst>
                  <a:ext uri="{FF2B5EF4-FFF2-40B4-BE49-F238E27FC236}">
                    <a16:creationId xmlns:a16="http://schemas.microsoft.com/office/drawing/2014/main" id="{1DEE4821-FD1D-038E-1A4B-934F1F0EC9AB}"/>
                  </a:ext>
                </a:extLst>
              </p:cNvPr>
              <p:cNvSpPr txBox="1"/>
              <p:nvPr/>
            </p:nvSpPr>
            <p:spPr bwMode="auto">
              <a:xfrm>
                <a:off x="1908176" y="2613394"/>
                <a:ext cx="3371850" cy="9953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ə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Object 6">
                <a:extLst>
                  <a:ext uri="{FF2B5EF4-FFF2-40B4-BE49-F238E27FC236}">
                    <a16:creationId xmlns:a16="http://schemas.microsoft.com/office/drawing/2014/main" id="{1DEE4821-FD1D-038E-1A4B-934F1F0EC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6" y="2613394"/>
                <a:ext cx="3371850" cy="9953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0CDC8553-0535-6DCB-322F-853A630F258C}"/>
                  </a:ext>
                </a:extLst>
              </p:cNvPr>
              <p:cNvSpPr txBox="1"/>
              <p:nvPr/>
            </p:nvSpPr>
            <p:spPr bwMode="auto">
              <a:xfrm>
                <a:off x="1889126" y="3984994"/>
                <a:ext cx="3371850" cy="9953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3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3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33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az-Latn-AZ" sz="33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az-Latn-AZ" sz="33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az-Latn-AZ" sz="33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ə</m:t>
                          </m:r>
                          <m:r>
                            <a:rPr lang="az-Latn-AZ" sz="3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3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Object 7">
                <a:extLst>
                  <a:ext uri="{FF2B5EF4-FFF2-40B4-BE49-F238E27FC236}">
                    <a16:creationId xmlns:a16="http://schemas.microsoft.com/office/drawing/2014/main" id="{0CDC8553-0535-6DCB-322F-853A630F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126" y="3984994"/>
                <a:ext cx="3371850" cy="995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11">
            <a:extLst>
              <a:ext uri="{FF2B5EF4-FFF2-40B4-BE49-F238E27FC236}">
                <a16:creationId xmlns:a16="http://schemas.microsoft.com/office/drawing/2014/main" id="{D72D64BD-5BFD-0D32-66BD-7A0CBE766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6" y="3070594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AutoShape 13">
            <a:extLst>
              <a:ext uri="{FF2B5EF4-FFF2-40B4-BE49-F238E27FC236}">
                <a16:creationId xmlns:a16="http://schemas.microsoft.com/office/drawing/2014/main" id="{EE063944-2CDD-3CBB-F575-A1B4817D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6" y="4364407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F585517-2FFF-B030-B919-7609231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6" y="5423536"/>
            <a:ext cx="65532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Burada,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P(A </a:t>
            </a:r>
            <a:r>
              <a:rPr lang="az-Latn-AZ" altLang="en-US" sz="2000" dirty="0"/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B) = 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və B-nin birgə ehtimalı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	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P(A) = 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A-nın sadə (və ya marjinal) ehtimalı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P(B) = 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B-nin sadə (və ya marjinal) ehtimalı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C8D5C-C483-74F7-B42F-79B174255DB4}"/>
              </a:ext>
            </a:extLst>
          </p:cNvPr>
          <p:cNvSpPr txBox="1"/>
          <p:nvPr/>
        </p:nvSpPr>
        <p:spPr>
          <a:xfrm>
            <a:off x="6613237" y="2729063"/>
            <a:ext cx="270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B baş verdiyi halda A-nın baş verməsi ehtimal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D22EB-47F9-017A-157F-E2828DAF45CA}"/>
              </a:ext>
            </a:extLst>
          </p:cNvPr>
          <p:cNvSpPr txBox="1"/>
          <p:nvPr/>
        </p:nvSpPr>
        <p:spPr>
          <a:xfrm>
            <a:off x="6613236" y="4120222"/>
            <a:ext cx="270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A baş verdiyi halda B-nın baş verməsi ehtimal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6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ŞƏRTİ EHTİMAL (Conditional Probabilities)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CBC53-21C3-8E75-18F8-F5CDD3D18736}"/>
              </a:ext>
            </a:extLst>
          </p:cNvPr>
          <p:cNvSpPr txBox="1"/>
          <p:nvPr/>
        </p:nvSpPr>
        <p:spPr>
          <a:xfrm>
            <a:off x="710118" y="1567746"/>
            <a:ext cx="1349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400" b="1" dirty="0"/>
              <a:t>Misal</a:t>
            </a:r>
            <a:r>
              <a:rPr lang="en-US" sz="2400" b="1" dirty="0"/>
              <a:t>: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E38BD-BCF0-37EB-FE6E-6D13E80FDB7F}"/>
              </a:ext>
            </a:extLst>
          </p:cNvPr>
          <p:cNvSpPr txBox="1"/>
          <p:nvPr/>
        </p:nvSpPr>
        <p:spPr>
          <a:xfrm>
            <a:off x="710118" y="2264945"/>
            <a:ext cx="106044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sz="2000" b="1" dirty="0"/>
              <a:t>İşlənmiş maşınlar satılan </a:t>
            </a:r>
            <a:r>
              <a:rPr lang="en-US" sz="2000" b="1" dirty="0"/>
              <a:t>“</a:t>
            </a:r>
            <a:r>
              <a:rPr lang="az-Latn-AZ" sz="2000" b="1" dirty="0"/>
              <a:t>A</a:t>
            </a:r>
            <a:r>
              <a:rPr lang="en-US" sz="2000" b="1" dirty="0"/>
              <a:t>” salonunda ma</a:t>
            </a:r>
            <a:r>
              <a:rPr lang="az-Latn-AZ" sz="2000" b="1" dirty="0"/>
              <a:t>şınların 70%-də kondisioner (Kon), 40%-də GPS Naviqasiya sistemi var. 20% maşında isə həm kondisioner həm də GPS var. Kondisioner olan maşınlarda GPS olma ehtimalı nədir?</a:t>
            </a:r>
            <a:endParaRPr lang="en-US" sz="2000" dirty="0"/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768169E0-4FA7-73F5-E0E6-1F15FFD9E832}"/>
              </a:ext>
            </a:extLst>
          </p:cNvPr>
          <p:cNvGraphicFramePr>
            <a:graphicFrameLocks noGrp="1"/>
          </p:cNvGraphicFramePr>
          <p:nvPr/>
        </p:nvGraphicFramePr>
        <p:xfrm>
          <a:off x="1107822" y="3577393"/>
          <a:ext cx="8645780" cy="151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1445">
                  <a:extLst>
                    <a:ext uri="{9D8B030D-6E8A-4147-A177-3AD203B41FA5}">
                      <a16:colId xmlns:a16="http://schemas.microsoft.com/office/drawing/2014/main" val="817847847"/>
                    </a:ext>
                  </a:extLst>
                </a:gridCol>
                <a:gridCol w="2161445">
                  <a:extLst>
                    <a:ext uri="{9D8B030D-6E8A-4147-A177-3AD203B41FA5}">
                      <a16:colId xmlns:a16="http://schemas.microsoft.com/office/drawing/2014/main" val="4035416790"/>
                    </a:ext>
                  </a:extLst>
                </a:gridCol>
                <a:gridCol w="2161445">
                  <a:extLst>
                    <a:ext uri="{9D8B030D-6E8A-4147-A177-3AD203B41FA5}">
                      <a16:colId xmlns:a16="http://schemas.microsoft.com/office/drawing/2014/main" val="2020728034"/>
                    </a:ext>
                  </a:extLst>
                </a:gridCol>
                <a:gridCol w="2161445">
                  <a:extLst>
                    <a:ext uri="{9D8B030D-6E8A-4147-A177-3AD203B41FA5}">
                      <a16:colId xmlns:a16="http://schemas.microsoft.com/office/drawing/2014/main" val="3170429358"/>
                    </a:ext>
                  </a:extLst>
                </a:gridCol>
              </a:tblGrid>
              <a:tr h="3795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b="1" dirty="0"/>
                        <a:t>GPS var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b="1" dirty="0"/>
                        <a:t>GPS yoxdur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b="1" dirty="0"/>
                        <a:t>Cəm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60131"/>
                  </a:ext>
                </a:extLst>
              </a:tr>
              <a:tr h="379570">
                <a:tc>
                  <a:txBody>
                    <a:bodyPr/>
                    <a:lstStyle/>
                    <a:p>
                      <a:r>
                        <a:rPr lang="az-Latn-AZ" sz="1800" b="1" dirty="0"/>
                        <a:t>Kondisioner 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871933"/>
                  </a:ext>
                </a:extLst>
              </a:tr>
              <a:tr h="379570">
                <a:tc>
                  <a:txBody>
                    <a:bodyPr/>
                    <a:lstStyle/>
                    <a:p>
                      <a:r>
                        <a:rPr lang="az-Latn-AZ" sz="1800" b="1" dirty="0"/>
                        <a:t>Kondisioner yoxdu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684805"/>
                  </a:ext>
                </a:extLst>
              </a:tr>
              <a:tr h="379570">
                <a:tc>
                  <a:txBody>
                    <a:bodyPr/>
                    <a:lstStyle/>
                    <a:p>
                      <a:r>
                        <a:rPr lang="az-Latn-AZ" b="1" dirty="0"/>
                        <a:t>Cəm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1.0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471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13968C9B-2E30-F4BA-4E81-FCF1B11CC43E}"/>
                  </a:ext>
                </a:extLst>
              </p:cNvPr>
              <p:cNvSpPr txBox="1"/>
              <p:nvPr/>
            </p:nvSpPr>
            <p:spPr bwMode="auto">
              <a:xfrm>
                <a:off x="1972559" y="5392458"/>
                <a:ext cx="6916305" cy="111601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GPS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az-Latn-AZ" sz="2800" b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az-Latn-AZ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GPS</m:t>
                          </m:r>
                          <m:r>
                            <m:rPr>
                              <m:nor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ə </m:t>
                          </m:r>
                          <m:r>
                            <m:rPr>
                              <m:nor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Kon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az-Latn-AZ" sz="2800" b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Ko</m:t>
                          </m:r>
                          <m:r>
                            <m:rPr>
                              <m:sty m:val="p"/>
                            </m:rPr>
                            <a:rPr lang="az-Latn-AZ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den>
                      </m:f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0.2857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13968C9B-2E30-F4BA-4E81-FCF1B11CC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2559" y="5392458"/>
                <a:ext cx="6916305" cy="1116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31">
            <a:extLst>
              <a:ext uri="{FF2B5EF4-FFF2-40B4-BE49-F238E27FC236}">
                <a16:creationId xmlns:a16="http://schemas.microsoft.com/office/drawing/2014/main" id="{F572EE0D-A649-878C-A0AB-7303CF6F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127" y="3888509"/>
            <a:ext cx="538018" cy="4966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12CB6BE3-7F62-09AB-593D-CE7C8B98A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418" y="3888509"/>
            <a:ext cx="538018" cy="4966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id="{42B5119B-1E74-4F9A-44E1-E27B4EDA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762" y="5463038"/>
            <a:ext cx="868219" cy="836100"/>
          </a:xfrm>
          <a:prstGeom prst="ellipse">
            <a:avLst/>
          </a:prstGeom>
          <a:noFill/>
          <a:ln w="19050" algn="ctr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14FE863B-F4ED-362C-863F-83293321F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6145" y="4257964"/>
            <a:ext cx="2707407" cy="13585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A89AB520-A929-D536-A923-FC0BDE0F29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5981" y="4385108"/>
            <a:ext cx="396010" cy="1231356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QƏRAR AĞACINDAN İSTİFADƏ (Decision Trees)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1">
            <a:extLst>
              <a:ext uri="{FF2B5EF4-FFF2-40B4-BE49-F238E27FC236}">
                <a16:creationId xmlns:a16="http://schemas.microsoft.com/office/drawing/2014/main" id="{5D9BCB01-C3E9-9608-4FC7-7C893A57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2590800" cy="6096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F88D6DEB-4DBE-B67D-1EF3-F1DA8FA37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0"/>
            <a:ext cx="2667000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FF1CBE41-F302-6489-1A1C-4665ED38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791200"/>
            <a:ext cx="2667000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C19B3397-BDFC-F2B3-8670-84C8F8A3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752600"/>
            <a:ext cx="2590800" cy="609600"/>
          </a:xfrm>
          <a:prstGeom prst="rect">
            <a:avLst/>
          </a:prstGeom>
          <a:solidFill>
            <a:srgbClr val="CBD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F586E534-3549-6BA2-D33A-C09A840B1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5908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FA1BE227-5AE7-2D92-83A5-1E443EAA1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99C662F0-5DCA-8A3B-95C9-CBAE3471A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90800"/>
            <a:ext cx="1752600" cy="517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1F8671AB-1260-0496-FB6D-46B17615B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486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97AFDE2A-F54D-F864-8B87-1929154DC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953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7FB84AD0-1307-4D11-77E9-F41428FA0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041525"/>
            <a:ext cx="1752600" cy="549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D716B9A9-9603-CDA0-C74F-FE10F1B61BF5}"/>
              </a:ext>
            </a:extLst>
          </p:cNvPr>
          <p:cNvSpPr txBox="1">
            <a:spLocks noChangeArrowheads="1"/>
          </p:cNvSpPr>
          <p:nvPr/>
        </p:nvSpPr>
        <p:spPr bwMode="auto">
          <a:xfrm rot="20157478">
            <a:off x="2590800" y="3200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Kon. var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 Box 14">
            <a:extLst>
              <a:ext uri="{FF2B5EF4-FFF2-40B4-BE49-F238E27FC236}">
                <a16:creationId xmlns:a16="http://schemas.microsoft.com/office/drawing/2014/main" id="{81C07789-D93C-7A2C-745E-86EB579E70F3}"/>
              </a:ext>
            </a:extLst>
          </p:cNvPr>
          <p:cNvSpPr txBox="1">
            <a:spLocks noChangeArrowheads="1"/>
          </p:cNvSpPr>
          <p:nvPr/>
        </p:nvSpPr>
        <p:spPr bwMode="auto">
          <a:xfrm rot="1382586">
            <a:off x="2377586" y="4475767"/>
            <a:ext cx="16001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Kon. yoxdur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B35ABA89-E587-F288-575F-0C41D177A126}"/>
              </a:ext>
            </a:extLst>
          </p:cNvPr>
          <p:cNvSpPr txBox="1">
            <a:spLocks noChangeArrowheads="1"/>
          </p:cNvSpPr>
          <p:nvPr/>
        </p:nvSpPr>
        <p:spPr bwMode="auto">
          <a:xfrm rot="20598045">
            <a:off x="5532438" y="1963738"/>
            <a:ext cx="132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F19C08BE-46E8-811B-131A-54973F01FDE7}"/>
              </a:ext>
            </a:extLst>
          </p:cNvPr>
          <p:cNvSpPr txBox="1">
            <a:spLocks noChangeArrowheads="1"/>
          </p:cNvSpPr>
          <p:nvPr/>
        </p:nvSpPr>
        <p:spPr bwMode="auto">
          <a:xfrm rot="993021">
            <a:off x="5446119" y="2788424"/>
            <a:ext cx="15197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yoxdur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AADB91B2-CC34-731C-D6F4-6AC16A76304F}"/>
              </a:ext>
            </a:extLst>
          </p:cNvPr>
          <p:cNvSpPr txBox="1">
            <a:spLocks noChangeArrowheads="1"/>
          </p:cNvSpPr>
          <p:nvPr/>
        </p:nvSpPr>
        <p:spPr bwMode="auto">
          <a:xfrm rot="20598045">
            <a:off x="5532438" y="4859338"/>
            <a:ext cx="132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6AF947C3-F7A5-C604-0AA5-F0654C807A1D}"/>
              </a:ext>
            </a:extLst>
          </p:cNvPr>
          <p:cNvSpPr txBox="1">
            <a:spLocks noChangeArrowheads="1"/>
          </p:cNvSpPr>
          <p:nvPr/>
        </p:nvSpPr>
        <p:spPr bwMode="auto">
          <a:xfrm rot="993021">
            <a:off x="5696913" y="5704467"/>
            <a:ext cx="11590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 yoxdur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53D5C0C7-7305-BF39-5F17-AE217F905312}"/>
              </a:ext>
            </a:extLst>
          </p:cNvPr>
          <p:cNvSpPr txBox="1">
            <a:spLocks noChangeArrowheads="1"/>
          </p:cNvSpPr>
          <p:nvPr/>
        </p:nvSpPr>
        <p:spPr bwMode="auto">
          <a:xfrm rot="20160331">
            <a:off x="3645673" y="2535302"/>
            <a:ext cx="1664625" cy="40011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)= 0.7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47B6CEA4-D111-F7AA-73F7-27F37E94B8C4}"/>
              </a:ext>
            </a:extLst>
          </p:cNvPr>
          <p:cNvSpPr txBox="1">
            <a:spLocks noChangeArrowheads="1"/>
          </p:cNvSpPr>
          <p:nvPr/>
        </p:nvSpPr>
        <p:spPr bwMode="auto">
          <a:xfrm rot="1460793">
            <a:off x="3794642" y="5167913"/>
            <a:ext cx="1686151" cy="40011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’)= 0.3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D0BAECE7-644E-BA3B-3BCA-2C04CC9D8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8288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az-Latn-AZ" altLang="en-US" sz="2000" dirty="0">
                <a:solidFill>
                  <a:srgbClr val="000000"/>
                </a:solidFill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GPS) = 0.2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E5A6F578-C806-9ADE-40E5-33E2FC720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az-Latn-AZ" altLang="en-US" sz="2000" dirty="0">
                <a:solidFill>
                  <a:srgbClr val="000000"/>
                </a:solidFill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GPS’) = 0.5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36073869-F6DF-8102-9101-57DC4B2B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851525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az-Latn-AZ" altLang="en-US" sz="2000" dirty="0">
                <a:solidFill>
                  <a:srgbClr val="000000"/>
                </a:solidFill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GPS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0.1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F290E059-BE32-E65B-1F5C-866653C5F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70852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az-Latn-AZ" altLang="en-US" sz="2000" dirty="0">
                <a:solidFill>
                  <a:srgbClr val="000000"/>
                </a:solidFill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GPS) = 0.2</a:t>
            </a:r>
          </a:p>
        </p:txBody>
      </p:sp>
      <p:graphicFrame>
        <p:nvGraphicFramePr>
          <p:cNvPr id="33" name="Object 10">
            <a:extLst>
              <a:ext uri="{FF2B5EF4-FFF2-40B4-BE49-F238E27FC236}">
                <a16:creationId xmlns:a16="http://schemas.microsoft.com/office/drawing/2014/main" id="{14E6B739-4E24-D875-F89D-7BA2C334F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048000"/>
          <a:ext cx="369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17" imgH="393529" progId="Equation.3">
                  <p:embed/>
                </p:oleObj>
              </mc:Choice>
              <mc:Fallback>
                <p:oleObj name="Equation" r:id="rId2" imgW="190417" imgH="393529" progId="Equation.3">
                  <p:embed/>
                  <p:pic>
                    <p:nvPicPr>
                      <p:cNvPr id="33" name="Object 10">
                        <a:extLst>
                          <a:ext uri="{FF2B5EF4-FFF2-40B4-BE49-F238E27FC236}">
                            <a16:creationId xmlns:a16="http://schemas.microsoft.com/office/drawing/2014/main" id="{14E6B739-4E24-D875-F89D-7BA2C334F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048000"/>
                        <a:ext cx="369888" cy="762000"/>
                      </a:xfrm>
                      <a:prstGeom prst="rect">
                        <a:avLst/>
                      </a:prstGeom>
                      <a:solidFill>
                        <a:srgbClr val="FF00FF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">
            <a:extLst>
              <a:ext uri="{FF2B5EF4-FFF2-40B4-BE49-F238E27FC236}">
                <a16:creationId xmlns:a16="http://schemas.microsoft.com/office/drawing/2014/main" id="{C64878B1-C7D2-B94E-CF37-EA5924D67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267200"/>
          <a:ext cx="369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17" imgH="393529" progId="Equation.3">
                  <p:embed/>
                </p:oleObj>
              </mc:Choice>
              <mc:Fallback>
                <p:oleObj name="Equation" r:id="rId4" imgW="190417" imgH="393529" progId="Equation.3">
                  <p:embed/>
                  <p:pic>
                    <p:nvPicPr>
                      <p:cNvPr id="34" name="Object 11">
                        <a:extLst>
                          <a:ext uri="{FF2B5EF4-FFF2-40B4-BE49-F238E27FC236}">
                            <a16:creationId xmlns:a16="http://schemas.microsoft.com/office/drawing/2014/main" id="{C64878B1-C7D2-B94E-CF37-EA5924D67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67200"/>
                        <a:ext cx="369888" cy="762000"/>
                      </a:xfrm>
                      <a:prstGeom prst="rect">
                        <a:avLst/>
                      </a:prstGeom>
                      <a:solidFill>
                        <a:srgbClr val="FF00FF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>
            <a:extLst>
              <a:ext uri="{FF2B5EF4-FFF2-40B4-BE49-F238E27FC236}">
                <a16:creationId xmlns:a16="http://schemas.microsoft.com/office/drawing/2014/main" id="{D166F9F6-CC1E-DC04-B478-BF2E848FD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9113" y="5943600"/>
          <a:ext cx="3698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17" imgH="393529" progId="Equation.3">
                  <p:embed/>
                </p:oleObj>
              </mc:Choice>
              <mc:Fallback>
                <p:oleObj name="Equation" r:id="rId6" imgW="190417" imgH="393529" progId="Equation.3">
                  <p:embed/>
                  <p:pic>
                    <p:nvPicPr>
                      <p:cNvPr id="35" name="Object 12">
                        <a:extLst>
                          <a:ext uri="{FF2B5EF4-FFF2-40B4-BE49-F238E27FC236}">
                            <a16:creationId xmlns:a16="http://schemas.microsoft.com/office/drawing/2014/main" id="{D166F9F6-CC1E-DC04-B478-BF2E848FD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943600"/>
                        <a:ext cx="369887" cy="762000"/>
                      </a:xfrm>
                      <a:prstGeom prst="rect">
                        <a:avLst/>
                      </a:prstGeom>
                      <a:solidFill>
                        <a:srgbClr val="FF00FF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4">
            <a:extLst>
              <a:ext uri="{FF2B5EF4-FFF2-40B4-BE49-F238E27FC236}">
                <a16:creationId xmlns:a16="http://schemas.microsoft.com/office/drawing/2014/main" id="{AD1DC73A-3D06-C21A-62CD-535F03491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75" y="3642718"/>
            <a:ext cx="17282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Bütün avtomobillər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7" name="Object 13">
            <a:extLst>
              <a:ext uri="{FF2B5EF4-FFF2-40B4-BE49-F238E27FC236}">
                <a16:creationId xmlns:a16="http://schemas.microsoft.com/office/drawing/2014/main" id="{21425C41-A158-CAFE-A9B5-1065BD33B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9113" y="1309688"/>
          <a:ext cx="3698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500" imgH="457200" progId="Equation.3">
                  <p:embed/>
                </p:oleObj>
              </mc:Choice>
              <mc:Fallback>
                <p:oleObj name="Equation" r:id="rId8" imgW="190500" imgH="457200" progId="Equation.3">
                  <p:embed/>
                  <p:pic>
                    <p:nvPicPr>
                      <p:cNvPr id="37" name="Object 13">
                        <a:extLst>
                          <a:ext uri="{FF2B5EF4-FFF2-40B4-BE49-F238E27FC236}">
                            <a16:creationId xmlns:a16="http://schemas.microsoft.com/office/drawing/2014/main" id="{21425C41-A158-CAFE-A9B5-1065BD33B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09688"/>
                        <a:ext cx="369887" cy="88582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6">
            <a:extLst>
              <a:ext uri="{FF2B5EF4-FFF2-40B4-BE49-F238E27FC236}">
                <a16:creationId xmlns:a16="http://schemas.microsoft.com/office/drawing/2014/main" id="{1CC70414-ECB4-9B10-E7FD-25B95E16D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248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Kondisoner var və ya yoxdur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C321B62B-372C-57D1-A407-0BB9CAE18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030" y="3825615"/>
            <a:ext cx="1200970" cy="30777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Şərti Ehtimal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BC7ECDB-C582-3510-9ECA-7D6E093F6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248400"/>
            <a:ext cx="1219200" cy="3048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1DEABE0D-0A30-3D68-FEFD-6CC92C84E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14800"/>
            <a:ext cx="1447800" cy="4572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0633AE87-5D9B-C0A5-9014-D16C78416D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581400"/>
            <a:ext cx="1447800" cy="3810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09AD9847-9E4F-161E-B328-01CA4633F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6" y="1752599"/>
            <a:ext cx="485774" cy="2094585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288D9304-4F7F-74A0-35C3-B95A92FE33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676400"/>
            <a:ext cx="1219200" cy="762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E2086820-84FE-2D38-5922-500CAE436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0572" y="4159917"/>
            <a:ext cx="442028" cy="2088483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2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QƏRAR AĞACINDAN İSTİFADƏ (Decision Trees)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51919F19-B7E4-F2C7-9EB8-30960CF2E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26670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F7A37-5C8B-0D1F-D4D3-E9EC27F5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648200"/>
            <a:ext cx="2747963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0C12682-7D10-6B66-DB3B-0AC04ACCE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791200"/>
            <a:ext cx="2747963" cy="609600"/>
          </a:xfrm>
          <a:prstGeom prst="rect">
            <a:avLst/>
          </a:prstGeom>
          <a:solidFill>
            <a:srgbClr val="85E5C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FD238C-ECC6-D8A5-FC72-E8D7CB17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752600"/>
            <a:ext cx="26670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85457CBF-8902-77C9-3983-34F30D1AD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5908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1046084A-FB4D-E646-7D1E-F60F8661B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38600"/>
            <a:ext cx="3276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1F246D4C-B428-D3F7-2A01-BE163F446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590800"/>
            <a:ext cx="1752600" cy="517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E051E51D-00B7-88F1-9C2F-CA8C1A1A5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486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9DD2E566-0DA2-7716-8C80-99A5DA4FB1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4953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145CF233-7894-F302-35C2-7AF4E4662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041525"/>
            <a:ext cx="1752600" cy="5492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 Box 13">
            <a:extLst>
              <a:ext uri="{FF2B5EF4-FFF2-40B4-BE49-F238E27FC236}">
                <a16:creationId xmlns:a16="http://schemas.microsoft.com/office/drawing/2014/main" id="{9E84A0DE-7D9B-4B54-C1B4-EB524D1028A4}"/>
              </a:ext>
            </a:extLst>
          </p:cNvPr>
          <p:cNvSpPr txBox="1">
            <a:spLocks noChangeArrowheads="1"/>
          </p:cNvSpPr>
          <p:nvPr/>
        </p:nvSpPr>
        <p:spPr bwMode="auto">
          <a:xfrm rot="20157478">
            <a:off x="2444750" y="3230563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var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 Box 14">
            <a:extLst>
              <a:ext uri="{FF2B5EF4-FFF2-40B4-BE49-F238E27FC236}">
                <a16:creationId xmlns:a16="http://schemas.microsoft.com/office/drawing/2014/main" id="{79D6793B-1282-0995-BAF0-62F90BDC37BB}"/>
              </a:ext>
            </a:extLst>
          </p:cNvPr>
          <p:cNvSpPr txBox="1">
            <a:spLocks noChangeArrowheads="1"/>
          </p:cNvSpPr>
          <p:nvPr/>
        </p:nvSpPr>
        <p:spPr bwMode="auto">
          <a:xfrm rot="1382586">
            <a:off x="2371725" y="4448244"/>
            <a:ext cx="1447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yoxdur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3DB8B0AD-39B9-8EDC-4C8C-A80D54E38D33}"/>
              </a:ext>
            </a:extLst>
          </p:cNvPr>
          <p:cNvSpPr txBox="1">
            <a:spLocks noChangeArrowheads="1"/>
          </p:cNvSpPr>
          <p:nvPr/>
        </p:nvSpPr>
        <p:spPr bwMode="auto">
          <a:xfrm rot="20598045">
            <a:off x="5638800" y="194945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z-Latn-AZ" altLang="en-US" sz="2000" dirty="0">
                <a:solidFill>
                  <a:srgbClr val="000000"/>
                </a:solidFill>
              </a:rPr>
              <a:t>Kon. var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Text Box 16">
            <a:extLst>
              <a:ext uri="{FF2B5EF4-FFF2-40B4-BE49-F238E27FC236}">
                <a16:creationId xmlns:a16="http://schemas.microsoft.com/office/drawing/2014/main" id="{9B97C7B7-F553-5017-23C7-259B611282D4}"/>
              </a:ext>
            </a:extLst>
          </p:cNvPr>
          <p:cNvSpPr txBox="1">
            <a:spLocks noChangeArrowheads="1"/>
          </p:cNvSpPr>
          <p:nvPr/>
        </p:nvSpPr>
        <p:spPr bwMode="auto">
          <a:xfrm rot="993021">
            <a:off x="5638800" y="2800419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Kon. yoxdur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E7D27A00-E3E5-15E5-C9A4-23A2BC7B00D0}"/>
              </a:ext>
            </a:extLst>
          </p:cNvPr>
          <p:cNvSpPr txBox="1">
            <a:spLocks noChangeArrowheads="1"/>
          </p:cNvSpPr>
          <p:nvPr/>
        </p:nvSpPr>
        <p:spPr bwMode="auto">
          <a:xfrm rot="20598045">
            <a:off x="5638800" y="484505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Kon. var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Text Box 18">
            <a:extLst>
              <a:ext uri="{FF2B5EF4-FFF2-40B4-BE49-F238E27FC236}">
                <a16:creationId xmlns:a16="http://schemas.microsoft.com/office/drawing/2014/main" id="{C0BAC9ED-9C88-1985-6389-0E6FDC8100DD}"/>
              </a:ext>
            </a:extLst>
          </p:cNvPr>
          <p:cNvSpPr txBox="1">
            <a:spLocks noChangeArrowheads="1"/>
          </p:cNvSpPr>
          <p:nvPr/>
        </p:nvSpPr>
        <p:spPr bwMode="auto">
          <a:xfrm rot="993021">
            <a:off x="5638800" y="5696019"/>
            <a:ext cx="1219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Kon. yoxdur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Text Box 19">
            <a:extLst>
              <a:ext uri="{FF2B5EF4-FFF2-40B4-BE49-F238E27FC236}">
                <a16:creationId xmlns:a16="http://schemas.microsoft.com/office/drawing/2014/main" id="{59BD50E6-ACE0-65AA-D2A0-CDA37A16F915}"/>
              </a:ext>
            </a:extLst>
          </p:cNvPr>
          <p:cNvSpPr txBox="1">
            <a:spLocks noChangeArrowheads="1"/>
          </p:cNvSpPr>
          <p:nvPr/>
        </p:nvSpPr>
        <p:spPr bwMode="auto">
          <a:xfrm rot="20160331">
            <a:off x="3644900" y="2528888"/>
            <a:ext cx="1695450" cy="40005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P(GPS)= 0.4</a:t>
            </a:r>
          </a:p>
        </p:txBody>
      </p:sp>
      <p:sp>
        <p:nvSpPr>
          <p:cNvPr id="57" name="Text Box 20">
            <a:extLst>
              <a:ext uri="{FF2B5EF4-FFF2-40B4-BE49-F238E27FC236}">
                <a16:creationId xmlns:a16="http://schemas.microsoft.com/office/drawing/2014/main" id="{667EAF07-976B-F53F-A69D-315A72BEDF0F}"/>
              </a:ext>
            </a:extLst>
          </p:cNvPr>
          <p:cNvSpPr txBox="1">
            <a:spLocks noChangeArrowheads="1"/>
          </p:cNvSpPr>
          <p:nvPr/>
        </p:nvSpPr>
        <p:spPr bwMode="auto">
          <a:xfrm rot="1460793">
            <a:off x="3614738" y="5124450"/>
            <a:ext cx="1858962" cy="40005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P(GPS’)= 0.6</a:t>
            </a:r>
          </a:p>
        </p:txBody>
      </p:sp>
      <p:sp>
        <p:nvSpPr>
          <p:cNvPr id="58" name="Text Box 21">
            <a:extLst>
              <a:ext uri="{FF2B5EF4-FFF2-40B4-BE49-F238E27FC236}">
                <a16:creationId xmlns:a16="http://schemas.microsoft.com/office/drawing/2014/main" id="{62659470-D86E-92C3-9C20-B9005383E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8288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P(GPS </a:t>
            </a:r>
            <a:r>
              <a:rPr kumimoji="0" lang="az-Latn-AZ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Kon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0.2</a:t>
            </a:r>
          </a:p>
        </p:txBody>
      </p:sp>
      <p:sp>
        <p:nvSpPr>
          <p:cNvPr id="59" name="Text Box 22">
            <a:extLst>
              <a:ext uri="{FF2B5EF4-FFF2-40B4-BE49-F238E27FC236}">
                <a16:creationId xmlns:a16="http://schemas.microsoft.com/office/drawing/2014/main" id="{056A22A2-3575-1FE4-1056-922438553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2743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P(GPS </a:t>
            </a:r>
            <a:r>
              <a:rPr lang="az-Latn-AZ" altLang="en-US" sz="2000" dirty="0">
                <a:solidFill>
                  <a:srgbClr val="000000"/>
                </a:solidFill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Kon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’) = 0.2</a:t>
            </a: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BF58CCDE-A9E5-21E4-33F0-BAD4A2152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851525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P(GPS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az-Latn-AZ" altLang="en-US" sz="2000" dirty="0">
                <a:solidFill>
                  <a:srgbClr val="000000"/>
                </a:solidFill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Kon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0.1</a:t>
            </a:r>
          </a:p>
        </p:txBody>
      </p:sp>
      <p:sp>
        <p:nvSpPr>
          <p:cNvPr id="61" name="Text Box 24">
            <a:extLst>
              <a:ext uri="{FF2B5EF4-FFF2-40B4-BE49-F238E27FC236}">
                <a16:creationId xmlns:a16="http://schemas.microsoft.com/office/drawing/2014/main" id="{65CEE421-9FF1-1934-D1BE-CE0CBD33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708525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P(GPS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az-Latn-AZ" altLang="en-US" sz="2000" dirty="0">
                <a:solidFill>
                  <a:srgbClr val="000000"/>
                </a:solidFill>
              </a:rPr>
              <a:t>və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Kon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0.5</a:t>
            </a:r>
          </a:p>
        </p:txBody>
      </p:sp>
      <p:graphicFrame>
        <p:nvGraphicFramePr>
          <p:cNvPr id="62" name="Object 10">
            <a:extLst>
              <a:ext uri="{FF2B5EF4-FFF2-40B4-BE49-F238E27FC236}">
                <a16:creationId xmlns:a16="http://schemas.microsoft.com/office/drawing/2014/main" id="{408831C5-2C3E-4F88-4567-317910052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048000"/>
          <a:ext cx="369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17" imgH="393529" progId="Equation.3">
                  <p:embed/>
                </p:oleObj>
              </mc:Choice>
              <mc:Fallback>
                <p:oleObj name="Equation" r:id="rId2" imgW="190417" imgH="393529" progId="Equation.3">
                  <p:embed/>
                  <p:pic>
                    <p:nvPicPr>
                      <p:cNvPr id="62" name="Object 10">
                        <a:extLst>
                          <a:ext uri="{FF2B5EF4-FFF2-40B4-BE49-F238E27FC236}">
                            <a16:creationId xmlns:a16="http://schemas.microsoft.com/office/drawing/2014/main" id="{408831C5-2C3E-4F88-4567-317910052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048000"/>
                        <a:ext cx="369888" cy="7620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1">
            <a:extLst>
              <a:ext uri="{FF2B5EF4-FFF2-40B4-BE49-F238E27FC236}">
                <a16:creationId xmlns:a16="http://schemas.microsoft.com/office/drawing/2014/main" id="{0399EB66-A25B-A9EC-8E30-44AA742EA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267200"/>
          <a:ext cx="369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17" imgH="393529" progId="Equation.3">
                  <p:embed/>
                </p:oleObj>
              </mc:Choice>
              <mc:Fallback>
                <p:oleObj name="Equation" r:id="rId4" imgW="190417" imgH="393529" progId="Equation.3">
                  <p:embed/>
                  <p:pic>
                    <p:nvPicPr>
                      <p:cNvPr id="63" name="Object 11">
                        <a:extLst>
                          <a:ext uri="{FF2B5EF4-FFF2-40B4-BE49-F238E27FC236}">
                            <a16:creationId xmlns:a16="http://schemas.microsoft.com/office/drawing/2014/main" id="{0399EB66-A25B-A9EC-8E30-44AA742EA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267200"/>
                        <a:ext cx="369888" cy="7620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>
            <a:extLst>
              <a:ext uri="{FF2B5EF4-FFF2-40B4-BE49-F238E27FC236}">
                <a16:creationId xmlns:a16="http://schemas.microsoft.com/office/drawing/2014/main" id="{43C4FD0A-5C51-8B24-1325-17706D898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9113" y="5943600"/>
          <a:ext cx="3698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17" imgH="393529" progId="Equation.3">
                  <p:embed/>
                </p:oleObj>
              </mc:Choice>
              <mc:Fallback>
                <p:oleObj name="Equation" r:id="rId6" imgW="190417" imgH="393529" progId="Equation.3">
                  <p:embed/>
                  <p:pic>
                    <p:nvPicPr>
                      <p:cNvPr id="64" name="Object 12">
                        <a:extLst>
                          <a:ext uri="{FF2B5EF4-FFF2-40B4-BE49-F238E27FC236}">
                            <a16:creationId xmlns:a16="http://schemas.microsoft.com/office/drawing/2014/main" id="{43C4FD0A-5C51-8B24-1325-17706D898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943600"/>
                        <a:ext cx="369887" cy="7620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3">
            <a:extLst>
              <a:ext uri="{FF2B5EF4-FFF2-40B4-BE49-F238E27FC236}">
                <a16:creationId xmlns:a16="http://schemas.microsoft.com/office/drawing/2014/main" id="{F4BBA4E1-C719-1E32-DAAC-37A9DD540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9113" y="1371600"/>
          <a:ext cx="3698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17" imgH="393529" progId="Equation.3">
                  <p:embed/>
                </p:oleObj>
              </mc:Choice>
              <mc:Fallback>
                <p:oleObj name="Equation" r:id="rId8" imgW="190417" imgH="393529" progId="Equation.3">
                  <p:embed/>
                  <p:pic>
                    <p:nvPicPr>
                      <p:cNvPr id="66" name="Object 13">
                        <a:extLst>
                          <a:ext uri="{FF2B5EF4-FFF2-40B4-BE49-F238E27FC236}">
                            <a16:creationId xmlns:a16="http://schemas.microsoft.com/office/drawing/2014/main" id="{F4BBA4E1-C719-1E32-DAAC-37A9DD540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1371600"/>
                        <a:ext cx="369887" cy="7620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4588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32">
            <a:extLst>
              <a:ext uri="{FF2B5EF4-FFF2-40B4-BE49-F238E27FC236}">
                <a16:creationId xmlns:a16="http://schemas.microsoft.com/office/drawing/2014/main" id="{CF18E54B-D443-3C5D-21AF-86D342D75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464" y="3833875"/>
            <a:ext cx="1200970" cy="30777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Şərti Ehtimal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Line 33">
            <a:extLst>
              <a:ext uri="{FF2B5EF4-FFF2-40B4-BE49-F238E27FC236}">
                <a16:creationId xmlns:a16="http://schemas.microsoft.com/office/drawing/2014/main" id="{4763EE31-EA73-7FDA-AAB0-74281D916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6248400"/>
            <a:ext cx="1219200" cy="3048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Line 34">
            <a:extLst>
              <a:ext uri="{FF2B5EF4-FFF2-40B4-BE49-F238E27FC236}">
                <a16:creationId xmlns:a16="http://schemas.microsoft.com/office/drawing/2014/main" id="{5BEF5B73-F9E8-E477-3585-39CC4F43E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14800"/>
            <a:ext cx="1447800" cy="4572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Line 35">
            <a:extLst>
              <a:ext uri="{FF2B5EF4-FFF2-40B4-BE49-F238E27FC236}">
                <a16:creationId xmlns:a16="http://schemas.microsoft.com/office/drawing/2014/main" id="{92E7F20B-0E7E-11B1-EFDA-6FA21CF221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581400"/>
            <a:ext cx="1447800" cy="3810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Line 36">
            <a:extLst>
              <a:ext uri="{FF2B5EF4-FFF2-40B4-BE49-F238E27FC236}">
                <a16:creationId xmlns:a16="http://schemas.microsoft.com/office/drawing/2014/main" id="{A2F5660A-E831-9D21-9062-6223C5B38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9972" y="1752600"/>
            <a:ext cx="462628" cy="2071584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Line 37">
            <a:extLst>
              <a:ext uri="{FF2B5EF4-FFF2-40B4-BE49-F238E27FC236}">
                <a16:creationId xmlns:a16="http://schemas.microsoft.com/office/drawing/2014/main" id="{3E7819E3-6947-BEFF-475A-66E91947C6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676400"/>
            <a:ext cx="1219200" cy="76200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Line 38">
            <a:extLst>
              <a:ext uri="{FF2B5EF4-FFF2-40B4-BE49-F238E27FC236}">
                <a16:creationId xmlns:a16="http://schemas.microsoft.com/office/drawing/2014/main" id="{A5FCE5EE-3212-36A9-0BF9-681741E67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844" y="4149205"/>
            <a:ext cx="475756" cy="2099196"/>
          </a:xfrm>
          <a:prstGeom prst="line">
            <a:avLst/>
          </a:prstGeom>
          <a:noFill/>
          <a:ln w="19050">
            <a:solidFill>
              <a:srgbClr val="FDB6B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" name="Text Box 34">
            <a:extLst>
              <a:ext uri="{FF2B5EF4-FFF2-40B4-BE49-F238E27FC236}">
                <a16:creationId xmlns:a16="http://schemas.microsoft.com/office/drawing/2014/main" id="{8D81AB59-8735-3169-3EA0-D1C082F6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75" y="3642718"/>
            <a:ext cx="17282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Bütün avtomobillər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Text Box 36">
            <a:extLst>
              <a:ext uri="{FF2B5EF4-FFF2-40B4-BE49-F238E27FC236}">
                <a16:creationId xmlns:a16="http://schemas.microsoft.com/office/drawing/2014/main" id="{ED27EB55-B232-3EF4-BB5E-D7DCCBF31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248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 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 və ya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GPS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yoxdur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505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MÜSTƏQİL HADİSƏLƏR</a:t>
            </a:r>
            <a:r>
              <a:rPr lang="en-US" sz="4400" b="1" dirty="0">
                <a:latin typeface="+mj-lt"/>
              </a:rPr>
              <a:t> </a:t>
            </a:r>
            <a:r>
              <a:rPr lang="az-Latn-AZ" sz="4400" b="1" dirty="0">
                <a:latin typeface="+mj-lt"/>
              </a:rPr>
              <a:t>(</a:t>
            </a:r>
            <a:r>
              <a:rPr lang="en-US" sz="4400" b="1" dirty="0">
                <a:latin typeface="+mj-lt"/>
              </a:rPr>
              <a:t>Independence</a:t>
            </a:r>
            <a:r>
              <a:rPr lang="az-Latn-AZ" sz="4400" b="1" dirty="0">
                <a:latin typeface="+mj-lt"/>
              </a:rPr>
              <a:t>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CBC53-21C3-8E75-18F8-F5CDD3D18736}"/>
              </a:ext>
            </a:extLst>
          </p:cNvPr>
          <p:cNvSpPr txBox="1"/>
          <p:nvPr/>
        </p:nvSpPr>
        <p:spPr>
          <a:xfrm>
            <a:off x="710118" y="1691338"/>
            <a:ext cx="106044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 </a:t>
            </a:r>
            <a:r>
              <a:rPr lang="az-Latn-AZ" sz="2000" b="1" dirty="0"/>
              <a:t>və B hadisələri o zaman müstəqil hesab olunur ki, birinin olma ehtimalı digərinin baş verməsi halından aslı olmasın. 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z-Latn-AZ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sz="2000" dirty="0"/>
              <a:t>Müstəqil hadisələrin ehtimalı aşağıdakı düstürla hesablanır</a:t>
            </a:r>
            <a:r>
              <a:rPr lang="en-US" sz="2000" dirty="0"/>
              <a:t>: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DAC45244-0C01-4544-B1B3-DC44345B3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1964" y="3866029"/>
          <a:ext cx="44958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203112" progId="Equation.3">
                  <p:embed/>
                </p:oleObj>
              </mc:Choice>
              <mc:Fallback>
                <p:oleObj name="Equation" r:id="rId2" imgW="990170" imgH="203112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DAC45244-0C01-4544-B1B3-DC44345B3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964" y="3866029"/>
                        <a:ext cx="4495800" cy="9191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09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HAD</a:t>
            </a:r>
            <a:r>
              <a:rPr lang="az-Latn-AZ" sz="4400" b="1" dirty="0">
                <a:latin typeface="+mj-lt"/>
              </a:rPr>
              <a:t>İSƏLƏRİN HASİLİ (Multiplication Rule)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CBC53-21C3-8E75-18F8-F5CDD3D18736}"/>
              </a:ext>
            </a:extLst>
          </p:cNvPr>
          <p:cNvSpPr txBox="1"/>
          <p:nvPr/>
        </p:nvSpPr>
        <p:spPr>
          <a:xfrm>
            <a:off x="710118" y="1691338"/>
            <a:ext cx="1060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 </a:t>
            </a:r>
            <a:r>
              <a:rPr lang="az-Latn-AZ" sz="2000" b="1" dirty="0"/>
              <a:t>və B hadisələrinin hasili</a:t>
            </a:r>
            <a:r>
              <a:rPr lang="en-US" sz="2000" b="1" dirty="0"/>
              <a:t>:</a:t>
            </a:r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B64AE9EB-D2AB-6DF6-7D15-8C0BF4DAC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1181" y="2467735"/>
          <a:ext cx="57023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03200" progId="Equation.3">
                  <p:embed/>
                </p:oleObj>
              </mc:Choice>
              <mc:Fallback>
                <p:oleObj name="Equation" r:id="rId2" imgW="1714500" imgH="203200" progId="Equation.3">
                  <p:embed/>
                  <p:pic>
                    <p:nvPicPr>
                      <p:cNvPr id="2" name="Object 8">
                        <a:extLst>
                          <a:ext uri="{FF2B5EF4-FFF2-40B4-BE49-F238E27FC236}">
                            <a16:creationId xmlns:a16="http://schemas.microsoft.com/office/drawing/2014/main" id="{B64AE9EB-D2AB-6DF6-7D15-8C0BF4DAC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81" y="2467735"/>
                        <a:ext cx="5702300" cy="6762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FE58A16A-46BA-D7E6-2FCD-08D671EBC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1181" y="5303781"/>
          <a:ext cx="57023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033" imgH="203112" progId="Equation.3">
                  <p:embed/>
                </p:oleObj>
              </mc:Choice>
              <mc:Fallback>
                <p:oleObj name="Equation" r:id="rId4" imgW="1536033" imgH="203112" progId="Equation.3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FE58A16A-46BA-D7E6-2FCD-08D671EBC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181" y="5303781"/>
                        <a:ext cx="5702300" cy="7556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F9734D-CA5C-911D-F2AC-B07E43378E03}"/>
              </a:ext>
            </a:extLst>
          </p:cNvPr>
          <p:cNvSpPr txBox="1"/>
          <p:nvPr/>
        </p:nvSpPr>
        <p:spPr>
          <a:xfrm>
            <a:off x="710118" y="4058865"/>
            <a:ext cx="10604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sz="2000" b="1" dirty="0"/>
              <a:t>Əgər </a:t>
            </a:r>
            <a:r>
              <a:rPr lang="en-US" sz="2000" b="1" dirty="0"/>
              <a:t>A </a:t>
            </a:r>
            <a:r>
              <a:rPr lang="az-Latn-AZ" sz="2000" b="1" dirty="0"/>
              <a:t>və B müstəqildirsə, onda P(A</a:t>
            </a:r>
            <a:r>
              <a:rPr lang="en-US" sz="2000" b="1" dirty="0"/>
              <a:t>|B</a:t>
            </a:r>
            <a:r>
              <a:rPr lang="az-Latn-AZ" sz="2000" b="1" dirty="0"/>
              <a:t>)</a:t>
            </a:r>
            <a:r>
              <a:rPr lang="en-US" sz="2000" b="1" dirty="0"/>
              <a:t> = P(A) </a:t>
            </a:r>
            <a:r>
              <a:rPr lang="en-US" sz="2000" b="1" dirty="0" err="1"/>
              <a:t>ol</a:t>
            </a:r>
            <a:r>
              <a:rPr lang="az-Latn-AZ" sz="2000" b="1" dirty="0"/>
              <a:t>duğundan, A və B hadisələrinin hasili aşağıdakı düstürla hesablanacaqdır</a:t>
            </a:r>
            <a:r>
              <a:rPr lang="en-US" sz="2000" b="1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9914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4184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MARJİNAL EHTİMAL (Marginal Probability)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5BCBC53-21C3-8E75-18F8-F5CDD3D18736}"/>
              </a:ext>
            </a:extLst>
          </p:cNvPr>
          <p:cNvSpPr txBox="1"/>
          <p:nvPr/>
        </p:nvSpPr>
        <p:spPr>
          <a:xfrm>
            <a:off x="710118" y="1691338"/>
            <a:ext cx="1060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az-Latn-AZ" sz="2000" dirty="0"/>
              <a:t>hadisəsinin marjinal ehtimalı</a:t>
            </a:r>
            <a:r>
              <a:rPr lang="en-US" sz="2000" dirty="0"/>
              <a:t>: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0F44C74-1600-539A-5B6F-6D9BCF9B8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895600"/>
          <a:ext cx="8077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800" imgH="215900" progId="Equation.3">
                  <p:embed/>
                </p:oleObj>
              </mc:Choice>
              <mc:Fallback>
                <p:oleObj name="Equation" r:id="rId2" imgW="3860800" imgH="2159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0F44C74-1600-539A-5B6F-6D9BCF9B8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8077200" cy="4508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DDB4D86-5559-695B-6F47-1E46A0CD82C9}"/>
              </a:ext>
            </a:extLst>
          </p:cNvPr>
          <p:cNvSpPr txBox="1"/>
          <p:nvPr/>
        </p:nvSpPr>
        <p:spPr>
          <a:xfrm>
            <a:off x="710118" y="4448392"/>
            <a:ext cx="1060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sz="2000" dirty="0"/>
              <a:t>Burada,</a:t>
            </a:r>
            <a:r>
              <a:rPr lang="az-Latn-AZ" sz="2000" b="1" dirty="0"/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B</a:t>
            </a:r>
            <a:r>
              <a:rPr lang="en-US" altLang="en-US" sz="2000" baseline="-25000" dirty="0">
                <a:solidFill>
                  <a:schemeClr val="tx1"/>
                </a:solidFill>
              </a:rPr>
              <a:t>1</a:t>
            </a:r>
            <a:r>
              <a:rPr lang="en-US" altLang="en-US" sz="2000" dirty="0">
                <a:solidFill>
                  <a:schemeClr val="tx1"/>
                </a:solidFill>
              </a:rPr>
              <a:t>, B</a:t>
            </a:r>
            <a:r>
              <a:rPr lang="en-US" altLang="en-US" sz="2000" baseline="-25000" dirty="0">
                <a:solidFill>
                  <a:schemeClr val="tx1"/>
                </a:solidFill>
              </a:rPr>
              <a:t>2</a:t>
            </a:r>
            <a:r>
              <a:rPr lang="en-US" altLang="en-US" sz="2000" dirty="0">
                <a:solidFill>
                  <a:schemeClr val="tx1"/>
                </a:solidFill>
              </a:rPr>
              <a:t>, …, B</a:t>
            </a:r>
            <a:r>
              <a:rPr lang="en-US" altLang="en-US" sz="2000" baseline="-25000" dirty="0">
                <a:solidFill>
                  <a:schemeClr val="tx1"/>
                </a:solidFill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az-Latn-AZ" altLang="en-US" sz="2000" dirty="0">
                <a:solidFill>
                  <a:schemeClr val="tx1"/>
                </a:solidFill>
              </a:rPr>
              <a:t>həm toplu həm də müstəsna hadisələrdir.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07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1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BAYES TEOREMİ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0118" y="1705741"/>
            <a:ext cx="113229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b="1" dirty="0"/>
              <a:t>Bayes teoremi şərti və marjinal ehtimallar arasında əlaqəni göstərir.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b="1" dirty="0"/>
              <a:t>18-ci əsrdə Tomas Bayes tərəfindən hazırlanmışdır.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b="1" dirty="0"/>
              <a:t>Bu teorem şərti ehtimalın davamıdır (daha müərkkəb forması).</a:t>
            </a:r>
          </a:p>
        </p:txBody>
      </p:sp>
    </p:spTree>
    <p:extLst>
      <p:ext uri="{BB962C8B-B14F-4D97-AF65-F5344CB8AC3E}">
        <p14:creationId xmlns:p14="http://schemas.microsoft.com/office/powerpoint/2010/main" val="62295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BAYES TEOREMİ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BE4DE51-8D78-890A-D455-0F19113C7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388" y="2338648"/>
          <a:ext cx="84296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0200" imgH="431800" progId="Equation.3">
                  <p:embed/>
                </p:oleObj>
              </mc:Choice>
              <mc:Fallback>
                <p:oleObj name="Equation" r:id="rId2" imgW="4140200" imgH="43180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DBE4DE51-8D78-890A-D455-0F19113C7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388" y="2338648"/>
                        <a:ext cx="8429625" cy="9525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598388" y="3868053"/>
            <a:ext cx="89955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Burada, </a:t>
            </a:r>
          </a:p>
          <a:p>
            <a:endParaRPr lang="az-Latn-AZ" sz="2400" b="1" dirty="0"/>
          </a:p>
          <a:p>
            <a:r>
              <a:rPr lang="az-Latn-AZ" sz="2400" b="1" dirty="0"/>
              <a:t>Bi =  </a:t>
            </a:r>
            <a:r>
              <a:rPr lang="az-Latn-AZ" sz="2400" dirty="0"/>
              <a:t>həm toplu həm də müstəsna hadisələrdir.</a:t>
            </a:r>
          </a:p>
          <a:p>
            <a:r>
              <a:rPr lang="az-Latn-AZ" sz="2400" b="1" dirty="0"/>
              <a:t>A = </a:t>
            </a:r>
            <a:r>
              <a:rPr lang="az-Latn-AZ" sz="2400" dirty="0"/>
              <a:t>P(Bi) təsir edə biləcək yeni ehtimaldır.</a:t>
            </a:r>
          </a:p>
        </p:txBody>
      </p:sp>
    </p:spTree>
    <p:extLst>
      <p:ext uri="{BB962C8B-B14F-4D97-AF65-F5344CB8AC3E}">
        <p14:creationId xmlns:p14="http://schemas.microsoft.com/office/powerpoint/2010/main" val="324864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104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</a:rPr>
              <a:t>EHT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MAL NƏZƏR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YYƏS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NƏ G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R</a:t>
            </a:r>
            <a:r>
              <a:rPr lang="az-Latn-AZ" sz="4400" b="1" dirty="0">
                <a:latin typeface="+mj-lt"/>
              </a:rPr>
              <a:t>İ</a:t>
            </a:r>
            <a:r>
              <a:rPr lang="en-US" sz="4400" b="1" dirty="0">
                <a:latin typeface="+mj-lt"/>
              </a:rPr>
              <a:t>Ş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0117" y="1823306"/>
            <a:ext cx="11322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Ehtimal</a:t>
            </a:r>
            <a:r>
              <a:rPr lang="en-US" sz="2000" dirty="0"/>
              <a:t> </a:t>
            </a:r>
            <a:r>
              <a:rPr lang="az-Latn-AZ" sz="2000" dirty="0"/>
              <a:t>(Probability) </a:t>
            </a:r>
            <a:r>
              <a:rPr lang="en-US" sz="2000" dirty="0"/>
              <a:t>– </a:t>
            </a:r>
            <a:r>
              <a:rPr lang="en-US" sz="2000" dirty="0" err="1"/>
              <a:t>qeyri-müəyyən</a:t>
            </a:r>
            <a:r>
              <a:rPr lang="en-US" sz="2000" dirty="0"/>
              <a:t> </a:t>
            </a:r>
            <a:r>
              <a:rPr lang="en-US" sz="2000" dirty="0" err="1"/>
              <a:t>hadisənin</a:t>
            </a:r>
            <a:r>
              <a:rPr lang="en-US" sz="2000" dirty="0"/>
              <a:t> </a:t>
            </a:r>
            <a:r>
              <a:rPr lang="en-US" sz="2000" dirty="0" err="1"/>
              <a:t>baş</a:t>
            </a:r>
            <a:r>
              <a:rPr lang="en-US" sz="2000" dirty="0"/>
              <a:t> </a:t>
            </a:r>
            <a:r>
              <a:rPr lang="en-US" sz="2000" dirty="0" err="1"/>
              <a:t>vermə</a:t>
            </a:r>
            <a:r>
              <a:rPr lang="az-Latn-AZ" sz="2000" dirty="0"/>
              <a:t>si</a:t>
            </a:r>
            <a:r>
              <a:rPr lang="en-US" sz="2000" dirty="0"/>
              <a:t> </a:t>
            </a:r>
            <a:r>
              <a:rPr lang="az-Latn-AZ" sz="2000" dirty="0"/>
              <a:t>halıdır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en-US" sz="2000" i="1" dirty="0" err="1"/>
              <a:t>hə</a:t>
            </a:r>
            <a:r>
              <a:rPr lang="az-Latn-AZ" sz="2000" i="1" dirty="0"/>
              <a:t>r zaman</a:t>
            </a:r>
            <a:r>
              <a:rPr lang="en-US" sz="2000" i="1" dirty="0"/>
              <a:t> 0 </a:t>
            </a:r>
            <a:r>
              <a:rPr lang="en-US" sz="2000" i="1" dirty="0" err="1"/>
              <a:t>ilə</a:t>
            </a:r>
            <a:r>
              <a:rPr lang="en-US" sz="2000" i="1" dirty="0"/>
              <a:t> 1 </a:t>
            </a:r>
            <a:r>
              <a:rPr lang="en-US" sz="2000" i="1" dirty="0" err="1"/>
              <a:t>arasında</a:t>
            </a:r>
            <a:r>
              <a:rPr lang="az-Latn-AZ" sz="2000" i="1" dirty="0"/>
              <a:t> qiymət alır</a:t>
            </a:r>
            <a:r>
              <a:rPr lang="en-US" sz="2000" i="1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117" y="3616070"/>
            <a:ext cx="11322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000" b="1" dirty="0"/>
              <a:t>Qeyri-mümkün hadisə </a:t>
            </a:r>
            <a:r>
              <a:rPr lang="az-Latn-AZ" sz="2000" dirty="0"/>
              <a:t>(İmpossible Event)</a:t>
            </a:r>
            <a:r>
              <a:rPr lang="en-US" sz="2000" dirty="0"/>
              <a:t> – </a:t>
            </a:r>
            <a:r>
              <a:rPr lang="az-Latn-AZ" sz="2000" dirty="0"/>
              <a:t>hadisənin baş vermə ehtimalı sıfıra bərabərdir </a:t>
            </a:r>
            <a:r>
              <a:rPr lang="en-US" sz="2000" i="1" dirty="0"/>
              <a:t>(</a:t>
            </a:r>
            <a:r>
              <a:rPr lang="az-Latn-AZ" sz="2000" i="1" dirty="0"/>
              <a:t>ehtimal = 0</a:t>
            </a:r>
            <a:r>
              <a:rPr lang="en-US" sz="2000" i="1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117" y="5716610"/>
            <a:ext cx="11322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000" b="1" dirty="0"/>
              <a:t>Müəyyən hadisə </a:t>
            </a:r>
            <a:r>
              <a:rPr lang="az-Latn-AZ" sz="2000" dirty="0"/>
              <a:t>(Certain Event)</a:t>
            </a:r>
            <a:r>
              <a:rPr lang="en-US" sz="2000" dirty="0"/>
              <a:t> – </a:t>
            </a:r>
            <a:r>
              <a:rPr lang="en-US" sz="2000" dirty="0" err="1"/>
              <a:t>hadisənin</a:t>
            </a:r>
            <a:r>
              <a:rPr lang="en-US" sz="2000" dirty="0"/>
              <a:t> </a:t>
            </a:r>
            <a:r>
              <a:rPr lang="en-US" sz="2000" dirty="0" err="1"/>
              <a:t>baş</a:t>
            </a:r>
            <a:r>
              <a:rPr lang="en-US" sz="2000" dirty="0"/>
              <a:t> </a:t>
            </a:r>
            <a:r>
              <a:rPr lang="en-US" sz="2000" dirty="0" err="1"/>
              <a:t>vermə</a:t>
            </a:r>
            <a:r>
              <a:rPr lang="az-Latn-AZ" sz="2000" dirty="0"/>
              <a:t>sinə 100% əminlik</a:t>
            </a:r>
            <a:r>
              <a:rPr lang="en-US" sz="2000" dirty="0"/>
              <a:t> </a:t>
            </a:r>
            <a:r>
              <a:rPr lang="en-US" sz="2000" i="1" dirty="0"/>
              <a:t>(</a:t>
            </a:r>
            <a:r>
              <a:rPr lang="az-Latn-AZ" sz="2000" i="1" dirty="0"/>
              <a:t>ehtimal = 1</a:t>
            </a:r>
            <a:r>
              <a:rPr lang="en-US"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72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BAYES TEOREMİ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0118" y="1489166"/>
            <a:ext cx="103327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00" b="1" dirty="0"/>
              <a:t>Misal</a:t>
            </a:r>
            <a:r>
              <a:rPr lang="en-US" sz="2000" b="1" dirty="0"/>
              <a:t>:</a:t>
            </a:r>
            <a:endParaRPr lang="az-Latn-AZ" sz="2000" b="1" dirty="0"/>
          </a:p>
          <a:p>
            <a:endParaRPr lang="az-Latn-AZ" sz="2000" b="1" dirty="0"/>
          </a:p>
          <a:p>
            <a:endParaRPr lang="az-Latn-AZ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/>
              <a:t>Bir</a:t>
            </a:r>
            <a:r>
              <a:rPr lang="en-US" sz="2000" b="1" dirty="0"/>
              <a:t> </a:t>
            </a:r>
            <a:r>
              <a:rPr lang="en-US" sz="2000" b="1" dirty="0" err="1"/>
              <a:t>qazma</a:t>
            </a:r>
            <a:r>
              <a:rPr lang="en-US" sz="2000" b="1" dirty="0"/>
              <a:t> </a:t>
            </a:r>
            <a:r>
              <a:rPr lang="en-US" sz="2000" b="1" dirty="0" err="1"/>
              <a:t>şirkəti</a:t>
            </a:r>
            <a:r>
              <a:rPr lang="en-US" sz="2000" b="1" dirty="0"/>
              <a:t> </a:t>
            </a:r>
            <a:r>
              <a:rPr lang="en-US" sz="2000" b="1" dirty="0" err="1"/>
              <a:t>yeni</a:t>
            </a:r>
            <a:r>
              <a:rPr lang="en-US" sz="2000" b="1" dirty="0"/>
              <a:t> </a:t>
            </a:r>
            <a:r>
              <a:rPr lang="az-Latn-AZ" sz="2000" b="1" dirty="0"/>
              <a:t>qazdıqları </a:t>
            </a:r>
            <a:r>
              <a:rPr lang="en-US" sz="2000" b="1" dirty="0" err="1"/>
              <a:t>quyular</a:t>
            </a:r>
            <a:r>
              <a:rPr lang="en-US" sz="2000" b="1" dirty="0"/>
              <a:t> </a:t>
            </a:r>
            <a:r>
              <a:rPr lang="en-US" sz="2000" b="1" dirty="0" err="1"/>
              <a:t>üçün</a:t>
            </a:r>
            <a:r>
              <a:rPr lang="en-US" sz="2000" b="1" dirty="0"/>
              <a:t> </a:t>
            </a:r>
            <a:r>
              <a:rPr lang="en-US" sz="2000" b="1" dirty="0" err="1"/>
              <a:t>neft</a:t>
            </a:r>
            <a:r>
              <a:rPr lang="en-US" sz="2000" b="1" dirty="0"/>
              <a:t> </a:t>
            </a:r>
            <a:r>
              <a:rPr lang="az-Latn-AZ" sz="2000" b="1" dirty="0"/>
              <a:t>çıxma</a:t>
            </a:r>
            <a:r>
              <a:rPr lang="en-US" sz="2000" b="1" dirty="0"/>
              <a:t> </a:t>
            </a:r>
            <a:r>
              <a:rPr lang="en-US" sz="2000" b="1" dirty="0" err="1"/>
              <a:t>şansını</a:t>
            </a:r>
            <a:r>
              <a:rPr lang="en-US" sz="2000" b="1" dirty="0"/>
              <a:t> 40% </a:t>
            </a:r>
            <a:r>
              <a:rPr lang="en-US" sz="2000" b="1" dirty="0" err="1"/>
              <a:t>qiymətləndiri</a:t>
            </a:r>
            <a:r>
              <a:rPr lang="az-Latn-AZ" sz="2000" b="1" dirty="0"/>
              <a:t>r</a:t>
            </a:r>
            <a:r>
              <a:rPr lang="en-US" sz="2000" b="1" dirty="0"/>
              <a:t>. </a:t>
            </a:r>
            <a:endParaRPr lang="az-Latn-AZ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000" b="1" dirty="0"/>
              <a:t>Quyuların qazmadan öncə analiz edilməsi statistikasına əsasən, neft çıxmış quyuların 60%-i, neft çıxmamış quyuların isə 20%-i ətraflı analiz edilmişdir.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000" b="1" dirty="0"/>
              <a:t>Bütün bu məlumatlara əsaslanaraq deyək ki, quyu ətraflı analiz edilmişdir və bu quyudan neft çıxması ehtimalı nədir</a:t>
            </a:r>
            <a:r>
              <a:rPr lang="en-US" sz="2000" b="1" dirty="0"/>
              <a:t>?</a:t>
            </a:r>
          </a:p>
        </p:txBody>
      </p:sp>
      <p:pic>
        <p:nvPicPr>
          <p:cNvPr id="8" name="Picture 4" descr="j0283227">
            <a:extLst>
              <a:ext uri="{FF2B5EF4-FFF2-40B4-BE49-F238E27FC236}">
                <a16:creationId xmlns:a16="http://schemas.microsoft.com/office/drawing/2014/main" id="{A9EE6907-268A-6997-C684-A36A108061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32" y="4659265"/>
            <a:ext cx="1809206" cy="160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04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BAYES TEOREMİ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0117" y="1489166"/>
            <a:ext cx="112162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00" b="1" dirty="0"/>
              <a:t>Misal</a:t>
            </a:r>
            <a:r>
              <a:rPr lang="en-US" sz="2000" b="1" dirty="0"/>
              <a:t>:</a:t>
            </a:r>
            <a:endParaRPr lang="az-Latn-AZ" sz="2000" b="1" dirty="0"/>
          </a:p>
          <a:p>
            <a:endParaRPr lang="az-Latn-AZ" sz="2000" b="1" dirty="0"/>
          </a:p>
          <a:p>
            <a:r>
              <a:rPr lang="az-Latn-AZ" sz="2000" b="1" dirty="0"/>
              <a:t>A = neft çıxması</a:t>
            </a:r>
          </a:p>
          <a:p>
            <a:r>
              <a:rPr lang="az-Latn-AZ" sz="2000" b="1" dirty="0"/>
              <a:t>B = neft çıxmaması</a:t>
            </a:r>
          </a:p>
          <a:p>
            <a:endParaRPr lang="az-Latn-AZ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P(</a:t>
            </a:r>
            <a:r>
              <a:rPr lang="az-Latn-AZ" altLang="en-US" sz="2000" dirty="0"/>
              <a:t>A</a:t>
            </a:r>
            <a:r>
              <a:rPr lang="en-US" altLang="en-US" sz="2000" dirty="0"/>
              <a:t>) = 0.4 , P(</a:t>
            </a:r>
            <a:r>
              <a:rPr lang="az-Latn-AZ" altLang="en-US" sz="2000" dirty="0"/>
              <a:t>B</a:t>
            </a:r>
            <a:r>
              <a:rPr lang="en-US" altLang="en-US" sz="2000" dirty="0"/>
              <a:t>) = 0.6    (prior</a:t>
            </a:r>
            <a:r>
              <a:rPr lang="az-Latn-AZ" altLang="en-US" sz="2000" dirty="0"/>
              <a:t>i</a:t>
            </a:r>
            <a:r>
              <a:rPr lang="en-US" altLang="en-US" sz="2000" dirty="0"/>
              <a:t> </a:t>
            </a:r>
            <a:r>
              <a:rPr lang="az-Latn-AZ" altLang="en-US" sz="2000" dirty="0"/>
              <a:t>ehtimallar</a:t>
            </a:r>
            <a:r>
              <a:rPr lang="en-US" altLang="en-US" sz="2000" dirty="0"/>
              <a:t>)</a:t>
            </a:r>
            <a:endParaRPr lang="az-Latn-AZ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altLang="en-US" sz="2000" dirty="0"/>
              <a:t>Quyuların ətraflı analiz edilməsi hadisəsini C ilə işarə edək</a:t>
            </a:r>
          </a:p>
          <a:p>
            <a:endParaRPr lang="az-Latn-AZ" altLang="en-US" sz="2000" dirty="0"/>
          </a:p>
          <a:p>
            <a:r>
              <a:rPr lang="az-Latn-AZ" altLang="en-US" sz="2000" dirty="0"/>
              <a:t>Şərti ehtimallar belə olacaqdır</a:t>
            </a:r>
            <a:r>
              <a:rPr lang="en-US" altLang="en-US" sz="2000" dirty="0"/>
              <a:t>:</a:t>
            </a:r>
            <a:endParaRPr lang="az-Latn-AZ" altLang="en-US" sz="2000" dirty="0"/>
          </a:p>
          <a:p>
            <a:pPr marL="0" lvl="2"/>
            <a:r>
              <a:rPr lang="az-Latn-AZ" altLang="en-US" sz="2000" dirty="0"/>
              <a:t>  </a:t>
            </a:r>
            <a:r>
              <a:rPr lang="en-US" altLang="en-US" sz="2000" dirty="0"/>
              <a:t>P(</a:t>
            </a:r>
            <a:r>
              <a:rPr lang="az-Latn-AZ" altLang="en-US" sz="2000" dirty="0"/>
              <a:t>C</a:t>
            </a:r>
            <a:r>
              <a:rPr lang="en-US" altLang="en-US" sz="2000" dirty="0"/>
              <a:t>|</a:t>
            </a:r>
            <a:r>
              <a:rPr lang="az-Latn-AZ" altLang="en-US" sz="2000" dirty="0"/>
              <a:t>A</a:t>
            </a:r>
            <a:r>
              <a:rPr lang="en-US" altLang="en-US" sz="2000" dirty="0"/>
              <a:t>) = 0.6          P(</a:t>
            </a:r>
            <a:r>
              <a:rPr lang="az-Latn-AZ" altLang="en-US" sz="2000" dirty="0"/>
              <a:t>C</a:t>
            </a:r>
            <a:r>
              <a:rPr lang="en-US" altLang="en-US" sz="2000" dirty="0"/>
              <a:t>|</a:t>
            </a:r>
            <a:r>
              <a:rPr lang="az-Latn-AZ" altLang="en-US" sz="2000" dirty="0"/>
              <a:t>B</a:t>
            </a:r>
            <a:r>
              <a:rPr lang="en-US" altLang="en-US" sz="2000" dirty="0"/>
              <a:t>) = 0.2</a:t>
            </a:r>
            <a:endParaRPr lang="az-Latn-AZ" altLang="en-US" sz="2000" dirty="0"/>
          </a:p>
          <a:p>
            <a:pPr marL="0" lvl="2"/>
            <a:endParaRPr lang="az-Latn-AZ" altLang="en-US" sz="2000" dirty="0"/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az-Latn-AZ" altLang="en-US" sz="2000" dirty="0"/>
              <a:t>Tapmaq istədiyimiz ehtimal</a:t>
            </a:r>
            <a:r>
              <a:rPr lang="en-US" altLang="en-US" sz="2000" dirty="0"/>
              <a:t>:</a:t>
            </a:r>
            <a:r>
              <a:rPr lang="az-Latn-AZ" altLang="en-US" sz="2000" dirty="0"/>
              <a:t> </a:t>
            </a:r>
            <a:r>
              <a:rPr lang="en-US" altLang="en-US" sz="2000" b="1" dirty="0"/>
              <a:t>P(</a:t>
            </a:r>
            <a:r>
              <a:rPr lang="az-Latn-AZ" altLang="en-US" sz="2000" b="1" dirty="0"/>
              <a:t>A</a:t>
            </a:r>
            <a:r>
              <a:rPr lang="en-US" altLang="en-US" sz="2000" b="1" dirty="0"/>
              <a:t>|</a:t>
            </a:r>
            <a:r>
              <a:rPr lang="az-Latn-AZ" altLang="en-US" sz="2000" b="1" dirty="0"/>
              <a:t>C</a:t>
            </a:r>
            <a:r>
              <a:rPr lang="en-US" altLang="en-US" sz="2000" b="1" dirty="0"/>
              <a:t>)</a:t>
            </a:r>
            <a:endParaRPr lang="az-Latn-AZ" altLang="en-US" sz="2000" b="1" dirty="0"/>
          </a:p>
          <a:p>
            <a:pPr marL="0" lvl="2"/>
            <a:r>
              <a:rPr lang="az-Latn-AZ" altLang="en-US" sz="2000" b="1" dirty="0"/>
              <a:t> Quyu analiz olduğu təqdirdə neft çıxma ehtimalı nədir.</a:t>
            </a:r>
          </a:p>
        </p:txBody>
      </p:sp>
      <p:pic>
        <p:nvPicPr>
          <p:cNvPr id="8" name="Picture 4" descr="j0283227">
            <a:extLst>
              <a:ext uri="{FF2B5EF4-FFF2-40B4-BE49-F238E27FC236}">
                <a16:creationId xmlns:a16="http://schemas.microsoft.com/office/drawing/2014/main" id="{A9EE6907-268A-6997-C684-A36A108061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32" y="4659265"/>
            <a:ext cx="1809206" cy="160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286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BAYES TEOREMİ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10117" y="1489166"/>
            <a:ext cx="11216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00" b="1" dirty="0"/>
              <a:t>Bayes teoremini tətbiq edək</a:t>
            </a:r>
            <a:r>
              <a:rPr lang="en-US" sz="2000" b="1" dirty="0"/>
              <a:t>:</a:t>
            </a:r>
            <a:r>
              <a:rPr lang="az-Latn-AZ" sz="2000" b="1" dirty="0"/>
              <a:t> </a:t>
            </a:r>
          </a:p>
        </p:txBody>
      </p:sp>
      <p:pic>
        <p:nvPicPr>
          <p:cNvPr id="8" name="Picture 4" descr="j0283227">
            <a:extLst>
              <a:ext uri="{FF2B5EF4-FFF2-40B4-BE49-F238E27FC236}">
                <a16:creationId xmlns:a16="http://schemas.microsoft.com/office/drawing/2014/main" id="{A9EE6907-268A-6997-C684-A36A108061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32" y="4659265"/>
            <a:ext cx="1809206" cy="160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100EBC2D-DDB7-B94B-72E4-05DAC8740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1125" y="2108200"/>
          <a:ext cx="5816509" cy="302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0880" imgH="1282680" progId="Equation.3">
                  <p:embed/>
                </p:oleObj>
              </mc:Choice>
              <mc:Fallback>
                <p:oleObj name="Equation" r:id="rId3" imgW="2450880" imgH="128268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100EBC2D-DDB7-B94B-72E4-05DAC8740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108200"/>
                        <a:ext cx="5816509" cy="30209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11">
            <a:extLst>
              <a:ext uri="{FF2B5EF4-FFF2-40B4-BE49-F238E27FC236}">
                <a16:creationId xmlns:a16="http://schemas.microsoft.com/office/drawing/2014/main" id="{D436A87C-A580-5A7C-EC57-DFB17F01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760" y="4337002"/>
            <a:ext cx="1045029" cy="644525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923" y="5461262"/>
            <a:ext cx="8094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Beləliklə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quyunun</a:t>
            </a:r>
            <a:r>
              <a:rPr lang="en-US" dirty="0"/>
              <a:t> </a:t>
            </a:r>
            <a:r>
              <a:rPr lang="az-Latn-AZ" dirty="0"/>
              <a:t>ətraflı tətqiqat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planlaşdırıldığını</a:t>
            </a:r>
            <a:r>
              <a:rPr lang="en-US" dirty="0"/>
              <a:t> </a:t>
            </a:r>
            <a:r>
              <a:rPr lang="en-US" dirty="0" err="1"/>
              <a:t>nəzərə</a:t>
            </a:r>
            <a:r>
              <a:rPr lang="en-US" dirty="0"/>
              <a:t> </a:t>
            </a:r>
            <a:r>
              <a:rPr lang="en-US" dirty="0" err="1"/>
              <a:t>alsaq</a:t>
            </a:r>
            <a:r>
              <a:rPr lang="en-US" dirty="0"/>
              <a:t>,</a:t>
            </a:r>
            <a:r>
              <a:rPr lang="az-Latn-AZ" dirty="0"/>
              <a:t> neft çıxma</a:t>
            </a:r>
            <a:r>
              <a:rPr lang="en-US" dirty="0"/>
              <a:t> </a:t>
            </a:r>
            <a:r>
              <a:rPr lang="en-US" dirty="0" err="1"/>
              <a:t>ehtimalı</a:t>
            </a:r>
            <a:r>
              <a:rPr lang="en-US" dirty="0"/>
              <a:t> </a:t>
            </a:r>
            <a:r>
              <a:rPr lang="en-US" b="1" dirty="0"/>
              <a:t>0,667</a:t>
            </a:r>
            <a:r>
              <a:rPr lang="en-US" dirty="0"/>
              <a:t>-dir.</a:t>
            </a:r>
          </a:p>
        </p:txBody>
      </p:sp>
    </p:spTree>
    <p:extLst>
      <p:ext uri="{BB962C8B-B14F-4D97-AF65-F5344CB8AC3E}">
        <p14:creationId xmlns:p14="http://schemas.microsoft.com/office/powerpoint/2010/main" val="342638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Ümumi Düstur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0114" y="1423196"/>
            <a:ext cx="9440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Bütün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simmetrik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etimad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intervalları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ümumi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düstur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6094" y="2069534"/>
            <a:ext cx="563346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Nöqtə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Təxmini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±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Kritik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Dəyər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Xəta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6094" y="2702727"/>
            <a:ext cx="563346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Point Estimate ± (Critical Value)(Standard Error)</a:t>
            </a:r>
          </a:p>
        </p:txBody>
      </p:sp>
      <p:sp>
        <p:nvSpPr>
          <p:cNvPr id="9" name="Rectangle 8"/>
          <p:cNvSpPr/>
          <p:nvPr/>
        </p:nvSpPr>
        <p:spPr>
          <a:xfrm>
            <a:off x="801553" y="3382093"/>
            <a:ext cx="110725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Haradakı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Nöqtə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Təxmini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ara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şdırılan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parametrini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təxmin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edən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çmə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göstəricidir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Kritik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əyər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nöqtə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təxmininin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seçmə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paylanmasına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arzu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olunan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etibar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səviyyəsinə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əsaslanan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cədvəl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dəyəridir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b="1" dirty="0">
                <a:latin typeface="Arial" panose="020B0604020202020204" pitchFamily="34" charset="0"/>
                <a:cs typeface="Arial" panose="020B0604020202020204" pitchFamily="34" charset="0"/>
              </a:rPr>
              <a:t>Xəta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nöqtə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təxmininin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sapmasıdır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1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ETİBARLILIQ ARALIQLARI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3"/>
          <p:cNvSpPr>
            <a:spLocks/>
          </p:cNvSpPr>
          <p:nvPr/>
        </p:nvSpPr>
        <p:spPr bwMode="auto">
          <a:xfrm>
            <a:off x="3328899" y="2834865"/>
            <a:ext cx="1928902" cy="979487"/>
          </a:xfrm>
          <a:custGeom>
            <a:avLst/>
            <a:gdLst>
              <a:gd name="T0" fmla="*/ 0 w 1068"/>
              <a:gd name="T1" fmla="*/ 2147483646 h 429"/>
              <a:gd name="T2" fmla="*/ 2147483646 w 1068"/>
              <a:gd name="T3" fmla="*/ 2147483646 h 429"/>
              <a:gd name="T4" fmla="*/ 2147483646 w 1068"/>
              <a:gd name="T5" fmla="*/ 0 h 429"/>
              <a:gd name="T6" fmla="*/ 0 w 1068"/>
              <a:gd name="T7" fmla="*/ 0 h 429"/>
              <a:gd name="T8" fmla="*/ 0 w 1068"/>
              <a:gd name="T9" fmla="*/ 2147483646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328898" y="2899952"/>
            <a:ext cx="2063066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Popu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lyasiya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z-Latn-AZ" altLang="en-US" b="1" kern="0" noProof="0" dirty="0">
                <a:solidFill>
                  <a:srgbClr val="000000"/>
                </a:solidFill>
              </a:rPr>
              <a:t>Ortalaması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495800" y="4423952"/>
            <a:ext cx="1944189" cy="1179513"/>
          </a:xfrm>
          <a:custGeom>
            <a:avLst/>
            <a:gdLst>
              <a:gd name="T0" fmla="*/ 0 w 1143"/>
              <a:gd name="T1" fmla="*/ 2147483646 h 743"/>
              <a:gd name="T2" fmla="*/ 2147483646 w 1143"/>
              <a:gd name="T3" fmla="*/ 2147483646 h 743"/>
              <a:gd name="T4" fmla="*/ 2147483646 w 1143"/>
              <a:gd name="T5" fmla="*/ 0 h 743"/>
              <a:gd name="T6" fmla="*/ 0 w 1143"/>
              <a:gd name="T7" fmla="*/ 0 h 743"/>
              <a:gd name="T8" fmla="*/ 0 w 1143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490736" y="4821360"/>
            <a:ext cx="194925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l-G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Naməlum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5181600" y="1375952"/>
            <a:ext cx="1981200" cy="1006475"/>
          </a:xfrm>
          <a:custGeom>
            <a:avLst/>
            <a:gdLst>
              <a:gd name="T0" fmla="*/ 0 w 1115"/>
              <a:gd name="T1" fmla="*/ 2147483646 h 514"/>
              <a:gd name="T2" fmla="*/ 2147483646 w 1115"/>
              <a:gd name="T3" fmla="*/ 2147483646 h 514"/>
              <a:gd name="T4" fmla="*/ 2147483646 w 1115"/>
              <a:gd name="T5" fmla="*/ 0 h 514"/>
              <a:gd name="T6" fmla="*/ 0 w 1115"/>
              <a:gd name="T7" fmla="*/ 0 h 514"/>
              <a:gd name="T8" fmla="*/ 0 w 1115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334000" y="1402174"/>
            <a:ext cx="195101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Etibarlılıq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Aralıqları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10"/>
          <p:cNvSpPr>
            <a:spLocks/>
          </p:cNvSpPr>
          <p:nvPr/>
        </p:nvSpPr>
        <p:spPr bwMode="auto">
          <a:xfrm>
            <a:off x="7696200" y="2823752"/>
            <a:ext cx="2057400" cy="990600"/>
          </a:xfrm>
          <a:custGeom>
            <a:avLst/>
            <a:gdLst>
              <a:gd name="T0" fmla="*/ 0 w 1241"/>
              <a:gd name="T1" fmla="*/ 2147483646 h 436"/>
              <a:gd name="T2" fmla="*/ 2147483646 w 1241"/>
              <a:gd name="T3" fmla="*/ 2147483646 h 436"/>
              <a:gd name="T4" fmla="*/ 2147483646 w 1241"/>
              <a:gd name="T5" fmla="*/ 0 h 436"/>
              <a:gd name="T6" fmla="*/ 0 w 1241"/>
              <a:gd name="T7" fmla="*/ 0 h 436"/>
              <a:gd name="T8" fmla="*/ 0 w 1241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7588681" y="2899952"/>
            <a:ext cx="227243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kern="0" dirty="0" err="1">
                <a:solidFill>
                  <a:srgbClr val="000000"/>
                </a:solidFill>
              </a:rPr>
              <a:t>Populyasiya</a:t>
            </a:r>
            <a:r>
              <a:rPr lang="en-US" altLang="en-US" b="1" kern="0" dirty="0">
                <a:solidFill>
                  <a:srgbClr val="000000"/>
                </a:solidFill>
              </a:rPr>
              <a:t> </a:t>
            </a:r>
            <a:r>
              <a:rPr lang="az-Latn-AZ" altLang="en-US" b="1" kern="0" dirty="0">
                <a:solidFill>
                  <a:srgbClr val="000000"/>
                </a:solidFill>
              </a:rPr>
              <a:t>proporsiyası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2438400" y="4423952"/>
            <a:ext cx="1724025" cy="1179513"/>
          </a:xfrm>
          <a:custGeom>
            <a:avLst/>
            <a:gdLst>
              <a:gd name="T0" fmla="*/ 0 w 1086"/>
              <a:gd name="T1" fmla="*/ 2147483646 h 743"/>
              <a:gd name="T2" fmla="*/ 2147483646 w 1086"/>
              <a:gd name="T3" fmla="*/ 2147483646 h 743"/>
              <a:gd name="T4" fmla="*/ 2147483646 w 1086"/>
              <a:gd name="T5" fmla="*/ 0 h 743"/>
              <a:gd name="T6" fmla="*/ 0 w 1086"/>
              <a:gd name="T7" fmla="*/ 0 h 743"/>
              <a:gd name="T8" fmla="*/ 0 w 1086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2391301" y="4821360"/>
            <a:ext cx="153728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l-G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əlum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886200" y="5087527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6172200" y="2366552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4343400" y="2595152"/>
            <a:ext cx="434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4343400" y="2595152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8686800" y="2595152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4343400" y="3814352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3276600" y="4042952"/>
            <a:ext cx="2057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76600" y="4042952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334000" y="4042952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7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b="1" dirty="0">
                <a:latin typeface="+mj-lt"/>
              </a:rPr>
              <a:t>μ </a:t>
            </a:r>
            <a:r>
              <a:rPr lang="az-Latn-AZ" sz="4400" b="1" dirty="0">
                <a:latin typeface="+mj-lt"/>
              </a:rPr>
              <a:t>ÜÇÜN ETİBAR ARALIĞI </a:t>
            </a:r>
            <a:r>
              <a:rPr lang="el-GR" sz="4400" b="1" dirty="0">
                <a:latin typeface="+mj-lt"/>
              </a:rPr>
              <a:t>(σ </a:t>
            </a:r>
            <a:r>
              <a:rPr lang="az-Latn-AZ" sz="4400" b="1" dirty="0">
                <a:latin typeface="+mj-lt"/>
              </a:rPr>
              <a:t>Məlum) 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79565" y="1147863"/>
            <a:ext cx="86693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Fərziyyələr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sapması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σ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məlumdur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paylanmışdır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Əgər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deyilsə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böyük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çmədən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istifadə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9565" y="3017539"/>
            <a:ext cx="3398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Etibar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intervalının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təxmini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6" name="Object 31"/>
          <p:cNvGraphicFramePr>
            <a:graphicFrameLocks noChangeAspect="1"/>
          </p:cNvGraphicFramePr>
          <p:nvPr/>
        </p:nvGraphicFramePr>
        <p:xfrm>
          <a:off x="5106512" y="3073261"/>
          <a:ext cx="2789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418918" progId="Equation.3">
                  <p:embed/>
                </p:oleObj>
              </mc:Choice>
              <mc:Fallback>
                <p:oleObj name="Equation" r:id="rId2" imgW="774364" imgH="418918" progId="Equation.3">
                  <p:embed/>
                  <p:pic>
                    <p:nvPicPr>
                      <p:cNvPr id="2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512" y="3073261"/>
                        <a:ext cx="2789237" cy="150812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799748" y="4757626"/>
            <a:ext cx="9564937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675" lvl="0" indent="-320675" defTabSz="852488" fontAlgn="base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b="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Burada</a:t>
            </a:r>
            <a:r>
              <a:rPr lang="en-US" altLang="en-US" b="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20675" lvl="0" indent="-320675" defTabSz="852488" fontAlgn="base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az-Latn-AZ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nöqtə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təxminidir</a:t>
            </a:r>
            <a:endParaRPr lang="en-US" altLang="en-US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675" lvl="0" indent="-320675" defTabSz="852488" fontAlgn="base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Z</a:t>
            </a:r>
            <a:r>
              <a:rPr lang="el-GR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hər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kənar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hiss</a:t>
            </a:r>
            <a:r>
              <a:rPr lang="az-Latn-AZ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ədə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 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ehtimalı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paylanma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kritik</a:t>
            </a:r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dəyəridir</a:t>
            </a:r>
            <a:endParaRPr lang="az-Latn-AZ" altLang="en-US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0675" lvl="0" indent="-320675" defTabSz="852488" fontAlgn="base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az-Latn-AZ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standart xətadır</a:t>
            </a:r>
            <a:endParaRPr lang="en-US" altLang="en-US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4" name="Object 32"/>
          <p:cNvGraphicFramePr>
            <a:graphicFrameLocks noChangeAspect="1"/>
          </p:cNvGraphicFramePr>
          <p:nvPr/>
        </p:nvGraphicFramePr>
        <p:xfrm>
          <a:off x="2265591" y="5022212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203024" progId="Equation.3">
                  <p:embed/>
                </p:oleObj>
              </mc:Choice>
              <mc:Fallback>
                <p:oleObj name="Equation" r:id="rId4" imgW="164957" imgH="203024" progId="Equation.3">
                  <p:embed/>
                  <p:pic>
                    <p:nvPicPr>
                      <p:cNvPr id="3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591" y="5022212"/>
                        <a:ext cx="247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3"/>
          <p:cNvGraphicFramePr>
            <a:graphicFrameLocks noChangeAspect="1"/>
          </p:cNvGraphicFramePr>
          <p:nvPr/>
        </p:nvGraphicFramePr>
        <p:xfrm>
          <a:off x="2146097" y="5679035"/>
          <a:ext cx="5127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203024" progId="Equation.3">
                  <p:embed/>
                </p:oleObj>
              </mc:Choice>
              <mc:Fallback>
                <p:oleObj name="Equation" r:id="rId6" imgW="355292" imgH="203024" progId="Equation.3">
                  <p:embed/>
                  <p:pic>
                    <p:nvPicPr>
                      <p:cNvPr id="4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097" y="5679035"/>
                        <a:ext cx="5127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82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  <a:r>
              <a:rPr lang="az-Latn-AZ" sz="44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az-Latn-AZ" sz="44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K DƏYƏR</a:t>
            </a:r>
            <a:r>
              <a:rPr lang="az-Latn-AZ" sz="44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N TAPILMASI</a:t>
            </a:r>
            <a:r>
              <a:rPr lang="en-US" sz="4400" b="1" dirty="0">
                <a:latin typeface="+mj-lt"/>
              </a:rPr>
              <a:t>, </a:t>
            </a:r>
            <a:r>
              <a:rPr lang="en-US" altLang="en-US" sz="4400" dirty="0"/>
              <a:t>Z</a:t>
            </a:r>
            <a:r>
              <a:rPr lang="el-GR" altLang="en-US" sz="4400" baseline="-25000" dirty="0">
                <a:cs typeface="Arial" panose="020B0604020202020204" pitchFamily="34" charset="0"/>
              </a:rPr>
              <a:t>α</a:t>
            </a:r>
            <a:r>
              <a:rPr lang="en-US" altLang="en-US" sz="4400" baseline="-25000" dirty="0">
                <a:cs typeface="Arial" panose="020B0604020202020204" pitchFamily="34" charset="0"/>
              </a:rPr>
              <a:t>/2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239514" y="1284905"/>
            <a:ext cx="41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95%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etibarlılıq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intervalı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3" name="Object 33"/>
          <p:cNvGraphicFramePr>
            <a:graphicFrameLocks noChangeAspect="1"/>
          </p:cNvGraphicFramePr>
          <p:nvPr/>
        </p:nvGraphicFramePr>
        <p:xfrm>
          <a:off x="8715647" y="1284905"/>
          <a:ext cx="22050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215806" progId="Equation.3">
                  <p:embed/>
                </p:oleObj>
              </mc:Choice>
              <mc:Fallback>
                <p:oleObj name="Equation" r:id="rId2" imgW="863225" imgH="215806" progId="Equation.3">
                  <p:embed/>
                  <p:pic>
                    <p:nvPicPr>
                      <p:cNvPr id="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647" y="1284905"/>
                        <a:ext cx="22050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8789466" y="1284905"/>
            <a:ext cx="2057400" cy="533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4191000" y="3047860"/>
            <a:ext cx="3886200" cy="1728787"/>
          </a:xfrm>
          <a:custGeom>
            <a:avLst/>
            <a:gdLst>
              <a:gd name="T0" fmla="*/ 0 w 2448"/>
              <a:gd name="T1" fmla="*/ 2147483646 h 1089"/>
              <a:gd name="T2" fmla="*/ 0 w 2448"/>
              <a:gd name="T3" fmla="*/ 2147483646 h 1089"/>
              <a:gd name="T4" fmla="*/ 2147483646 w 2448"/>
              <a:gd name="T5" fmla="*/ 2147483646 h 1089"/>
              <a:gd name="T6" fmla="*/ 2147483646 w 2448"/>
              <a:gd name="T7" fmla="*/ 2147483646 h 1089"/>
              <a:gd name="T8" fmla="*/ 2147483646 w 2448"/>
              <a:gd name="T9" fmla="*/ 2147483646 h 1089"/>
              <a:gd name="T10" fmla="*/ 2147483646 w 2448"/>
              <a:gd name="T11" fmla="*/ 2147483646 h 1089"/>
              <a:gd name="T12" fmla="*/ 2147483646 w 2448"/>
              <a:gd name="T13" fmla="*/ 2147483646 h 1089"/>
              <a:gd name="T14" fmla="*/ 2147483646 w 2448"/>
              <a:gd name="T15" fmla="*/ 2147483646 h 1089"/>
              <a:gd name="T16" fmla="*/ 2147483646 w 2448"/>
              <a:gd name="T17" fmla="*/ 2147483646 h 1089"/>
              <a:gd name="T18" fmla="*/ 2147483646 w 2448"/>
              <a:gd name="T19" fmla="*/ 2147483646 h 1089"/>
              <a:gd name="T20" fmla="*/ 2147483646 w 2448"/>
              <a:gd name="T21" fmla="*/ 2147483646 h 1089"/>
              <a:gd name="T22" fmla="*/ 2147483646 w 2448"/>
              <a:gd name="T23" fmla="*/ 2147483646 h 1089"/>
              <a:gd name="T24" fmla="*/ 2147483646 w 2448"/>
              <a:gd name="T25" fmla="*/ 0 h 1089"/>
              <a:gd name="T26" fmla="*/ 2147483646 w 2448"/>
              <a:gd name="T27" fmla="*/ 2147483646 h 1089"/>
              <a:gd name="T28" fmla="*/ 2147483646 w 2448"/>
              <a:gd name="T29" fmla="*/ 2147483646 h 1089"/>
              <a:gd name="T30" fmla="*/ 2147483646 w 2448"/>
              <a:gd name="T31" fmla="*/ 2147483646 h 1089"/>
              <a:gd name="T32" fmla="*/ 2147483646 w 2448"/>
              <a:gd name="T33" fmla="*/ 2147483646 h 1089"/>
              <a:gd name="T34" fmla="*/ 2147483646 w 2448"/>
              <a:gd name="T35" fmla="*/ 2147483646 h 1089"/>
              <a:gd name="T36" fmla="*/ 2147483646 w 2448"/>
              <a:gd name="T37" fmla="*/ 2147483646 h 1089"/>
              <a:gd name="T38" fmla="*/ 2147483646 w 2448"/>
              <a:gd name="T39" fmla="*/ 2147483646 h 1089"/>
              <a:gd name="T40" fmla="*/ 2147483646 w 2448"/>
              <a:gd name="T41" fmla="*/ 2147483646 h 1089"/>
              <a:gd name="T42" fmla="*/ 2147483646 w 2448"/>
              <a:gd name="T43" fmla="*/ 2147483646 h 1089"/>
              <a:gd name="T44" fmla="*/ 2147483646 w 2448"/>
              <a:gd name="T45" fmla="*/ 2147483646 h 1089"/>
              <a:gd name="T46" fmla="*/ 2147483646 w 2448"/>
              <a:gd name="T47" fmla="*/ 2147483646 h 1089"/>
              <a:gd name="T48" fmla="*/ 2147483646 w 2448"/>
              <a:gd name="T49" fmla="*/ 2147483646 h 1089"/>
              <a:gd name="T50" fmla="*/ 2147483646 w 2448"/>
              <a:gd name="T51" fmla="*/ 2147483646 h 1089"/>
              <a:gd name="T52" fmla="*/ 0 w 2448"/>
              <a:gd name="T53" fmla="*/ 2147483646 h 108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448"/>
              <a:gd name="T82" fmla="*/ 0 h 1089"/>
              <a:gd name="T83" fmla="*/ 2448 w 2448"/>
              <a:gd name="T84" fmla="*/ 1089 h 108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448" h="1089">
                <a:moveTo>
                  <a:pt x="0" y="1089"/>
                </a:moveTo>
                <a:lnTo>
                  <a:pt x="0" y="897"/>
                </a:lnTo>
                <a:lnTo>
                  <a:pt x="96" y="849"/>
                </a:lnTo>
                <a:lnTo>
                  <a:pt x="240" y="753"/>
                </a:lnTo>
                <a:lnTo>
                  <a:pt x="396" y="618"/>
                </a:lnTo>
                <a:lnTo>
                  <a:pt x="558" y="450"/>
                </a:lnTo>
                <a:lnTo>
                  <a:pt x="681" y="324"/>
                </a:lnTo>
                <a:lnTo>
                  <a:pt x="762" y="246"/>
                </a:lnTo>
                <a:lnTo>
                  <a:pt x="837" y="162"/>
                </a:lnTo>
                <a:lnTo>
                  <a:pt x="912" y="129"/>
                </a:lnTo>
                <a:lnTo>
                  <a:pt x="936" y="90"/>
                </a:lnTo>
                <a:lnTo>
                  <a:pt x="1077" y="18"/>
                </a:lnTo>
                <a:lnTo>
                  <a:pt x="1197" y="0"/>
                </a:lnTo>
                <a:lnTo>
                  <a:pt x="1293" y="15"/>
                </a:lnTo>
                <a:lnTo>
                  <a:pt x="1344" y="33"/>
                </a:lnTo>
                <a:lnTo>
                  <a:pt x="1440" y="81"/>
                </a:lnTo>
                <a:lnTo>
                  <a:pt x="1578" y="192"/>
                </a:lnTo>
                <a:lnTo>
                  <a:pt x="1728" y="321"/>
                </a:lnTo>
                <a:lnTo>
                  <a:pt x="1824" y="417"/>
                </a:lnTo>
                <a:lnTo>
                  <a:pt x="1905" y="501"/>
                </a:lnTo>
                <a:lnTo>
                  <a:pt x="2016" y="609"/>
                </a:lnTo>
                <a:lnTo>
                  <a:pt x="2124" y="699"/>
                </a:lnTo>
                <a:lnTo>
                  <a:pt x="2235" y="786"/>
                </a:lnTo>
                <a:lnTo>
                  <a:pt x="2361" y="858"/>
                </a:lnTo>
                <a:lnTo>
                  <a:pt x="2448" y="897"/>
                </a:lnTo>
                <a:lnTo>
                  <a:pt x="2448" y="1089"/>
                </a:lnTo>
                <a:lnTo>
                  <a:pt x="0" y="1089"/>
                </a:lnTo>
                <a:close/>
              </a:path>
            </a:pathLst>
          </a:cu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6076950" y="3052622"/>
            <a:ext cx="3143250" cy="1647825"/>
          </a:xfrm>
          <a:custGeom>
            <a:avLst/>
            <a:gdLst>
              <a:gd name="T0" fmla="*/ 2147483646 w 901"/>
              <a:gd name="T1" fmla="*/ 2147483646 h 721"/>
              <a:gd name="T2" fmla="*/ 2147483646 w 901"/>
              <a:gd name="T3" fmla="*/ 2147483646 h 721"/>
              <a:gd name="T4" fmla="*/ 2147483646 w 901"/>
              <a:gd name="T5" fmla="*/ 2147483646 h 721"/>
              <a:gd name="T6" fmla="*/ 2147483646 w 901"/>
              <a:gd name="T7" fmla="*/ 2147483646 h 721"/>
              <a:gd name="T8" fmla="*/ 2147483646 w 901"/>
              <a:gd name="T9" fmla="*/ 2147483646 h 721"/>
              <a:gd name="T10" fmla="*/ 2147483646 w 901"/>
              <a:gd name="T11" fmla="*/ 2147483646 h 721"/>
              <a:gd name="T12" fmla="*/ 2147483646 w 901"/>
              <a:gd name="T13" fmla="*/ 2147483646 h 721"/>
              <a:gd name="T14" fmla="*/ 2147483646 w 901"/>
              <a:gd name="T15" fmla="*/ 2147483646 h 721"/>
              <a:gd name="T16" fmla="*/ 2147483646 w 901"/>
              <a:gd name="T17" fmla="*/ 2147483646 h 721"/>
              <a:gd name="T18" fmla="*/ 2147483646 w 901"/>
              <a:gd name="T19" fmla="*/ 2147483646 h 721"/>
              <a:gd name="T20" fmla="*/ 2147483646 w 901"/>
              <a:gd name="T21" fmla="*/ 2147483646 h 721"/>
              <a:gd name="T22" fmla="*/ 2147483646 w 901"/>
              <a:gd name="T23" fmla="*/ 2147483646 h 721"/>
              <a:gd name="T24" fmla="*/ 2147483646 w 901"/>
              <a:gd name="T25" fmla="*/ 2147483646 h 721"/>
              <a:gd name="T26" fmla="*/ 2147483646 w 901"/>
              <a:gd name="T27" fmla="*/ 2147483646 h 721"/>
              <a:gd name="T28" fmla="*/ 2147483646 w 901"/>
              <a:gd name="T29" fmla="*/ 2147483646 h 721"/>
              <a:gd name="T30" fmla="*/ 0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124200" y="3052622"/>
            <a:ext cx="2954338" cy="1647825"/>
          </a:xfrm>
          <a:custGeom>
            <a:avLst/>
            <a:gdLst>
              <a:gd name="T0" fmla="*/ 0 w 901"/>
              <a:gd name="T1" fmla="*/ 2147483646 h 721"/>
              <a:gd name="T2" fmla="*/ 2147483646 w 901"/>
              <a:gd name="T3" fmla="*/ 2147483646 h 721"/>
              <a:gd name="T4" fmla="*/ 2147483646 w 901"/>
              <a:gd name="T5" fmla="*/ 2147483646 h 721"/>
              <a:gd name="T6" fmla="*/ 2147483646 w 901"/>
              <a:gd name="T7" fmla="*/ 2147483646 h 721"/>
              <a:gd name="T8" fmla="*/ 2147483646 w 901"/>
              <a:gd name="T9" fmla="*/ 2147483646 h 721"/>
              <a:gd name="T10" fmla="*/ 2147483646 w 901"/>
              <a:gd name="T11" fmla="*/ 2147483646 h 721"/>
              <a:gd name="T12" fmla="*/ 2147483646 w 901"/>
              <a:gd name="T13" fmla="*/ 2147483646 h 721"/>
              <a:gd name="T14" fmla="*/ 2147483646 w 901"/>
              <a:gd name="T15" fmla="*/ 2147483646 h 721"/>
              <a:gd name="T16" fmla="*/ 2147483646 w 901"/>
              <a:gd name="T17" fmla="*/ 2147483646 h 721"/>
              <a:gd name="T18" fmla="*/ 2147483646 w 901"/>
              <a:gd name="T19" fmla="*/ 2147483646 h 721"/>
              <a:gd name="T20" fmla="*/ 2147483646 w 901"/>
              <a:gd name="T21" fmla="*/ 2147483646 h 721"/>
              <a:gd name="T22" fmla="*/ 2147483646 w 901"/>
              <a:gd name="T23" fmla="*/ 2147483646 h 721"/>
              <a:gd name="T24" fmla="*/ 2147483646 w 901"/>
              <a:gd name="T25" fmla="*/ 2147483646 h 721"/>
              <a:gd name="T26" fmla="*/ 2147483646 w 901"/>
              <a:gd name="T27" fmla="*/ 2147483646 h 721"/>
              <a:gd name="T28" fmla="*/ 2147483646 w 901"/>
              <a:gd name="T29" fmla="*/ 2147483646 h 721"/>
              <a:gd name="T30" fmla="*/ 2147483646 w 901"/>
              <a:gd name="T31" fmla="*/ 0 h 7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01"/>
              <a:gd name="T49" fmla="*/ 0 h 721"/>
              <a:gd name="T50" fmla="*/ 901 w 901"/>
              <a:gd name="T51" fmla="*/ 721 h 72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4576763" y="3347897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4576763" y="3468547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4576763" y="359078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4576763" y="371143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4576763" y="3833672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4576763" y="3954322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4576763" y="4074972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4464050" y="3498710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2590800" y="4776647"/>
            <a:ext cx="739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6091238" y="3052622"/>
            <a:ext cx="6350" cy="1724025"/>
          </a:xfrm>
          <a:custGeom>
            <a:avLst/>
            <a:gdLst>
              <a:gd name="T0" fmla="*/ 0 w 4"/>
              <a:gd name="T1" fmla="*/ 0 h 1086"/>
              <a:gd name="T2" fmla="*/ 2147483646 w 4"/>
              <a:gd name="T3" fmla="*/ 2147483646 h 1086"/>
              <a:gd name="T4" fmla="*/ 0 60000 65536"/>
              <a:gd name="T5" fmla="*/ 0 60000 65536"/>
              <a:gd name="T6" fmla="*/ 0 w 4"/>
              <a:gd name="T7" fmla="*/ 0 h 1086"/>
              <a:gd name="T8" fmla="*/ 4 w 4"/>
              <a:gd name="T9" fmla="*/ 1086 h 10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086">
                <a:moveTo>
                  <a:pt x="0" y="0"/>
                </a:moveTo>
                <a:lnTo>
                  <a:pt x="4" y="108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4191000" y="2262047"/>
            <a:ext cx="0" cy="2514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V="1">
            <a:off x="8077200" y="2262047"/>
            <a:ext cx="0" cy="251460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H="1">
            <a:off x="4191000" y="2414447"/>
            <a:ext cx="1524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5638800" y="2414447"/>
            <a:ext cx="2438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895600" y="4776647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Z</a:t>
            </a:r>
            <a:r>
              <a:rPr lang="el-GR" altLang="en-US" b="1" baseline="-25000"/>
              <a:t>α</a:t>
            </a:r>
            <a:r>
              <a:rPr lang="en-US" altLang="en-US" b="1" baseline="-25000"/>
              <a:t>/2</a:t>
            </a:r>
            <a:r>
              <a:rPr lang="en-US" altLang="en-US" b="1"/>
              <a:t> = -1.96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781800" y="4776647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Z</a:t>
            </a:r>
            <a:r>
              <a:rPr lang="el-GR" altLang="en-US" b="1" baseline="-25000"/>
              <a:t>α</a:t>
            </a:r>
            <a:r>
              <a:rPr lang="en-US" altLang="en-US" b="1" baseline="-25000"/>
              <a:t>/2</a:t>
            </a:r>
            <a:r>
              <a:rPr lang="en-US" altLang="en-US" b="1"/>
              <a:t> = 1.96</a:t>
            </a:r>
          </a:p>
        </p:txBody>
      </p:sp>
      <p:graphicFrame>
        <p:nvGraphicFramePr>
          <p:cNvPr id="36" name="Object 30"/>
          <p:cNvGraphicFramePr>
            <a:graphicFrameLocks noChangeAspect="1"/>
          </p:cNvGraphicFramePr>
          <p:nvPr/>
        </p:nvGraphicFramePr>
        <p:xfrm>
          <a:off x="4343400" y="1957247"/>
          <a:ext cx="3441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177480" progId="Equation.3">
                  <p:embed/>
                </p:oleObj>
              </mc:Choice>
              <mc:Fallback>
                <p:oleObj name="Equation" r:id="rId4" imgW="1625400" imgH="177480" progId="Equation.3">
                  <p:embed/>
                  <p:pic>
                    <p:nvPicPr>
                      <p:cNvPr id="3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57247"/>
                        <a:ext cx="34417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/>
        </p:nvGraphicFramePr>
        <p:xfrm>
          <a:off x="2371725" y="3633647"/>
          <a:ext cx="12112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393700" progId="Equation.3">
                  <p:embed/>
                </p:oleObj>
              </mc:Choice>
              <mc:Fallback>
                <p:oleObj name="Equation" r:id="rId6" imgW="685800" imgH="393700" progId="Equation.3">
                  <p:embed/>
                  <p:pic>
                    <p:nvPicPr>
                      <p:cNvPr id="3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633647"/>
                        <a:ext cx="12112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2"/>
          <p:cNvGraphicFramePr>
            <a:graphicFrameLocks noChangeAspect="1"/>
          </p:cNvGraphicFramePr>
          <p:nvPr/>
        </p:nvGraphicFramePr>
        <p:xfrm>
          <a:off x="8694738" y="3633647"/>
          <a:ext cx="12112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393700" progId="Equation.3">
                  <p:embed/>
                </p:oleObj>
              </mc:Choice>
              <mc:Fallback>
                <p:oleObj name="Equation" r:id="rId8" imgW="685800" imgH="393700" progId="Equation.3">
                  <p:embed/>
                  <p:pic>
                    <p:nvPicPr>
                      <p:cNvPr id="3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738" y="3633647"/>
                        <a:ext cx="1211262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3200400" y="4167047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 flipH="1">
            <a:off x="8305800" y="4090847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3771900" y="5310046"/>
            <a:ext cx="1752600" cy="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en-US" sz="1600" b="1" dirty="0">
                <a:solidFill>
                  <a:srgbClr val="FF0000"/>
                </a:solidFill>
              </a:rPr>
              <a:t>A</a:t>
            </a:r>
            <a:r>
              <a:rPr lang="az-Latn-AZ" altLang="en-US" sz="1600" b="1" dirty="0">
                <a:solidFill>
                  <a:srgbClr val="FF0000"/>
                </a:solidFill>
              </a:rPr>
              <a:t>şağı etibar limiti</a:t>
            </a:r>
            <a:endParaRPr lang="en-US" altLang="en-US" sz="1600" b="1" dirty="0">
              <a:solidFill>
                <a:srgbClr val="FF0000"/>
              </a:solidFill>
            </a:endParaRP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7785100" y="5325543"/>
            <a:ext cx="1676400" cy="440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az-Latn-AZ" altLang="en-US" sz="1600" b="1" dirty="0">
                <a:solidFill>
                  <a:srgbClr val="FF0000"/>
                </a:solidFill>
              </a:rPr>
              <a:t>Yuxarı etibar limiti</a:t>
            </a:r>
            <a:endParaRPr lang="en-US" alt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1752600" y="4852847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dirty="0"/>
              <a:t>Z:</a:t>
            </a: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1752600" y="5310047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dirty="0">
                <a:solidFill>
                  <a:srgbClr val="FF0000"/>
                </a:solidFill>
              </a:rPr>
              <a:t>X: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5334000" y="536023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az-Latn-AZ" altLang="en-US" sz="1600" b="1" dirty="0">
                <a:solidFill>
                  <a:srgbClr val="FF0000"/>
                </a:solidFill>
              </a:rPr>
              <a:t>Nöqtə təxmini</a:t>
            </a:r>
            <a:endParaRPr lang="en-US" alt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 Box 34"/>
          <p:cNvSpPr txBox="1">
            <a:spLocks noChangeArrowheads="1"/>
          </p:cNvSpPr>
          <p:nvPr/>
        </p:nvSpPr>
        <p:spPr bwMode="auto">
          <a:xfrm>
            <a:off x="5943600" y="4852847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/>
              <a:t>0</a:t>
            </a:r>
          </a:p>
        </p:txBody>
      </p:sp>
      <p:sp>
        <p:nvSpPr>
          <p:cNvPr id="49" name="Rectangle 35"/>
          <p:cNvSpPr>
            <a:spLocks noChangeArrowheads="1"/>
          </p:cNvSpPr>
          <p:nvPr/>
        </p:nvSpPr>
        <p:spPr bwMode="auto">
          <a:xfrm>
            <a:off x="3429000" y="4852847"/>
            <a:ext cx="16002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38"/>
          <p:cNvSpPr>
            <a:spLocks noChangeArrowheads="1"/>
          </p:cNvSpPr>
          <p:nvPr/>
        </p:nvSpPr>
        <p:spPr bwMode="auto">
          <a:xfrm>
            <a:off x="7391400" y="4852847"/>
            <a:ext cx="1524000" cy="3810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00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dirty="0">
                <a:latin typeface="Arial" panose="020B0604020202020204" pitchFamily="34" charset="0"/>
                <a:cs typeface="Arial" panose="020B0604020202020204" pitchFamily="34" charset="0"/>
              </a:rPr>
              <a:t>ƏSAS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4400" dirty="0">
                <a:latin typeface="Arial" panose="020B0604020202020204" pitchFamily="34" charset="0"/>
                <a:cs typeface="Arial" panose="020B0604020202020204" pitchFamily="34" charset="0"/>
              </a:rPr>
              <a:t>ETİBARLILIQ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SƏV</a:t>
            </a:r>
            <a:r>
              <a:rPr lang="az-Latn-AZ" sz="44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YYƏLƏR</a:t>
            </a:r>
            <a:r>
              <a:rPr lang="az-Latn-AZ" sz="44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08886" y="1193013"/>
            <a:ext cx="9378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Ümumi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istifadə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olunan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etibarlılıq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səviyyələri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90%, 95%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99% 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dir.</a:t>
            </a: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3095895" y="2149881"/>
            <a:ext cx="6374675" cy="3991840"/>
          </a:xfrm>
          <a:prstGeom prst="rect">
            <a:avLst/>
          </a:prstGeom>
          <a:solidFill>
            <a:srgbClr val="FDE0B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2801978" y="2173617"/>
            <a:ext cx="2405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Etibarlılıq Səviyyəsi </a:t>
            </a:r>
            <a:r>
              <a:rPr kumimoji="0" lang="az-Latn-AZ" alt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Confidence Level</a:t>
            </a:r>
            <a:r>
              <a:rPr lang="az-Latn-AZ" altLang="en-US" sz="1600" i="1" kern="0" dirty="0">
                <a:solidFill>
                  <a:srgbClr val="000000"/>
                </a:solidFill>
              </a:rPr>
              <a:t>)</a:t>
            </a:r>
            <a:endParaRPr kumimoji="0" lang="en-US" altLang="en-US" sz="16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807127" y="2149880"/>
            <a:ext cx="225116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 fontAlgn="base">
              <a:spcAft>
                <a:spcPct val="0"/>
              </a:spcAft>
              <a:defRPr/>
            </a:pPr>
            <a:r>
              <a:rPr lang="en-US" altLang="en-US" sz="1800" b="1" i="1" kern="0" dirty="0" err="1">
                <a:solidFill>
                  <a:srgbClr val="000000"/>
                </a:solidFill>
              </a:rPr>
              <a:t>Etibar</a:t>
            </a:r>
            <a:r>
              <a:rPr lang="az-Latn-AZ" altLang="en-US" sz="1800" b="1" i="1" kern="0" dirty="0">
                <a:solidFill>
                  <a:srgbClr val="000000"/>
                </a:solidFill>
              </a:rPr>
              <a:t>lılıq</a:t>
            </a:r>
            <a:r>
              <a:rPr lang="en-US" altLang="en-US" sz="1800" b="1" i="1" kern="0" dirty="0">
                <a:solidFill>
                  <a:srgbClr val="000000"/>
                </a:solidFill>
              </a:rPr>
              <a:t> </a:t>
            </a:r>
            <a:r>
              <a:rPr lang="en-US" altLang="en-US" sz="1800" b="1" i="1" kern="0" dirty="0" err="1">
                <a:solidFill>
                  <a:srgbClr val="000000"/>
                </a:solidFill>
              </a:rPr>
              <a:t>əmsalı</a:t>
            </a:r>
            <a:r>
              <a:rPr lang="en-US" altLang="en-US" sz="1800" b="1" i="1" kern="0" dirty="0">
                <a:solidFill>
                  <a:srgbClr val="000000"/>
                </a:solidFill>
              </a:rPr>
              <a:t> </a:t>
            </a:r>
            <a:endParaRPr lang="az-Latn-AZ" altLang="en-US" sz="1800" b="1" i="1" kern="0" dirty="0">
              <a:solidFill>
                <a:srgbClr val="000000"/>
              </a:solidFill>
            </a:endParaRP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az-Latn-AZ" altLang="en-US" sz="1600" i="1" kern="0" dirty="0">
                <a:solidFill>
                  <a:srgbClr val="000000"/>
                </a:solidFill>
              </a:rPr>
              <a:t>(</a:t>
            </a:r>
            <a:r>
              <a:rPr lang="en-US" altLang="en-US" sz="1600" i="1" kern="0" dirty="0">
                <a:solidFill>
                  <a:srgbClr val="000000"/>
                </a:solidFill>
              </a:rPr>
              <a:t>Confidence </a:t>
            </a:r>
            <a:r>
              <a:rPr kumimoji="0" lang="en-US" alt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Coefficient</a:t>
            </a:r>
            <a:r>
              <a:rPr kumimoji="0" lang="az-Latn-AZ" alt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7363097" y="2302891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l-GR" altLang="en-US" sz="20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en-US" altLang="en-US" sz="20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7702727" y="3550921"/>
            <a:ext cx="9906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1.28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1.645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1.96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2.33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2.58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3.08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3.27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610496" y="3550921"/>
            <a:ext cx="9906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0.80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0.90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0.95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0.98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0.99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0.998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0.999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3705496" y="3550921"/>
            <a:ext cx="9906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95%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98%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99.8%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99.9%</a:t>
            </a: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V="1">
            <a:off x="3095896" y="3546159"/>
            <a:ext cx="6374674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4970414" y="2149881"/>
            <a:ext cx="30482" cy="399184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>
            <a:off x="6982096" y="2149881"/>
            <a:ext cx="0" cy="399184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0" name="Object 9"/>
          <p:cNvGraphicFramePr>
            <a:graphicFrameLocks noChangeAspect="1"/>
          </p:cNvGraphicFramePr>
          <p:nvPr/>
        </p:nvGraphicFramePr>
        <p:xfrm>
          <a:off x="5597796" y="3169921"/>
          <a:ext cx="7239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603" imgH="177646" progId="Equation.3">
                  <p:embed/>
                </p:oleObj>
              </mc:Choice>
              <mc:Fallback>
                <p:oleObj name="Equation" r:id="rId2" imgW="342603" imgH="177646" progId="Equation.3">
                  <p:embed/>
                  <p:pic>
                    <p:nvPicPr>
                      <p:cNvPr id="7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796" y="3169921"/>
                        <a:ext cx="7239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09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69804" y="193676"/>
            <a:ext cx="62972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NÜMUNƏ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0118" y="1339068"/>
            <a:ext cx="10333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Böyük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paylanm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ış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populyasiyadan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sxema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seçməsi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 ohm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müqavimətə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malikdir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Əvvəlki nəticələrə əsasən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biz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 populyasiyanın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sapmasının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35 ohm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olduğunu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bilirik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4" descr="j0289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89" y="4623331"/>
            <a:ext cx="2134874" cy="14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9804" y="2763805"/>
            <a:ext cx="10273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Populyasiyanın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həqiqi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müqaviməti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95%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barlılıq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intervalını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təyin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818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69804" y="193676"/>
            <a:ext cx="62972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NÜMUNƏ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10118" y="1339068"/>
            <a:ext cx="103336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Böyük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paylanm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ış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populyasiyadan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11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sxema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nümunəsi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20 ohm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müqavimətə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malikdir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Əvvəlki nəticələrə əsasən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biz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 populyasiyanın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sapmasının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35 ohm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olduğunu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bilirik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Həll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pic>
        <p:nvPicPr>
          <p:cNvPr id="6" name="Picture 4" descr="j0289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89" y="4359292"/>
            <a:ext cx="2134874" cy="14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18405" y="5061857"/>
            <a:ext cx="3352800" cy="6096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114800" y="3273941"/>
          <a:ext cx="3900488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1054100" progId="Equation.3">
                  <p:embed/>
                </p:oleObj>
              </mc:Choice>
              <mc:Fallback>
                <p:oleObj name="Equation" r:id="rId3" imgW="1828800" imgH="10541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3941"/>
                        <a:ext cx="3900488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58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EHTİMAL NƏZƏRİYYƏSİNƏ GİRİŞ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0115" y="1404501"/>
            <a:ext cx="107198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000" b="1" dirty="0"/>
              <a:t>Aşağıdakı məlumatlara əsasən statistik məlumatların hesablanmasında nəzərə alınan kişilərin ehtimalı nədir?</a:t>
            </a:r>
            <a:endParaRPr lang="en-US" sz="2000" i="1" dirty="0"/>
          </a:p>
        </p:txBody>
      </p:sp>
      <p:graphicFrame>
        <p:nvGraphicFramePr>
          <p:cNvPr id="18" name="Group 32">
            <a:extLst>
              <a:ext uri="{FF2B5EF4-FFF2-40B4-BE49-F238E27FC236}">
                <a16:creationId xmlns:a16="http://schemas.microsoft.com/office/drawing/2014/main" id="{46211A76-4384-4295-ADD2-479E60AFB2A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195" y="2539048"/>
          <a:ext cx="10591804" cy="164483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3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3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az-Latn-AZ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Statistik məlumatlarda nəzərə alınmış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az-Latn-AZ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Statistik məlumatlarda nəzərə alınmamış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az-Latn-AZ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Cəm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</a:t>
                      </a:r>
                      <a:r>
                        <a:rPr kumimoji="0" lang="az-Latn-AZ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işi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az-Latn-AZ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Qadın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 76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az-Latn-AZ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Cəm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279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0115" y="4903317"/>
                <a:ext cx="11194921" cy="602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</a:pPr>
                <a:r>
                  <a:rPr lang="az-Latn-AZ" b="1" dirty="0"/>
                  <a:t>Statistik məlumatlarda nəzərə alınmış kişilərin ehtimalı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z-Latn-AZ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az-Latn-AZ" b="1" dirty="0"/>
                          <m:t>Statistik</m:t>
                        </m:r>
                        <m:r>
                          <m:rPr>
                            <m:nor/>
                          </m:rPr>
                          <a:rPr lang="az-Latn-AZ" b="1" dirty="0"/>
                          <m:t> </m:t>
                        </m:r>
                        <m:r>
                          <m:rPr>
                            <m:nor/>
                          </m:rPr>
                          <a:rPr lang="az-Latn-AZ" b="1" dirty="0" smtClean="0"/>
                          <m:t>m</m:t>
                        </m:r>
                        <m:r>
                          <m:rPr>
                            <m:nor/>
                          </m:rPr>
                          <a:rPr lang="az-Latn-AZ" b="1" dirty="0" smtClean="0"/>
                          <m:t>ə</m:t>
                        </m:r>
                        <m:r>
                          <m:rPr>
                            <m:nor/>
                          </m:rPr>
                          <a:rPr lang="az-Latn-AZ" b="1" dirty="0" smtClean="0"/>
                          <m:t>lumatlarda</m:t>
                        </m:r>
                        <m:r>
                          <m:rPr>
                            <m:nor/>
                          </m:rPr>
                          <a:rPr lang="az-Latn-AZ" b="1" dirty="0" smtClean="0"/>
                          <m:t> </m:t>
                        </m:r>
                        <m:r>
                          <m:rPr>
                            <m:nor/>
                          </m:rPr>
                          <a:rPr lang="az-Latn-AZ" b="1" dirty="0" smtClean="0"/>
                          <m:t>n</m:t>
                        </m:r>
                        <m:r>
                          <m:rPr>
                            <m:nor/>
                          </m:rPr>
                          <a:rPr lang="az-Latn-AZ" b="1" dirty="0"/>
                          <m:t>ə</m:t>
                        </m:r>
                        <m:r>
                          <m:rPr>
                            <m:nor/>
                          </m:rPr>
                          <a:rPr lang="az-Latn-AZ" b="1" dirty="0"/>
                          <m:t>z</m:t>
                        </m:r>
                        <m:r>
                          <m:rPr>
                            <m:nor/>
                          </m:rPr>
                          <a:rPr lang="az-Latn-AZ" b="1" dirty="0"/>
                          <m:t>ə</m:t>
                        </m:r>
                        <m:r>
                          <m:rPr>
                            <m:nor/>
                          </m:rPr>
                          <a:rPr lang="az-Latn-AZ" b="1" dirty="0"/>
                          <m:t>r</m:t>
                        </m:r>
                        <m:r>
                          <m:rPr>
                            <m:nor/>
                          </m:rPr>
                          <a:rPr lang="az-Latn-AZ" b="1" dirty="0"/>
                          <m:t>ə </m:t>
                        </m:r>
                        <m:r>
                          <m:rPr>
                            <m:nor/>
                          </m:rPr>
                          <a:rPr lang="az-Latn-AZ" b="1" dirty="0"/>
                          <m:t>al</m:t>
                        </m:r>
                        <m:r>
                          <m:rPr>
                            <m:nor/>
                          </m:rPr>
                          <a:rPr lang="az-Latn-AZ" b="1" dirty="0"/>
                          <m:t>ı</m:t>
                        </m:r>
                        <m:r>
                          <m:rPr>
                            <m:nor/>
                          </m:rPr>
                          <a:rPr lang="az-Latn-AZ" b="1" dirty="0"/>
                          <m:t>nm</m:t>
                        </m:r>
                        <m:r>
                          <m:rPr>
                            <m:nor/>
                          </m:rPr>
                          <a:rPr lang="az-Latn-AZ" b="1" dirty="0"/>
                          <m:t>ış </m:t>
                        </m:r>
                        <m:r>
                          <m:rPr>
                            <m:nor/>
                          </m:rPr>
                          <a:rPr lang="az-Latn-AZ" b="1" dirty="0"/>
                          <m:t>ki</m:t>
                        </m:r>
                        <m:r>
                          <m:rPr>
                            <m:nor/>
                          </m:rPr>
                          <a:rPr lang="az-Latn-AZ" b="1" dirty="0"/>
                          <m:t>ş</m:t>
                        </m:r>
                        <m:r>
                          <m:rPr>
                            <m:nor/>
                          </m:rPr>
                          <a:rPr lang="az-Latn-AZ" b="1" dirty="0"/>
                          <m:t>il</m:t>
                        </m:r>
                        <m:r>
                          <m:rPr>
                            <m:nor/>
                          </m:rPr>
                          <a:rPr lang="az-Latn-AZ" b="1" dirty="0"/>
                          <m:t>ə</m:t>
                        </m:r>
                        <m:r>
                          <m:rPr>
                            <m:nor/>
                          </m:rPr>
                          <a:rPr lang="az-Latn-AZ" b="1" dirty="0"/>
                          <m:t>r</m:t>
                        </m:r>
                      </m:num>
                      <m:den>
                        <m:r>
                          <m:rPr>
                            <m:nor/>
                          </m:rPr>
                          <a:rPr lang="az-Latn-AZ" b="1" dirty="0"/>
                          <m:t>İ</m:t>
                        </m:r>
                        <m:r>
                          <m:rPr>
                            <m:nor/>
                          </m:rPr>
                          <a:rPr lang="az-Latn-AZ" b="1" dirty="0"/>
                          <m:t>nsanlar</m:t>
                        </m:r>
                        <m:r>
                          <m:rPr>
                            <m:nor/>
                          </m:rPr>
                          <a:rPr lang="az-Latn-AZ" b="1" dirty="0"/>
                          <m:t>ı</m:t>
                        </m:r>
                        <m:r>
                          <m:rPr>
                            <m:nor/>
                          </m:rPr>
                          <a:rPr lang="az-Latn-AZ" b="1" dirty="0"/>
                          <m:t>n</m:t>
                        </m:r>
                        <m:r>
                          <m:rPr>
                            <m:nor/>
                          </m:rPr>
                          <a:rPr lang="az-Latn-AZ" b="1" dirty="0"/>
                          <m:t> </m:t>
                        </m:r>
                        <m:r>
                          <m:rPr>
                            <m:nor/>
                          </m:rPr>
                          <a:rPr lang="az-Latn-AZ" b="1" dirty="0"/>
                          <m:t>say</m:t>
                        </m:r>
                        <m:r>
                          <m:rPr>
                            <m:nor/>
                          </m:rPr>
                          <a:rPr lang="az-Latn-AZ" b="1" dirty="0"/>
                          <m:t>ı</m:t>
                        </m:r>
                        <m:r>
                          <m:rPr>
                            <m:nor/>
                          </m:rPr>
                          <a:rPr lang="az-Latn-AZ" b="1" dirty="0"/>
                          <m:t>n</m:t>
                        </m:r>
                        <m:r>
                          <m:rPr>
                            <m:nor/>
                          </m:rPr>
                          <a:rPr lang="az-Latn-AZ" b="1" dirty="0"/>
                          <m:t>ı</m:t>
                        </m:r>
                        <m:r>
                          <m:rPr>
                            <m:nor/>
                          </m:rPr>
                          <a:rPr lang="az-Latn-AZ" b="1" dirty="0"/>
                          <m:t>n</m:t>
                        </m:r>
                        <m:r>
                          <m:rPr>
                            <m:nor/>
                          </m:rPr>
                          <a:rPr lang="az-Latn-AZ" b="1" dirty="0"/>
                          <m:t> </m:t>
                        </m:r>
                        <m:r>
                          <m:rPr>
                            <m:nor/>
                          </m:rPr>
                          <a:rPr lang="az-Latn-AZ" b="1" dirty="0"/>
                          <m:t>c</m:t>
                        </m:r>
                        <m:r>
                          <m:rPr>
                            <m:nor/>
                          </m:rPr>
                          <a:rPr lang="az-Latn-AZ" b="1" dirty="0"/>
                          <m:t>ə</m:t>
                        </m:r>
                        <m:r>
                          <m:rPr>
                            <m:nor/>
                          </m:rPr>
                          <a:rPr lang="az-Latn-AZ" b="1" dirty="0"/>
                          <m:t>mi</m:t>
                        </m:r>
                      </m:den>
                    </m:f>
                  </m:oMath>
                </a14:m>
                <a:r>
                  <a:rPr lang="az-Latn-AZ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z-Latn-AZ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z-Latn-AZ" sz="2000" b="1" i="0" smtClean="0">
                            <a:latin typeface="Cambria Math" panose="02040503050406030204" pitchFamily="18" charset="0"/>
                          </a:rPr>
                          <m:t>𝟖𝟒</m:t>
                        </m:r>
                      </m:num>
                      <m:den>
                        <m:r>
                          <a:rPr lang="az-Latn-AZ" sz="2000" b="1" i="0" smtClean="0">
                            <a:latin typeface="Cambria Math" panose="02040503050406030204" pitchFamily="18" charset="0"/>
                          </a:rPr>
                          <m:t>𝟒𝟑𝟗</m:t>
                        </m:r>
                      </m:den>
                    </m:f>
                  </m:oMath>
                </a14:m>
                <a:r>
                  <a:rPr lang="az-Latn-AZ" b="1" dirty="0"/>
                  <a:t> = 0.191 </a:t>
                </a:r>
                <a:endParaRPr lang="en-US" b="1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15" y="4903317"/>
                <a:ext cx="11194921" cy="602537"/>
              </a:xfrm>
              <a:prstGeom prst="rect">
                <a:avLst/>
              </a:prstGeom>
              <a:blipFill>
                <a:blip r:embed="rId2"/>
                <a:stretch>
                  <a:fillRect l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46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1481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dirty="0">
                <a:latin typeface="Arial" panose="020B0604020202020204" pitchFamily="34" charset="0"/>
                <a:cs typeface="Arial" panose="020B0604020202020204" pitchFamily="34" charset="0"/>
              </a:rPr>
              <a:t>SEÇMƏ ÖLÇÜSÜNÜN MÜƏYYƏN EDİLMƏSİ</a:t>
            </a:r>
            <a:endParaRPr lang="en-US" sz="40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2"/>
          <p:cNvSpPr>
            <a:spLocks/>
          </p:cNvSpPr>
          <p:nvPr/>
        </p:nvSpPr>
        <p:spPr bwMode="auto">
          <a:xfrm>
            <a:off x="7010400" y="3505200"/>
            <a:ext cx="1981200" cy="838200"/>
          </a:xfrm>
          <a:custGeom>
            <a:avLst/>
            <a:gdLst>
              <a:gd name="T0" fmla="*/ 0 w 1086"/>
              <a:gd name="T1" fmla="*/ 2147483646 h 743"/>
              <a:gd name="T2" fmla="*/ 2147483646 w 1086"/>
              <a:gd name="T3" fmla="*/ 2147483646 h 743"/>
              <a:gd name="T4" fmla="*/ 2147483646 w 1086"/>
              <a:gd name="T5" fmla="*/ 0 h 743"/>
              <a:gd name="T6" fmla="*/ 0 w 1086"/>
              <a:gd name="T7" fmla="*/ 0 h 743"/>
              <a:gd name="T8" fmla="*/ 0 w 1086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4"/>
          <p:cNvSpPr>
            <a:spLocks/>
          </p:cNvSpPr>
          <p:nvPr/>
        </p:nvSpPr>
        <p:spPr bwMode="auto">
          <a:xfrm>
            <a:off x="3438525" y="3516313"/>
            <a:ext cx="1819275" cy="827087"/>
          </a:xfrm>
          <a:custGeom>
            <a:avLst/>
            <a:gdLst>
              <a:gd name="T0" fmla="*/ 0 w 1068"/>
              <a:gd name="T1" fmla="*/ 2147483646 h 429"/>
              <a:gd name="T2" fmla="*/ 2147483646 w 1068"/>
              <a:gd name="T3" fmla="*/ 2147483646 h 429"/>
              <a:gd name="T4" fmla="*/ 2147483646 w 1068"/>
              <a:gd name="T5" fmla="*/ 0 h 429"/>
              <a:gd name="T6" fmla="*/ 0 w 1068"/>
              <a:gd name="T7" fmla="*/ 0 h 429"/>
              <a:gd name="T8" fmla="*/ 0 w 1068"/>
              <a:gd name="T9" fmla="*/ 2147483646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3550815" y="3505200"/>
            <a:ext cx="158517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az-Latn-AZ" altLang="en-US" b="1" dirty="0"/>
              <a:t>Ortalama üçün</a:t>
            </a:r>
            <a:endParaRPr lang="en-US" altLang="en-US" b="1" dirty="0"/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4666975" y="2031274"/>
            <a:ext cx="2961731" cy="1006475"/>
          </a:xfrm>
          <a:custGeom>
            <a:avLst/>
            <a:gdLst>
              <a:gd name="T0" fmla="*/ 0 w 1115"/>
              <a:gd name="T1" fmla="*/ 2147483646 h 514"/>
              <a:gd name="T2" fmla="*/ 2147483646 w 1115"/>
              <a:gd name="T3" fmla="*/ 2147483646 h 514"/>
              <a:gd name="T4" fmla="*/ 2147483646 w 1115"/>
              <a:gd name="T5" fmla="*/ 0 h 514"/>
              <a:gd name="T6" fmla="*/ 0 w 1115"/>
              <a:gd name="T7" fmla="*/ 0 h 514"/>
              <a:gd name="T8" fmla="*/ 0 w 1115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4765542" y="2138484"/>
            <a:ext cx="3371034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b="1" dirty="0"/>
              <a:t>Seçmə ölçüsünün müəyyən edilməsi</a:t>
            </a:r>
            <a:endParaRPr lang="en-US" altLang="en-US" b="1" dirty="0"/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7086600" y="3505200"/>
            <a:ext cx="186531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 err="1"/>
              <a:t>Proporsiya</a:t>
            </a:r>
            <a:r>
              <a:rPr lang="en-US" altLang="en-US" b="1" dirty="0"/>
              <a:t> </a:t>
            </a:r>
            <a:r>
              <a:rPr lang="en-US" altLang="en-US" b="1" dirty="0" err="1"/>
              <a:t>üçün</a:t>
            </a:r>
            <a:endParaRPr lang="en-US" altLang="en-US" b="1" dirty="0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6172200" y="3048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>
            <a:off x="4343400" y="3276600"/>
            <a:ext cx="373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>
            <a:off x="43434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8077200" y="3276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1481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dirty="0">
                <a:latin typeface="Arial" panose="020B0604020202020204" pitchFamily="34" charset="0"/>
                <a:cs typeface="Arial" panose="020B0604020202020204" pitchFamily="34" charset="0"/>
              </a:rPr>
              <a:t>SEÇMƏ XƏTASI</a:t>
            </a:r>
            <a:endParaRPr lang="en-US" sz="40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53439" y="1552838"/>
            <a:ext cx="10654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Müəyyən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barlılıq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səviyyəsi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(1 -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ilə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istənilən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b="1" dirty="0">
                <a:latin typeface="Arial" panose="020B0604020202020204" pitchFamily="34" charset="0"/>
                <a:cs typeface="Arial" panose="020B0604020202020204" pitchFamily="34" charset="0"/>
              </a:rPr>
              <a:t>xəta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marjasına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(margin of error (e))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çatmaq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tələb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olunan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nümunə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ölçüsü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tapıla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bilər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Xəta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marjası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seçmə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xətası</a:t>
            </a:r>
            <a:r>
              <a:rPr lang="az-Latn-AZ" sz="2000" b="1" dirty="0">
                <a:latin typeface="Arial" panose="020B0604020202020204" pitchFamily="34" charset="0"/>
                <a:cs typeface="Arial" panose="020B0604020202020204" pitchFamily="34" charset="0"/>
              </a:rPr>
              <a:t> (sampling error)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adlandırılır.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parametrinin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qiymətləndirilməsində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qeyri-dəqiqliyin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miqdarı</a:t>
            </a: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az-Latn-AZ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etimad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intervalını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yaratmaq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 nöqtə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təxmininə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əlavə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edilmiş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çıxılmış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iqdar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08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1481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dirty="0">
                <a:latin typeface="Arial" panose="020B0604020202020204" pitchFamily="34" charset="0"/>
                <a:cs typeface="Arial" panose="020B0604020202020204" pitchFamily="34" charset="0"/>
              </a:rPr>
              <a:t>SEÇMƏ ÖLÇÜSÜNÜN MÜƏYYƏN EDİLMƏSİ</a:t>
            </a:r>
            <a:endParaRPr lang="en-US" sz="40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4"/>
          <p:cNvSpPr>
            <a:spLocks/>
          </p:cNvSpPr>
          <p:nvPr/>
        </p:nvSpPr>
        <p:spPr bwMode="auto">
          <a:xfrm>
            <a:off x="3438525" y="3307305"/>
            <a:ext cx="1819275" cy="827087"/>
          </a:xfrm>
          <a:custGeom>
            <a:avLst/>
            <a:gdLst>
              <a:gd name="T0" fmla="*/ 0 w 1068"/>
              <a:gd name="T1" fmla="*/ 2147483646 h 429"/>
              <a:gd name="T2" fmla="*/ 2147483646 w 1068"/>
              <a:gd name="T3" fmla="*/ 2147483646 h 429"/>
              <a:gd name="T4" fmla="*/ 2147483646 w 1068"/>
              <a:gd name="T5" fmla="*/ 0 h 429"/>
              <a:gd name="T6" fmla="*/ 0 w 1068"/>
              <a:gd name="T7" fmla="*/ 0 h 429"/>
              <a:gd name="T8" fmla="*/ 0 w 1068"/>
              <a:gd name="T9" fmla="*/ 2147483646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3550815" y="3296192"/>
            <a:ext cx="158517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az-Latn-AZ" altLang="en-US" b="1" dirty="0"/>
              <a:t>Ortalama üçün</a:t>
            </a:r>
            <a:endParaRPr lang="en-US" altLang="en-US" b="1" dirty="0"/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4666975" y="1822266"/>
            <a:ext cx="2961731" cy="1006475"/>
          </a:xfrm>
          <a:custGeom>
            <a:avLst/>
            <a:gdLst>
              <a:gd name="T0" fmla="*/ 0 w 1115"/>
              <a:gd name="T1" fmla="*/ 2147483646 h 514"/>
              <a:gd name="T2" fmla="*/ 2147483646 w 1115"/>
              <a:gd name="T3" fmla="*/ 2147483646 h 514"/>
              <a:gd name="T4" fmla="*/ 2147483646 w 1115"/>
              <a:gd name="T5" fmla="*/ 0 h 514"/>
              <a:gd name="T6" fmla="*/ 0 w 1115"/>
              <a:gd name="T7" fmla="*/ 0 h 514"/>
              <a:gd name="T8" fmla="*/ 0 w 1115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4765542" y="1929476"/>
            <a:ext cx="3371034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b="1" dirty="0"/>
              <a:t>Seçmə ölçüsünün müəyyən edilməsi</a:t>
            </a:r>
            <a:endParaRPr lang="en-US" altLang="en-US" b="1" dirty="0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6172200" y="283899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>
            <a:off x="4343400" y="306759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>
            <a:endCxn id="69" idx="0"/>
          </p:cNvCxnSpPr>
          <p:nvPr/>
        </p:nvCxnSpPr>
        <p:spPr>
          <a:xfrm flipH="1">
            <a:off x="4343400" y="3067592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2303463" y="4364038"/>
          <a:ext cx="29813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406224" progId="Equation.3">
                  <p:embed/>
                </p:oleObj>
              </mc:Choice>
              <mc:Fallback>
                <p:oleObj name="Equation" r:id="rId2" imgW="901309" imgH="406224" progId="Equation.3">
                  <p:embed/>
                  <p:pic>
                    <p:nvPicPr>
                      <p:cNvPr id="1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364038"/>
                        <a:ext cx="298132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3124200" y="4267200"/>
            <a:ext cx="2286000" cy="1676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 rot="356895">
            <a:off x="4672013" y="5475288"/>
            <a:ext cx="2603500" cy="687387"/>
            <a:chOff x="1248" y="2592"/>
            <a:chExt cx="1729" cy="577"/>
          </a:xfrm>
        </p:grpSpPr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248" y="2592"/>
              <a:ext cx="1729" cy="556"/>
            </a:xfrm>
            <a:custGeom>
              <a:avLst/>
              <a:gdLst>
                <a:gd name="T0" fmla="*/ 14 w 1729"/>
                <a:gd name="T1" fmla="*/ 381 h 556"/>
                <a:gd name="T2" fmla="*/ 161 w 1729"/>
                <a:gd name="T3" fmla="*/ 440 h 556"/>
                <a:gd name="T4" fmla="*/ 256 w 1729"/>
                <a:gd name="T5" fmla="*/ 471 h 556"/>
                <a:gd name="T6" fmla="*/ 357 w 1729"/>
                <a:gd name="T7" fmla="*/ 497 h 556"/>
                <a:gd name="T8" fmla="*/ 460 w 1729"/>
                <a:gd name="T9" fmla="*/ 516 h 556"/>
                <a:gd name="T10" fmla="*/ 570 w 1729"/>
                <a:gd name="T11" fmla="*/ 534 h 556"/>
                <a:gd name="T12" fmla="*/ 694 w 1729"/>
                <a:gd name="T13" fmla="*/ 546 h 556"/>
                <a:gd name="T14" fmla="*/ 853 w 1729"/>
                <a:gd name="T15" fmla="*/ 555 h 556"/>
                <a:gd name="T16" fmla="*/ 983 w 1729"/>
                <a:gd name="T17" fmla="*/ 553 h 556"/>
                <a:gd name="T18" fmla="*/ 1101 w 1729"/>
                <a:gd name="T19" fmla="*/ 541 h 556"/>
                <a:gd name="T20" fmla="*/ 1210 w 1729"/>
                <a:gd name="T21" fmla="*/ 521 h 556"/>
                <a:gd name="T22" fmla="*/ 1303 w 1729"/>
                <a:gd name="T23" fmla="*/ 496 h 556"/>
                <a:gd name="T24" fmla="*/ 1379 w 1729"/>
                <a:gd name="T25" fmla="*/ 457 h 556"/>
                <a:gd name="T26" fmla="*/ 1437 w 1729"/>
                <a:gd name="T27" fmla="*/ 401 h 556"/>
                <a:gd name="T28" fmla="*/ 1470 w 1729"/>
                <a:gd name="T29" fmla="*/ 341 h 556"/>
                <a:gd name="T30" fmla="*/ 1481 w 1729"/>
                <a:gd name="T31" fmla="*/ 301 h 556"/>
                <a:gd name="T32" fmla="*/ 1708 w 1729"/>
                <a:gd name="T33" fmla="*/ 409 h 556"/>
                <a:gd name="T34" fmla="*/ 1646 w 1729"/>
                <a:gd name="T35" fmla="*/ 342 h 556"/>
                <a:gd name="T36" fmla="*/ 1592 w 1729"/>
                <a:gd name="T37" fmla="*/ 273 h 556"/>
                <a:gd name="T38" fmla="*/ 1553 w 1729"/>
                <a:gd name="T39" fmla="*/ 206 h 556"/>
                <a:gd name="T40" fmla="*/ 1519 w 1729"/>
                <a:gd name="T41" fmla="*/ 139 h 556"/>
                <a:gd name="T42" fmla="*/ 1491 w 1729"/>
                <a:gd name="T43" fmla="*/ 48 h 556"/>
                <a:gd name="T44" fmla="*/ 1439 w 1729"/>
                <a:gd name="T45" fmla="*/ 11 h 556"/>
                <a:gd name="T46" fmla="*/ 1367 w 1729"/>
                <a:gd name="T47" fmla="*/ 33 h 556"/>
                <a:gd name="T48" fmla="*/ 1308 w 1729"/>
                <a:gd name="T49" fmla="*/ 43 h 556"/>
                <a:gd name="T50" fmla="*/ 1240 w 1729"/>
                <a:gd name="T51" fmla="*/ 43 h 556"/>
                <a:gd name="T52" fmla="*/ 1162 w 1729"/>
                <a:gd name="T53" fmla="*/ 39 h 556"/>
                <a:gd name="T54" fmla="*/ 1075 w 1729"/>
                <a:gd name="T55" fmla="*/ 23 h 556"/>
                <a:gd name="T56" fmla="*/ 1030 w 1729"/>
                <a:gd name="T57" fmla="*/ 56 h 556"/>
                <a:gd name="T58" fmla="*/ 1240 w 1729"/>
                <a:gd name="T59" fmla="*/ 180 h 556"/>
                <a:gd name="T60" fmla="*/ 1190 w 1729"/>
                <a:gd name="T61" fmla="*/ 248 h 556"/>
                <a:gd name="T62" fmla="*/ 1129 w 1729"/>
                <a:gd name="T63" fmla="*/ 304 h 556"/>
                <a:gd name="T64" fmla="*/ 1067 w 1729"/>
                <a:gd name="T65" fmla="*/ 346 h 556"/>
                <a:gd name="T66" fmla="*/ 983 w 1729"/>
                <a:gd name="T67" fmla="*/ 388 h 556"/>
                <a:gd name="T68" fmla="*/ 897 w 1729"/>
                <a:gd name="T69" fmla="*/ 415 h 556"/>
                <a:gd name="T70" fmla="*/ 805 w 1729"/>
                <a:gd name="T71" fmla="*/ 434 h 556"/>
                <a:gd name="T72" fmla="*/ 687 w 1729"/>
                <a:gd name="T73" fmla="*/ 443 h 556"/>
                <a:gd name="T74" fmla="*/ 569 w 1729"/>
                <a:gd name="T75" fmla="*/ 448 h 556"/>
                <a:gd name="T76" fmla="*/ 427 w 1729"/>
                <a:gd name="T77" fmla="*/ 448 h 556"/>
                <a:gd name="T78" fmla="*/ 307 w 1729"/>
                <a:gd name="T79" fmla="*/ 439 h 556"/>
                <a:gd name="T80" fmla="*/ 218 w 1729"/>
                <a:gd name="T81" fmla="*/ 421 h 556"/>
                <a:gd name="T82" fmla="*/ 134 w 1729"/>
                <a:gd name="T83" fmla="*/ 401 h 5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29"/>
                <a:gd name="T127" fmla="*/ 0 h 556"/>
                <a:gd name="T128" fmla="*/ 1729 w 1729"/>
                <a:gd name="T129" fmla="*/ 556 h 5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29" h="556">
                  <a:moveTo>
                    <a:pt x="0" y="356"/>
                  </a:moveTo>
                  <a:lnTo>
                    <a:pt x="14" y="381"/>
                  </a:lnTo>
                  <a:lnTo>
                    <a:pt x="102" y="419"/>
                  </a:lnTo>
                  <a:lnTo>
                    <a:pt x="161" y="440"/>
                  </a:lnTo>
                  <a:lnTo>
                    <a:pt x="210" y="454"/>
                  </a:lnTo>
                  <a:lnTo>
                    <a:pt x="256" y="471"/>
                  </a:lnTo>
                  <a:lnTo>
                    <a:pt x="307" y="484"/>
                  </a:lnTo>
                  <a:lnTo>
                    <a:pt x="357" y="497"/>
                  </a:lnTo>
                  <a:lnTo>
                    <a:pt x="412" y="509"/>
                  </a:lnTo>
                  <a:lnTo>
                    <a:pt x="460" y="516"/>
                  </a:lnTo>
                  <a:lnTo>
                    <a:pt x="506" y="525"/>
                  </a:lnTo>
                  <a:lnTo>
                    <a:pt x="570" y="534"/>
                  </a:lnTo>
                  <a:lnTo>
                    <a:pt x="625" y="541"/>
                  </a:lnTo>
                  <a:lnTo>
                    <a:pt x="694" y="546"/>
                  </a:lnTo>
                  <a:lnTo>
                    <a:pt x="783" y="554"/>
                  </a:lnTo>
                  <a:lnTo>
                    <a:pt x="853" y="555"/>
                  </a:lnTo>
                  <a:lnTo>
                    <a:pt x="905" y="554"/>
                  </a:lnTo>
                  <a:lnTo>
                    <a:pt x="983" y="553"/>
                  </a:lnTo>
                  <a:lnTo>
                    <a:pt x="1046" y="549"/>
                  </a:lnTo>
                  <a:lnTo>
                    <a:pt x="1101" y="541"/>
                  </a:lnTo>
                  <a:lnTo>
                    <a:pt x="1159" y="535"/>
                  </a:lnTo>
                  <a:lnTo>
                    <a:pt x="1210" y="521"/>
                  </a:lnTo>
                  <a:lnTo>
                    <a:pt x="1261" y="511"/>
                  </a:lnTo>
                  <a:lnTo>
                    <a:pt x="1303" y="496"/>
                  </a:lnTo>
                  <a:lnTo>
                    <a:pt x="1342" y="477"/>
                  </a:lnTo>
                  <a:lnTo>
                    <a:pt x="1379" y="457"/>
                  </a:lnTo>
                  <a:lnTo>
                    <a:pt x="1412" y="432"/>
                  </a:lnTo>
                  <a:lnTo>
                    <a:pt x="1437" y="401"/>
                  </a:lnTo>
                  <a:lnTo>
                    <a:pt x="1455" y="375"/>
                  </a:lnTo>
                  <a:lnTo>
                    <a:pt x="1470" y="341"/>
                  </a:lnTo>
                  <a:lnTo>
                    <a:pt x="1478" y="317"/>
                  </a:lnTo>
                  <a:lnTo>
                    <a:pt x="1481" y="301"/>
                  </a:lnTo>
                  <a:lnTo>
                    <a:pt x="1728" y="442"/>
                  </a:lnTo>
                  <a:lnTo>
                    <a:pt x="1708" y="409"/>
                  </a:lnTo>
                  <a:lnTo>
                    <a:pt x="1676" y="375"/>
                  </a:lnTo>
                  <a:lnTo>
                    <a:pt x="1646" y="342"/>
                  </a:lnTo>
                  <a:lnTo>
                    <a:pt x="1622" y="308"/>
                  </a:lnTo>
                  <a:lnTo>
                    <a:pt x="1592" y="273"/>
                  </a:lnTo>
                  <a:lnTo>
                    <a:pt x="1574" y="237"/>
                  </a:lnTo>
                  <a:lnTo>
                    <a:pt x="1553" y="206"/>
                  </a:lnTo>
                  <a:lnTo>
                    <a:pt x="1533" y="172"/>
                  </a:lnTo>
                  <a:lnTo>
                    <a:pt x="1519" y="139"/>
                  </a:lnTo>
                  <a:lnTo>
                    <a:pt x="1500" y="94"/>
                  </a:lnTo>
                  <a:lnTo>
                    <a:pt x="1491" y="48"/>
                  </a:lnTo>
                  <a:lnTo>
                    <a:pt x="1468" y="0"/>
                  </a:lnTo>
                  <a:lnTo>
                    <a:pt x="1439" y="11"/>
                  </a:lnTo>
                  <a:lnTo>
                    <a:pt x="1405" y="23"/>
                  </a:lnTo>
                  <a:lnTo>
                    <a:pt x="1367" y="33"/>
                  </a:lnTo>
                  <a:lnTo>
                    <a:pt x="1330" y="40"/>
                  </a:lnTo>
                  <a:lnTo>
                    <a:pt x="1308" y="43"/>
                  </a:lnTo>
                  <a:lnTo>
                    <a:pt x="1278" y="43"/>
                  </a:lnTo>
                  <a:lnTo>
                    <a:pt x="1240" y="43"/>
                  </a:lnTo>
                  <a:lnTo>
                    <a:pt x="1201" y="40"/>
                  </a:lnTo>
                  <a:lnTo>
                    <a:pt x="1162" y="39"/>
                  </a:lnTo>
                  <a:lnTo>
                    <a:pt x="1120" y="30"/>
                  </a:lnTo>
                  <a:lnTo>
                    <a:pt x="1075" y="23"/>
                  </a:lnTo>
                  <a:lnTo>
                    <a:pt x="1004" y="7"/>
                  </a:lnTo>
                  <a:lnTo>
                    <a:pt x="1030" y="56"/>
                  </a:lnTo>
                  <a:lnTo>
                    <a:pt x="1242" y="167"/>
                  </a:lnTo>
                  <a:lnTo>
                    <a:pt x="1240" y="180"/>
                  </a:lnTo>
                  <a:lnTo>
                    <a:pt x="1209" y="218"/>
                  </a:lnTo>
                  <a:lnTo>
                    <a:pt x="1190" y="248"/>
                  </a:lnTo>
                  <a:lnTo>
                    <a:pt x="1154" y="285"/>
                  </a:lnTo>
                  <a:lnTo>
                    <a:pt x="1129" y="304"/>
                  </a:lnTo>
                  <a:lnTo>
                    <a:pt x="1104" y="323"/>
                  </a:lnTo>
                  <a:lnTo>
                    <a:pt x="1067" y="346"/>
                  </a:lnTo>
                  <a:lnTo>
                    <a:pt x="1033" y="370"/>
                  </a:lnTo>
                  <a:lnTo>
                    <a:pt x="983" y="388"/>
                  </a:lnTo>
                  <a:lnTo>
                    <a:pt x="944" y="402"/>
                  </a:lnTo>
                  <a:lnTo>
                    <a:pt x="897" y="415"/>
                  </a:lnTo>
                  <a:lnTo>
                    <a:pt x="846" y="429"/>
                  </a:lnTo>
                  <a:lnTo>
                    <a:pt x="805" y="434"/>
                  </a:lnTo>
                  <a:lnTo>
                    <a:pt x="745" y="441"/>
                  </a:lnTo>
                  <a:lnTo>
                    <a:pt x="687" y="443"/>
                  </a:lnTo>
                  <a:lnTo>
                    <a:pt x="630" y="448"/>
                  </a:lnTo>
                  <a:lnTo>
                    <a:pt x="569" y="448"/>
                  </a:lnTo>
                  <a:lnTo>
                    <a:pt x="495" y="448"/>
                  </a:lnTo>
                  <a:lnTo>
                    <a:pt x="427" y="448"/>
                  </a:lnTo>
                  <a:lnTo>
                    <a:pt x="355" y="442"/>
                  </a:lnTo>
                  <a:lnTo>
                    <a:pt x="307" y="439"/>
                  </a:lnTo>
                  <a:lnTo>
                    <a:pt x="259" y="430"/>
                  </a:lnTo>
                  <a:lnTo>
                    <a:pt x="218" y="421"/>
                  </a:lnTo>
                  <a:lnTo>
                    <a:pt x="173" y="412"/>
                  </a:lnTo>
                  <a:lnTo>
                    <a:pt x="134" y="401"/>
                  </a:lnTo>
                  <a:lnTo>
                    <a:pt x="0" y="356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1258" y="2643"/>
              <a:ext cx="1718" cy="526"/>
            </a:xfrm>
            <a:custGeom>
              <a:avLst/>
              <a:gdLst>
                <a:gd name="T0" fmla="*/ 112 w 1718"/>
                <a:gd name="T1" fmla="*/ 387 h 526"/>
                <a:gd name="T2" fmla="*/ 207 w 1718"/>
                <a:gd name="T3" fmla="*/ 421 h 526"/>
                <a:gd name="T4" fmla="*/ 304 w 1718"/>
                <a:gd name="T5" fmla="*/ 451 h 526"/>
                <a:gd name="T6" fmla="*/ 411 w 1718"/>
                <a:gd name="T7" fmla="*/ 477 h 526"/>
                <a:gd name="T8" fmla="*/ 506 w 1718"/>
                <a:gd name="T9" fmla="*/ 498 h 526"/>
                <a:gd name="T10" fmla="*/ 626 w 1718"/>
                <a:gd name="T11" fmla="*/ 511 h 526"/>
                <a:gd name="T12" fmla="*/ 784 w 1718"/>
                <a:gd name="T13" fmla="*/ 523 h 526"/>
                <a:gd name="T14" fmla="*/ 911 w 1718"/>
                <a:gd name="T15" fmla="*/ 525 h 526"/>
                <a:gd name="T16" fmla="*/ 1044 w 1718"/>
                <a:gd name="T17" fmla="*/ 520 h 526"/>
                <a:gd name="T18" fmla="*/ 1162 w 1718"/>
                <a:gd name="T19" fmla="*/ 508 h 526"/>
                <a:gd name="T20" fmla="*/ 1263 w 1718"/>
                <a:gd name="T21" fmla="*/ 485 h 526"/>
                <a:gd name="T22" fmla="*/ 1346 w 1718"/>
                <a:gd name="T23" fmla="*/ 454 h 526"/>
                <a:gd name="T24" fmla="*/ 1420 w 1718"/>
                <a:gd name="T25" fmla="*/ 412 h 526"/>
                <a:gd name="T26" fmla="*/ 1460 w 1718"/>
                <a:gd name="T27" fmla="*/ 358 h 526"/>
                <a:gd name="T28" fmla="*/ 1488 w 1718"/>
                <a:gd name="T29" fmla="*/ 304 h 526"/>
                <a:gd name="T30" fmla="*/ 1717 w 1718"/>
                <a:gd name="T31" fmla="*/ 393 h 526"/>
                <a:gd name="T32" fmla="*/ 1656 w 1718"/>
                <a:gd name="T33" fmla="*/ 328 h 526"/>
                <a:gd name="T34" fmla="*/ 1607 w 1718"/>
                <a:gd name="T35" fmla="*/ 263 h 526"/>
                <a:gd name="T36" fmla="*/ 1566 w 1718"/>
                <a:gd name="T37" fmla="*/ 200 h 526"/>
                <a:gd name="T38" fmla="*/ 1532 w 1718"/>
                <a:gd name="T39" fmla="*/ 133 h 526"/>
                <a:gd name="T40" fmla="*/ 1500 w 1718"/>
                <a:gd name="T41" fmla="*/ 56 h 526"/>
                <a:gd name="T42" fmla="*/ 1483 w 1718"/>
                <a:gd name="T43" fmla="*/ 0 h 526"/>
                <a:gd name="T44" fmla="*/ 1421 w 1718"/>
                <a:gd name="T45" fmla="*/ 25 h 526"/>
                <a:gd name="T46" fmla="*/ 1348 w 1718"/>
                <a:gd name="T47" fmla="*/ 40 h 526"/>
                <a:gd name="T48" fmla="*/ 1297 w 1718"/>
                <a:gd name="T49" fmla="*/ 43 h 526"/>
                <a:gd name="T50" fmla="*/ 1217 w 1718"/>
                <a:gd name="T51" fmla="*/ 40 h 526"/>
                <a:gd name="T52" fmla="*/ 1136 w 1718"/>
                <a:gd name="T53" fmla="*/ 30 h 526"/>
                <a:gd name="T54" fmla="*/ 1020 w 1718"/>
                <a:gd name="T55" fmla="*/ 7 h 526"/>
                <a:gd name="T56" fmla="*/ 1250 w 1718"/>
                <a:gd name="T57" fmla="*/ 173 h 526"/>
                <a:gd name="T58" fmla="*/ 1200 w 1718"/>
                <a:gd name="T59" fmla="*/ 237 h 526"/>
                <a:gd name="T60" fmla="*/ 1134 w 1718"/>
                <a:gd name="T61" fmla="*/ 290 h 526"/>
                <a:gd name="T62" fmla="*/ 1075 w 1718"/>
                <a:gd name="T63" fmla="*/ 329 h 526"/>
                <a:gd name="T64" fmla="*/ 991 w 1718"/>
                <a:gd name="T65" fmla="*/ 369 h 526"/>
                <a:gd name="T66" fmla="*/ 899 w 1718"/>
                <a:gd name="T67" fmla="*/ 393 h 526"/>
                <a:gd name="T68" fmla="*/ 808 w 1718"/>
                <a:gd name="T69" fmla="*/ 410 h 526"/>
                <a:gd name="T70" fmla="*/ 689 w 1718"/>
                <a:gd name="T71" fmla="*/ 418 h 526"/>
                <a:gd name="T72" fmla="*/ 571 w 1718"/>
                <a:gd name="T73" fmla="*/ 422 h 526"/>
                <a:gd name="T74" fmla="*/ 428 w 1718"/>
                <a:gd name="T75" fmla="*/ 422 h 526"/>
                <a:gd name="T76" fmla="*/ 309 w 1718"/>
                <a:gd name="T77" fmla="*/ 411 h 526"/>
                <a:gd name="T78" fmla="*/ 217 w 1718"/>
                <a:gd name="T79" fmla="*/ 395 h 526"/>
                <a:gd name="T80" fmla="*/ 137 w 1718"/>
                <a:gd name="T81" fmla="*/ 374 h 52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18"/>
                <a:gd name="T124" fmla="*/ 0 h 526"/>
                <a:gd name="T125" fmla="*/ 1718 w 1718"/>
                <a:gd name="T126" fmla="*/ 526 h 52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18" h="526">
                  <a:moveTo>
                    <a:pt x="0" y="330"/>
                  </a:moveTo>
                  <a:lnTo>
                    <a:pt x="112" y="387"/>
                  </a:lnTo>
                  <a:lnTo>
                    <a:pt x="154" y="403"/>
                  </a:lnTo>
                  <a:lnTo>
                    <a:pt x="207" y="421"/>
                  </a:lnTo>
                  <a:lnTo>
                    <a:pt x="251" y="434"/>
                  </a:lnTo>
                  <a:lnTo>
                    <a:pt x="304" y="451"/>
                  </a:lnTo>
                  <a:lnTo>
                    <a:pt x="352" y="464"/>
                  </a:lnTo>
                  <a:lnTo>
                    <a:pt x="411" y="477"/>
                  </a:lnTo>
                  <a:lnTo>
                    <a:pt x="461" y="486"/>
                  </a:lnTo>
                  <a:lnTo>
                    <a:pt x="506" y="498"/>
                  </a:lnTo>
                  <a:lnTo>
                    <a:pt x="568" y="504"/>
                  </a:lnTo>
                  <a:lnTo>
                    <a:pt x="626" y="511"/>
                  </a:lnTo>
                  <a:lnTo>
                    <a:pt x="692" y="516"/>
                  </a:lnTo>
                  <a:lnTo>
                    <a:pt x="784" y="523"/>
                  </a:lnTo>
                  <a:lnTo>
                    <a:pt x="851" y="525"/>
                  </a:lnTo>
                  <a:lnTo>
                    <a:pt x="911" y="525"/>
                  </a:lnTo>
                  <a:lnTo>
                    <a:pt x="988" y="523"/>
                  </a:lnTo>
                  <a:lnTo>
                    <a:pt x="1044" y="520"/>
                  </a:lnTo>
                  <a:lnTo>
                    <a:pt x="1100" y="514"/>
                  </a:lnTo>
                  <a:lnTo>
                    <a:pt x="1162" y="508"/>
                  </a:lnTo>
                  <a:lnTo>
                    <a:pt x="1215" y="496"/>
                  </a:lnTo>
                  <a:lnTo>
                    <a:pt x="1263" y="485"/>
                  </a:lnTo>
                  <a:lnTo>
                    <a:pt x="1310" y="470"/>
                  </a:lnTo>
                  <a:lnTo>
                    <a:pt x="1346" y="454"/>
                  </a:lnTo>
                  <a:lnTo>
                    <a:pt x="1384" y="434"/>
                  </a:lnTo>
                  <a:lnTo>
                    <a:pt x="1420" y="412"/>
                  </a:lnTo>
                  <a:lnTo>
                    <a:pt x="1445" y="383"/>
                  </a:lnTo>
                  <a:lnTo>
                    <a:pt x="1460" y="358"/>
                  </a:lnTo>
                  <a:lnTo>
                    <a:pt x="1481" y="327"/>
                  </a:lnTo>
                  <a:lnTo>
                    <a:pt x="1488" y="304"/>
                  </a:lnTo>
                  <a:lnTo>
                    <a:pt x="1503" y="271"/>
                  </a:lnTo>
                  <a:lnTo>
                    <a:pt x="1717" y="393"/>
                  </a:lnTo>
                  <a:lnTo>
                    <a:pt x="1684" y="359"/>
                  </a:lnTo>
                  <a:lnTo>
                    <a:pt x="1656" y="328"/>
                  </a:lnTo>
                  <a:lnTo>
                    <a:pt x="1630" y="297"/>
                  </a:lnTo>
                  <a:lnTo>
                    <a:pt x="1607" y="263"/>
                  </a:lnTo>
                  <a:lnTo>
                    <a:pt x="1583" y="230"/>
                  </a:lnTo>
                  <a:lnTo>
                    <a:pt x="1566" y="200"/>
                  </a:lnTo>
                  <a:lnTo>
                    <a:pt x="1547" y="166"/>
                  </a:lnTo>
                  <a:lnTo>
                    <a:pt x="1532" y="133"/>
                  </a:lnTo>
                  <a:lnTo>
                    <a:pt x="1513" y="92"/>
                  </a:lnTo>
                  <a:lnTo>
                    <a:pt x="1500" y="56"/>
                  </a:lnTo>
                  <a:lnTo>
                    <a:pt x="1494" y="32"/>
                  </a:lnTo>
                  <a:lnTo>
                    <a:pt x="1483" y="0"/>
                  </a:lnTo>
                  <a:lnTo>
                    <a:pt x="1454" y="12"/>
                  </a:lnTo>
                  <a:lnTo>
                    <a:pt x="1421" y="25"/>
                  </a:lnTo>
                  <a:lnTo>
                    <a:pt x="1384" y="33"/>
                  </a:lnTo>
                  <a:lnTo>
                    <a:pt x="1348" y="40"/>
                  </a:lnTo>
                  <a:lnTo>
                    <a:pt x="1321" y="42"/>
                  </a:lnTo>
                  <a:lnTo>
                    <a:pt x="1297" y="43"/>
                  </a:lnTo>
                  <a:lnTo>
                    <a:pt x="1259" y="43"/>
                  </a:lnTo>
                  <a:lnTo>
                    <a:pt x="1217" y="40"/>
                  </a:lnTo>
                  <a:lnTo>
                    <a:pt x="1182" y="38"/>
                  </a:lnTo>
                  <a:lnTo>
                    <a:pt x="1136" y="30"/>
                  </a:lnTo>
                  <a:lnTo>
                    <a:pt x="1091" y="24"/>
                  </a:lnTo>
                  <a:lnTo>
                    <a:pt x="1020" y="7"/>
                  </a:lnTo>
                  <a:lnTo>
                    <a:pt x="1269" y="142"/>
                  </a:lnTo>
                  <a:lnTo>
                    <a:pt x="1250" y="173"/>
                  </a:lnTo>
                  <a:lnTo>
                    <a:pt x="1223" y="208"/>
                  </a:lnTo>
                  <a:lnTo>
                    <a:pt x="1200" y="237"/>
                  </a:lnTo>
                  <a:lnTo>
                    <a:pt x="1160" y="272"/>
                  </a:lnTo>
                  <a:lnTo>
                    <a:pt x="1134" y="290"/>
                  </a:lnTo>
                  <a:lnTo>
                    <a:pt x="1109" y="308"/>
                  </a:lnTo>
                  <a:lnTo>
                    <a:pt x="1075" y="329"/>
                  </a:lnTo>
                  <a:lnTo>
                    <a:pt x="1037" y="350"/>
                  </a:lnTo>
                  <a:lnTo>
                    <a:pt x="991" y="369"/>
                  </a:lnTo>
                  <a:lnTo>
                    <a:pt x="947" y="381"/>
                  </a:lnTo>
                  <a:lnTo>
                    <a:pt x="899" y="393"/>
                  </a:lnTo>
                  <a:lnTo>
                    <a:pt x="848" y="406"/>
                  </a:lnTo>
                  <a:lnTo>
                    <a:pt x="808" y="410"/>
                  </a:lnTo>
                  <a:lnTo>
                    <a:pt x="748" y="415"/>
                  </a:lnTo>
                  <a:lnTo>
                    <a:pt x="689" y="418"/>
                  </a:lnTo>
                  <a:lnTo>
                    <a:pt x="636" y="421"/>
                  </a:lnTo>
                  <a:lnTo>
                    <a:pt x="571" y="422"/>
                  </a:lnTo>
                  <a:lnTo>
                    <a:pt x="498" y="422"/>
                  </a:lnTo>
                  <a:lnTo>
                    <a:pt x="428" y="422"/>
                  </a:lnTo>
                  <a:lnTo>
                    <a:pt x="357" y="414"/>
                  </a:lnTo>
                  <a:lnTo>
                    <a:pt x="309" y="411"/>
                  </a:lnTo>
                  <a:lnTo>
                    <a:pt x="260" y="404"/>
                  </a:lnTo>
                  <a:lnTo>
                    <a:pt x="217" y="395"/>
                  </a:lnTo>
                  <a:lnTo>
                    <a:pt x="174" y="387"/>
                  </a:lnTo>
                  <a:lnTo>
                    <a:pt x="137" y="374"/>
                  </a:lnTo>
                  <a:lnTo>
                    <a:pt x="0" y="330"/>
                  </a:lnTo>
                </a:path>
              </a:pathLst>
            </a:custGeom>
            <a:gradFill rotWithShape="0">
              <a:gsLst>
                <a:gs pos="0">
                  <a:srgbClr val="00DFCA"/>
                </a:gs>
                <a:gs pos="100000">
                  <a:srgbClr val="00C8B5"/>
                </a:gs>
              </a:gsLst>
              <a:path path="rect">
                <a:fillToRect l="100000" b="100000"/>
              </a:path>
            </a:gradFill>
            <a:ln w="12700" cap="rnd">
              <a:solidFill>
                <a:srgbClr val="77265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4" name="Object 17"/>
          <p:cNvGraphicFramePr>
            <a:graphicFrameLocks noChangeAspect="1"/>
          </p:cNvGraphicFramePr>
          <p:nvPr/>
        </p:nvGraphicFramePr>
        <p:xfrm>
          <a:off x="6292850" y="4364038"/>
          <a:ext cx="27717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7836" imgH="406224" progId="Equation.3">
                  <p:embed/>
                </p:oleObj>
              </mc:Choice>
              <mc:Fallback>
                <p:oleObj name="Equation" r:id="rId4" imgW="837836" imgH="406224" progId="Equation.3">
                  <p:embed/>
                  <p:pic>
                    <p:nvPicPr>
                      <p:cNvPr id="2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4364038"/>
                        <a:ext cx="27717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629400" y="3581400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az-Latn-AZ" altLang="en-US" dirty="0"/>
              <a:t>Seçmə xətası </a:t>
            </a:r>
            <a:r>
              <a:rPr lang="en-US" altLang="en-US" dirty="0"/>
              <a:t>(margin of error)</a:t>
            </a:r>
          </a:p>
        </p:txBody>
      </p:sp>
    </p:spTree>
    <p:extLst>
      <p:ext uri="{BB962C8B-B14F-4D97-AF65-F5344CB8AC3E}">
        <p14:creationId xmlns:p14="http://schemas.microsoft.com/office/powerpoint/2010/main" val="191347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1481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dirty="0">
                <a:latin typeface="Arial" panose="020B0604020202020204" pitchFamily="34" charset="0"/>
                <a:cs typeface="Arial" panose="020B0604020202020204" pitchFamily="34" charset="0"/>
              </a:rPr>
              <a:t>SEÇMƏ ÖLÇÜSÜNÜN MÜƏYYƏN EDİLMƏSİ</a:t>
            </a:r>
            <a:endParaRPr lang="en-US" sz="40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4"/>
          <p:cNvSpPr>
            <a:spLocks/>
          </p:cNvSpPr>
          <p:nvPr/>
        </p:nvSpPr>
        <p:spPr bwMode="auto">
          <a:xfrm>
            <a:off x="3438525" y="3307305"/>
            <a:ext cx="1819275" cy="827087"/>
          </a:xfrm>
          <a:custGeom>
            <a:avLst/>
            <a:gdLst>
              <a:gd name="T0" fmla="*/ 0 w 1068"/>
              <a:gd name="T1" fmla="*/ 2147483646 h 429"/>
              <a:gd name="T2" fmla="*/ 2147483646 w 1068"/>
              <a:gd name="T3" fmla="*/ 2147483646 h 429"/>
              <a:gd name="T4" fmla="*/ 2147483646 w 1068"/>
              <a:gd name="T5" fmla="*/ 0 h 429"/>
              <a:gd name="T6" fmla="*/ 0 w 1068"/>
              <a:gd name="T7" fmla="*/ 0 h 429"/>
              <a:gd name="T8" fmla="*/ 0 w 1068"/>
              <a:gd name="T9" fmla="*/ 2147483646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3550815" y="3296192"/>
            <a:ext cx="158517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az-Latn-AZ" altLang="en-US" b="1" dirty="0"/>
              <a:t>Ortalama üçün</a:t>
            </a:r>
            <a:endParaRPr lang="en-US" altLang="en-US" b="1" dirty="0"/>
          </a:p>
        </p:txBody>
      </p:sp>
      <p:sp>
        <p:nvSpPr>
          <p:cNvPr id="63" name="Freeform 6"/>
          <p:cNvSpPr>
            <a:spLocks/>
          </p:cNvSpPr>
          <p:nvPr/>
        </p:nvSpPr>
        <p:spPr bwMode="auto">
          <a:xfrm>
            <a:off x="4666975" y="1822266"/>
            <a:ext cx="2961731" cy="1006475"/>
          </a:xfrm>
          <a:custGeom>
            <a:avLst/>
            <a:gdLst>
              <a:gd name="T0" fmla="*/ 0 w 1115"/>
              <a:gd name="T1" fmla="*/ 2147483646 h 514"/>
              <a:gd name="T2" fmla="*/ 2147483646 w 1115"/>
              <a:gd name="T3" fmla="*/ 2147483646 h 514"/>
              <a:gd name="T4" fmla="*/ 2147483646 w 1115"/>
              <a:gd name="T5" fmla="*/ 0 h 514"/>
              <a:gd name="T6" fmla="*/ 0 w 1115"/>
              <a:gd name="T7" fmla="*/ 0 h 514"/>
              <a:gd name="T8" fmla="*/ 0 w 1115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4765542" y="1929476"/>
            <a:ext cx="3371034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az-Latn-AZ" altLang="en-US" b="1" dirty="0"/>
              <a:t>Seçmə ölçüsünün müəyyən edilməsi</a:t>
            </a:r>
            <a:endParaRPr lang="en-US" altLang="en-US" b="1" dirty="0"/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6172200" y="283899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>
            <a:off x="4343400" y="306759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3" name="Straight Connector 2"/>
          <p:cNvCxnSpPr>
            <a:endCxn id="69" idx="0"/>
          </p:cNvCxnSpPr>
          <p:nvPr/>
        </p:nvCxnSpPr>
        <p:spPr>
          <a:xfrm flipH="1">
            <a:off x="4343400" y="3067592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1676400" y="4386940"/>
          <a:ext cx="27717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406224" progId="Equation.3">
                  <p:embed/>
                </p:oleObj>
              </mc:Choice>
              <mc:Fallback>
                <p:oleObj name="Equation" r:id="rId2" imgW="837836" imgH="406224" progId="Equation.3">
                  <p:embed/>
                  <p:pic>
                    <p:nvPicPr>
                      <p:cNvPr id="2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86940"/>
                        <a:ext cx="27717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1"/>
          <p:cNvSpPr>
            <a:spLocks noChangeArrowheads="1"/>
          </p:cNvSpPr>
          <p:nvPr/>
        </p:nvSpPr>
        <p:spPr bwMode="auto">
          <a:xfrm rot="16200000" flipH="1">
            <a:off x="2781300" y="3619500"/>
            <a:ext cx="609600" cy="533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" name="Object 17"/>
          <p:cNvGraphicFramePr>
            <a:graphicFrameLocks noChangeAspect="1"/>
          </p:cNvGraphicFramePr>
          <p:nvPr/>
        </p:nvGraphicFramePr>
        <p:xfrm>
          <a:off x="5575482" y="4359952"/>
          <a:ext cx="2413000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419100" progId="Equation.3">
                  <p:embed/>
                </p:oleObj>
              </mc:Choice>
              <mc:Fallback>
                <p:oleObj name="Equation" r:id="rId4" imgW="736600" imgH="419100" progId="Equation.3">
                  <p:embed/>
                  <p:pic>
                    <p:nvPicPr>
                      <p:cNvPr id="2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482" y="4359952"/>
                        <a:ext cx="2413000" cy="13731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4678785" y="49457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58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14818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dirty="0">
                <a:latin typeface="Arial" panose="020B0604020202020204" pitchFamily="34" charset="0"/>
                <a:cs typeface="Arial" panose="020B0604020202020204" pitchFamily="34" charset="0"/>
              </a:rPr>
              <a:t>TƏLƏB OLUNAN SEÇMƏ ÖLÇÜSÜ (MİSAL)</a:t>
            </a:r>
            <a:endParaRPr lang="en-US" sz="40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62891" y="1460505"/>
            <a:ext cx="88653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Əgər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45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olarsa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90%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əminliklə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± 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daxilində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dəyəri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000" dirty="0">
                <a:latin typeface="Arial" panose="020B0604020202020204" pitchFamily="34" charset="0"/>
                <a:cs typeface="Arial" panose="020B0604020202020204" pitchFamily="34" charset="0"/>
              </a:rPr>
              <a:t>təxmin etmək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hansı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nümunə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ölçüsü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lazımdır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2873828" y="2994524"/>
          <a:ext cx="589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419100" progId="Equation.3">
                  <p:embed/>
                </p:oleObj>
              </mc:Choice>
              <mc:Fallback>
                <p:oleObj name="Equation" r:id="rId2" imgW="2374900" imgH="419100" progId="Equation.3">
                  <p:embed/>
                  <p:pic>
                    <p:nvPicPr>
                      <p:cNvPr id="1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828" y="2994524"/>
                        <a:ext cx="5892800" cy="1041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2721428" y="4456611"/>
            <a:ext cx="6400800" cy="523220"/>
          </a:xfrm>
          <a:prstGeom prst="rect">
            <a:avLst/>
          </a:prstGeom>
          <a:solidFill>
            <a:srgbClr val="FDE0BD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az-Latn-AZ" altLang="en-US" sz="2800" dirty="0"/>
              <a:t>Tələb olunan seçmə sayı</a:t>
            </a:r>
            <a:r>
              <a:rPr lang="en-US" altLang="en-US" sz="2800" dirty="0"/>
              <a:t>:</a:t>
            </a:r>
            <a:r>
              <a:rPr lang="az-Latn-AZ" altLang="en-US" sz="2800" dirty="0"/>
              <a:t> 	</a:t>
            </a:r>
            <a:r>
              <a:rPr lang="en-US" altLang="en-US" sz="2800" b="1" dirty="0">
                <a:solidFill>
                  <a:srgbClr val="FF0000"/>
                </a:solidFill>
              </a:rPr>
              <a:t>n = 220</a:t>
            </a: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8360228" y="3847011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9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ETİBARLILIQ ARALIQLARI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3"/>
          <p:cNvSpPr>
            <a:spLocks/>
          </p:cNvSpPr>
          <p:nvPr/>
        </p:nvSpPr>
        <p:spPr bwMode="auto">
          <a:xfrm>
            <a:off x="3276601" y="3135313"/>
            <a:ext cx="1981200" cy="979487"/>
          </a:xfrm>
          <a:custGeom>
            <a:avLst/>
            <a:gdLst>
              <a:gd name="T0" fmla="*/ 0 w 1068"/>
              <a:gd name="T1" fmla="*/ 2147483646 h 429"/>
              <a:gd name="T2" fmla="*/ 2147483646 w 1068"/>
              <a:gd name="T3" fmla="*/ 2147483646 h 429"/>
              <a:gd name="T4" fmla="*/ 2147483646 w 1068"/>
              <a:gd name="T5" fmla="*/ 0 h 429"/>
              <a:gd name="T6" fmla="*/ 0 w 1068"/>
              <a:gd name="T7" fmla="*/ 0 h 429"/>
              <a:gd name="T8" fmla="*/ 0 w 1068"/>
              <a:gd name="T9" fmla="*/ 2147483646 h 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429"/>
              <a:gd name="T17" fmla="*/ 1068 w 1068"/>
              <a:gd name="T18" fmla="*/ 429 h 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429">
                <a:moveTo>
                  <a:pt x="0" y="428"/>
                </a:moveTo>
                <a:lnTo>
                  <a:pt x="1067" y="428"/>
                </a:lnTo>
                <a:lnTo>
                  <a:pt x="1067" y="0"/>
                </a:lnTo>
                <a:lnTo>
                  <a:pt x="0" y="0"/>
                </a:lnTo>
                <a:lnTo>
                  <a:pt x="0" y="428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315835" y="3200400"/>
            <a:ext cx="2063066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lyasiya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Ortalaması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4495800" y="4724400"/>
            <a:ext cx="1944189" cy="1179513"/>
          </a:xfrm>
          <a:custGeom>
            <a:avLst/>
            <a:gdLst>
              <a:gd name="T0" fmla="*/ 0 w 1143"/>
              <a:gd name="T1" fmla="*/ 2147483646 h 743"/>
              <a:gd name="T2" fmla="*/ 2147483646 w 1143"/>
              <a:gd name="T3" fmla="*/ 2147483646 h 743"/>
              <a:gd name="T4" fmla="*/ 2147483646 w 1143"/>
              <a:gd name="T5" fmla="*/ 0 h 743"/>
              <a:gd name="T6" fmla="*/ 0 w 1143"/>
              <a:gd name="T7" fmla="*/ 0 h 743"/>
              <a:gd name="T8" fmla="*/ 0 w 1143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3"/>
              <a:gd name="T16" fmla="*/ 0 h 743"/>
              <a:gd name="T17" fmla="*/ 1143 w 1143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3" h="743">
                <a:moveTo>
                  <a:pt x="0" y="742"/>
                </a:moveTo>
                <a:lnTo>
                  <a:pt x="1142" y="742"/>
                </a:lnTo>
                <a:lnTo>
                  <a:pt x="1142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FDE0BD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490736" y="5121808"/>
            <a:ext cx="1949253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Naməlum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5181600" y="1676400"/>
            <a:ext cx="1981200" cy="1006475"/>
          </a:xfrm>
          <a:custGeom>
            <a:avLst/>
            <a:gdLst>
              <a:gd name="T0" fmla="*/ 0 w 1115"/>
              <a:gd name="T1" fmla="*/ 2147483646 h 514"/>
              <a:gd name="T2" fmla="*/ 2147483646 w 1115"/>
              <a:gd name="T3" fmla="*/ 2147483646 h 514"/>
              <a:gd name="T4" fmla="*/ 2147483646 w 1115"/>
              <a:gd name="T5" fmla="*/ 0 h 514"/>
              <a:gd name="T6" fmla="*/ 0 w 1115"/>
              <a:gd name="T7" fmla="*/ 0 h 514"/>
              <a:gd name="T8" fmla="*/ 0 w 1115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15"/>
              <a:gd name="T16" fmla="*/ 0 h 514"/>
              <a:gd name="T17" fmla="*/ 1115 w 1115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15" h="514">
                <a:moveTo>
                  <a:pt x="0" y="513"/>
                </a:moveTo>
                <a:lnTo>
                  <a:pt x="1114" y="513"/>
                </a:lnTo>
                <a:lnTo>
                  <a:pt x="1114" y="0"/>
                </a:lnTo>
                <a:lnTo>
                  <a:pt x="0" y="0"/>
                </a:lnTo>
                <a:lnTo>
                  <a:pt x="0" y="513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5334000" y="1702622"/>
            <a:ext cx="195101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Etibarlılıq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Aralıqları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Freeform 10"/>
          <p:cNvSpPr>
            <a:spLocks/>
          </p:cNvSpPr>
          <p:nvPr/>
        </p:nvSpPr>
        <p:spPr bwMode="auto">
          <a:xfrm>
            <a:off x="7696200" y="3124200"/>
            <a:ext cx="2057400" cy="990600"/>
          </a:xfrm>
          <a:custGeom>
            <a:avLst/>
            <a:gdLst>
              <a:gd name="T0" fmla="*/ 0 w 1241"/>
              <a:gd name="T1" fmla="*/ 2147483646 h 436"/>
              <a:gd name="T2" fmla="*/ 2147483646 w 1241"/>
              <a:gd name="T3" fmla="*/ 2147483646 h 436"/>
              <a:gd name="T4" fmla="*/ 2147483646 w 1241"/>
              <a:gd name="T5" fmla="*/ 0 h 436"/>
              <a:gd name="T6" fmla="*/ 0 w 1241"/>
              <a:gd name="T7" fmla="*/ 0 h 436"/>
              <a:gd name="T8" fmla="*/ 0 w 1241"/>
              <a:gd name="T9" fmla="*/ 2147483646 h 4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1"/>
              <a:gd name="T16" fmla="*/ 0 h 436"/>
              <a:gd name="T17" fmla="*/ 1241 w 1241"/>
              <a:gd name="T18" fmla="*/ 436 h 4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1" h="436">
                <a:moveTo>
                  <a:pt x="0" y="435"/>
                </a:moveTo>
                <a:lnTo>
                  <a:pt x="1240" y="435"/>
                </a:lnTo>
                <a:lnTo>
                  <a:pt x="1240" y="0"/>
                </a:lnTo>
                <a:lnTo>
                  <a:pt x="0" y="0"/>
                </a:lnTo>
                <a:lnTo>
                  <a:pt x="0" y="435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7588681" y="3200400"/>
            <a:ext cx="227243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Populyasiya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proporsiyası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>
            <a:off x="2438400" y="4724400"/>
            <a:ext cx="1724025" cy="1179513"/>
          </a:xfrm>
          <a:custGeom>
            <a:avLst/>
            <a:gdLst>
              <a:gd name="T0" fmla="*/ 0 w 1086"/>
              <a:gd name="T1" fmla="*/ 2147483646 h 743"/>
              <a:gd name="T2" fmla="*/ 2147483646 w 1086"/>
              <a:gd name="T3" fmla="*/ 2147483646 h 743"/>
              <a:gd name="T4" fmla="*/ 2147483646 w 1086"/>
              <a:gd name="T5" fmla="*/ 0 h 743"/>
              <a:gd name="T6" fmla="*/ 0 w 1086"/>
              <a:gd name="T7" fmla="*/ 0 h 743"/>
              <a:gd name="T8" fmla="*/ 0 w 1086"/>
              <a:gd name="T9" fmla="*/ 2147483646 h 7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6"/>
              <a:gd name="T16" fmla="*/ 0 h 743"/>
              <a:gd name="T17" fmla="*/ 1086 w 1086"/>
              <a:gd name="T18" fmla="*/ 743 h 7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6" h="743">
                <a:moveTo>
                  <a:pt x="0" y="742"/>
                </a:moveTo>
                <a:lnTo>
                  <a:pt x="1085" y="742"/>
                </a:lnTo>
                <a:lnTo>
                  <a:pt x="1085" y="0"/>
                </a:lnTo>
                <a:lnTo>
                  <a:pt x="0" y="0"/>
                </a:lnTo>
                <a:lnTo>
                  <a:pt x="0" y="742"/>
                </a:lnTo>
              </a:path>
            </a:pathLst>
          </a:custGeom>
          <a:solidFill>
            <a:srgbClr val="C7DAF7"/>
          </a:solidFill>
          <a:ln w="25400" cap="rnd">
            <a:solidFill>
              <a:srgbClr val="1A1A1A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2391301" y="5121808"/>
            <a:ext cx="153728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l-G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</a:t>
            </a:r>
            <a:r>
              <a:rPr kumimoji="0" lang="az-Latn-AZ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əlum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3886200" y="53879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>
            <a:off x="6172200" y="26670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4343400" y="2895600"/>
            <a:ext cx="4343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4343400" y="28956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8686800" y="28956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4343400" y="41148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3276600" y="4343400"/>
            <a:ext cx="2057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76600" y="4343400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334000" y="4343400"/>
            <a:ext cx="0" cy="381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73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07590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en-US" sz="4000" dirty="0">
                <a:cs typeface="Arial" panose="020B0604020202020204" pitchFamily="34" charset="0"/>
              </a:rPr>
              <a:t>μ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4000" dirty="0">
                <a:latin typeface="Arial" panose="020B0604020202020204" pitchFamily="34" charset="0"/>
                <a:cs typeface="Arial" panose="020B0604020202020204" pitchFamily="34" charset="0"/>
              </a:rPr>
              <a:t>ÜÇÜN ETİBAR ARALIĞI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n-US" sz="4000" dirty="0">
                <a:cs typeface="Arial" panose="020B0604020202020204" pitchFamily="34" charset="0"/>
              </a:rPr>
              <a:t>σ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4000" dirty="0">
                <a:latin typeface="Arial" panose="020B0604020202020204" pitchFamily="34" charset="0"/>
                <a:cs typeface="Arial" panose="020B0604020202020204" pitchFamily="34" charset="0"/>
              </a:rPr>
              <a:t>Naməlum) </a:t>
            </a:r>
            <a:endParaRPr lang="en-US" sz="40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10118" y="2046954"/>
            <a:ext cx="10691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Əgər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əhalinin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sapması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naməlumdursa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biz se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çmə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sapması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əvəz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bilərik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Bu, əlavə qeyri-müəyyənlik yaradır, çünki S seçməyə görə dəyişkəndir.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az-Latn-A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ormal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paylanma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əvəzinə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paylanmasından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istifadə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edirik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29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16983" y="271697"/>
            <a:ext cx="1075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en-US" sz="3600" dirty="0">
                <a:cs typeface="Arial" panose="020B0604020202020204" pitchFamily="34" charset="0"/>
              </a:rPr>
              <a:t>μ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3600" dirty="0">
                <a:latin typeface="Arial" panose="020B0604020202020204" pitchFamily="34" charset="0"/>
                <a:cs typeface="Arial" panose="020B0604020202020204" pitchFamily="34" charset="0"/>
              </a:rPr>
              <a:t>ÜÇÜN ETİBAR ARALIĞI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n-US" sz="3600" dirty="0">
                <a:cs typeface="Arial" panose="020B0604020202020204" pitchFamily="34" charset="0"/>
              </a:rPr>
              <a:t>σ</a:t>
            </a:r>
            <a:r>
              <a:rPr lang="el-G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3600" dirty="0">
                <a:latin typeface="Arial" panose="020B0604020202020204" pitchFamily="34" charset="0"/>
                <a:cs typeface="Arial" panose="020B0604020202020204" pitchFamily="34" charset="0"/>
              </a:rPr>
              <a:t>Naməlum) </a:t>
            </a:r>
            <a:endParaRPr lang="en-US" sz="36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10118" y="1094681"/>
            <a:ext cx="103806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Fərziyyələr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sapması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məlum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deyil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paylanmışdır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Əgər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populyasiya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normal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deyilsə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böyük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seçmədən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istifadə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edin</a:t>
            </a:r>
            <a:endParaRPr lang="az-Latn-A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 t paylanmasından istifadə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Etibar Aralığı Təxmini:	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133204" y="4309523"/>
          <a:ext cx="282257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7836" imgH="406224" progId="Equation.3">
                  <p:embed/>
                </p:oleObj>
              </mc:Choice>
              <mc:Fallback>
                <p:oleObj name="Equation" r:id="rId2" imgW="837836" imgH="406224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204" y="4309523"/>
                        <a:ext cx="2822575" cy="137001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173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075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altLang="en-US" sz="3600" dirty="0">
                <a:cs typeface="Arial" panose="020B0604020202020204" pitchFamily="34" charset="0"/>
              </a:rPr>
              <a:t>SƏRBƏSTLİK</a:t>
            </a:r>
            <a:r>
              <a:rPr lang="en-US" altLang="en-US" sz="3600" dirty="0">
                <a:cs typeface="Arial" panose="020B0604020202020204" pitchFamily="34" charset="0"/>
              </a:rPr>
              <a:t> DƏRƏCƏLƏR</a:t>
            </a:r>
            <a:r>
              <a:rPr lang="az-Latn-AZ" altLang="en-US" sz="3600" dirty="0">
                <a:cs typeface="Arial" panose="020B0604020202020204" pitchFamily="34" charset="0"/>
              </a:rPr>
              <a:t>İ</a:t>
            </a:r>
            <a:r>
              <a:rPr lang="en-US" altLang="en-US" sz="3600" dirty="0">
                <a:cs typeface="Arial" panose="020B0604020202020204" pitchFamily="34" charset="0"/>
              </a:rPr>
              <a:t> (</a:t>
            </a:r>
            <a:r>
              <a:rPr lang="en-US" altLang="en-US" sz="3600" dirty="0"/>
              <a:t>Degrees of Freedom </a:t>
            </a:r>
            <a:r>
              <a:rPr lang="az-Latn-AZ" altLang="en-US" sz="3600" dirty="0"/>
              <a:t>(</a:t>
            </a:r>
            <a:r>
              <a:rPr lang="en-US" altLang="en-US" sz="3600" dirty="0">
                <a:cs typeface="Arial" panose="020B0604020202020204" pitchFamily="34" charset="0"/>
              </a:rPr>
              <a:t>DF</a:t>
            </a:r>
            <a:r>
              <a:rPr lang="az-Latn-AZ" altLang="en-US" sz="3600" dirty="0">
                <a:cs typeface="Arial" panose="020B0604020202020204" pitchFamily="34" charset="0"/>
              </a:rPr>
              <a:t>)</a:t>
            </a:r>
            <a:r>
              <a:rPr lang="en-US" altLang="en-US" sz="3600" dirty="0">
                <a:cs typeface="Arial" panose="020B0604020202020204" pitchFamily="34" charset="0"/>
              </a:rPr>
              <a:t>)</a:t>
            </a:r>
            <a:endParaRPr lang="en-US" sz="36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48861" y="1396674"/>
            <a:ext cx="11020328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Bu, sahənin ölçüsüdür, standart sapmanı təxmin etmək üçün istifadə olunan sərbəst dəyişən kəmiyyətlərin sayıdır.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709194" y="3092042"/>
          <a:ext cx="32766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660113" progId="Equation.3">
                  <p:embed/>
                </p:oleObj>
              </mc:Choice>
              <mc:Fallback>
                <p:oleObj name="Equation" r:id="rId2" imgW="1180588" imgH="660113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194" y="3092042"/>
                        <a:ext cx="3276600" cy="18319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17810" y="4008029"/>
            <a:ext cx="3504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az-Latn-AZ" sz="2400" dirty="0">
                <a:latin typeface="Arial" panose="020B0604020202020204" pitchFamily="34" charset="0"/>
                <a:cs typeface="Arial" panose="020B0604020202020204" pitchFamily="34" charset="0"/>
              </a:rPr>
              <a:t>sayına əsaslanır (n-1).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533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075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STUDENT T D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USİYASI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66119" y="1390889"/>
            <a:ext cx="3775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artdıqca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az-Latn-AZ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-ə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yaxınlaşır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3429000" y="4728751"/>
            <a:ext cx="1025525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3429000" y="4728751"/>
            <a:ext cx="574675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6035675" y="4398551"/>
            <a:ext cx="3014663" cy="1209675"/>
          </a:xfrm>
          <a:custGeom>
            <a:avLst/>
            <a:gdLst>
              <a:gd name="T0" fmla="*/ 2147483646 w 1899"/>
              <a:gd name="T1" fmla="*/ 2147483646 h 762"/>
              <a:gd name="T2" fmla="*/ 2147483646 w 1899"/>
              <a:gd name="T3" fmla="*/ 2147483646 h 762"/>
              <a:gd name="T4" fmla="*/ 2147483646 w 1899"/>
              <a:gd name="T5" fmla="*/ 2147483646 h 762"/>
              <a:gd name="T6" fmla="*/ 2147483646 w 1899"/>
              <a:gd name="T7" fmla="*/ 2147483646 h 762"/>
              <a:gd name="T8" fmla="*/ 2147483646 w 1899"/>
              <a:gd name="T9" fmla="*/ 2147483646 h 762"/>
              <a:gd name="T10" fmla="*/ 2147483646 w 1899"/>
              <a:gd name="T11" fmla="*/ 2147483646 h 762"/>
              <a:gd name="T12" fmla="*/ 2147483646 w 1899"/>
              <a:gd name="T13" fmla="*/ 2147483646 h 762"/>
              <a:gd name="T14" fmla="*/ 2147483646 w 1899"/>
              <a:gd name="T15" fmla="*/ 2147483646 h 762"/>
              <a:gd name="T16" fmla="*/ 2147483646 w 1899"/>
              <a:gd name="T17" fmla="*/ 2147483646 h 762"/>
              <a:gd name="T18" fmla="*/ 2147483646 w 1899"/>
              <a:gd name="T19" fmla="*/ 2147483646 h 762"/>
              <a:gd name="T20" fmla="*/ 2147483646 w 1899"/>
              <a:gd name="T21" fmla="*/ 2147483646 h 762"/>
              <a:gd name="T22" fmla="*/ 2147483646 w 1899"/>
              <a:gd name="T23" fmla="*/ 2147483646 h 762"/>
              <a:gd name="T24" fmla="*/ 2147483646 w 1899"/>
              <a:gd name="T25" fmla="*/ 2147483646 h 762"/>
              <a:gd name="T26" fmla="*/ 2147483646 w 1899"/>
              <a:gd name="T27" fmla="*/ 2147483646 h 762"/>
              <a:gd name="T28" fmla="*/ 2147483646 w 1899"/>
              <a:gd name="T29" fmla="*/ 2147483646 h 762"/>
              <a:gd name="T30" fmla="*/ 0 w 1899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99"/>
              <a:gd name="T49" fmla="*/ 0 h 762"/>
              <a:gd name="T50" fmla="*/ 1899 w 1899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99" h="762">
                <a:moveTo>
                  <a:pt x="1898" y="761"/>
                </a:moveTo>
                <a:lnTo>
                  <a:pt x="1700" y="753"/>
                </a:lnTo>
                <a:lnTo>
                  <a:pt x="1599" y="744"/>
                </a:lnTo>
                <a:lnTo>
                  <a:pt x="1500" y="732"/>
                </a:lnTo>
                <a:lnTo>
                  <a:pt x="1400" y="713"/>
                </a:lnTo>
                <a:lnTo>
                  <a:pt x="1299" y="690"/>
                </a:lnTo>
                <a:lnTo>
                  <a:pt x="1200" y="659"/>
                </a:lnTo>
                <a:lnTo>
                  <a:pt x="1000" y="571"/>
                </a:lnTo>
                <a:lnTo>
                  <a:pt x="799" y="446"/>
                </a:lnTo>
                <a:lnTo>
                  <a:pt x="599" y="298"/>
                </a:lnTo>
                <a:lnTo>
                  <a:pt x="500" y="221"/>
                </a:lnTo>
                <a:lnTo>
                  <a:pt x="401" y="151"/>
                </a:lnTo>
                <a:lnTo>
                  <a:pt x="299" y="89"/>
                </a:lnTo>
                <a:lnTo>
                  <a:pt x="200" y="41"/>
                </a:lnTo>
                <a:lnTo>
                  <a:pt x="99" y="10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>
            <a:off x="3021013" y="4398551"/>
            <a:ext cx="3016250" cy="1209675"/>
          </a:xfrm>
          <a:custGeom>
            <a:avLst/>
            <a:gdLst>
              <a:gd name="T0" fmla="*/ 0 w 1900"/>
              <a:gd name="T1" fmla="*/ 2147483646 h 762"/>
              <a:gd name="T2" fmla="*/ 2147483646 w 1900"/>
              <a:gd name="T3" fmla="*/ 2147483646 h 762"/>
              <a:gd name="T4" fmla="*/ 2147483646 w 1900"/>
              <a:gd name="T5" fmla="*/ 2147483646 h 762"/>
              <a:gd name="T6" fmla="*/ 2147483646 w 1900"/>
              <a:gd name="T7" fmla="*/ 2147483646 h 762"/>
              <a:gd name="T8" fmla="*/ 2147483646 w 1900"/>
              <a:gd name="T9" fmla="*/ 2147483646 h 762"/>
              <a:gd name="T10" fmla="*/ 2147483646 w 1900"/>
              <a:gd name="T11" fmla="*/ 2147483646 h 762"/>
              <a:gd name="T12" fmla="*/ 2147483646 w 1900"/>
              <a:gd name="T13" fmla="*/ 2147483646 h 762"/>
              <a:gd name="T14" fmla="*/ 2147483646 w 1900"/>
              <a:gd name="T15" fmla="*/ 2147483646 h 762"/>
              <a:gd name="T16" fmla="*/ 2147483646 w 1900"/>
              <a:gd name="T17" fmla="*/ 2147483646 h 762"/>
              <a:gd name="T18" fmla="*/ 2147483646 w 1900"/>
              <a:gd name="T19" fmla="*/ 2147483646 h 762"/>
              <a:gd name="T20" fmla="*/ 2147483646 w 1900"/>
              <a:gd name="T21" fmla="*/ 2147483646 h 762"/>
              <a:gd name="T22" fmla="*/ 2147483646 w 1900"/>
              <a:gd name="T23" fmla="*/ 2147483646 h 762"/>
              <a:gd name="T24" fmla="*/ 2147483646 w 1900"/>
              <a:gd name="T25" fmla="*/ 2147483646 h 762"/>
              <a:gd name="T26" fmla="*/ 2147483646 w 1900"/>
              <a:gd name="T27" fmla="*/ 2147483646 h 762"/>
              <a:gd name="T28" fmla="*/ 2147483646 w 1900"/>
              <a:gd name="T29" fmla="*/ 2147483646 h 762"/>
              <a:gd name="T30" fmla="*/ 2147483646 w 1900"/>
              <a:gd name="T31" fmla="*/ 0 h 7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00"/>
              <a:gd name="T49" fmla="*/ 0 h 762"/>
              <a:gd name="T50" fmla="*/ 1900 w 1900"/>
              <a:gd name="T51" fmla="*/ 762 h 76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00" h="762">
                <a:moveTo>
                  <a:pt x="0" y="761"/>
                </a:moveTo>
                <a:lnTo>
                  <a:pt x="201" y="753"/>
                </a:lnTo>
                <a:lnTo>
                  <a:pt x="300" y="744"/>
                </a:lnTo>
                <a:lnTo>
                  <a:pt x="399" y="732"/>
                </a:lnTo>
                <a:lnTo>
                  <a:pt x="500" y="713"/>
                </a:lnTo>
                <a:lnTo>
                  <a:pt x="599" y="690"/>
                </a:lnTo>
                <a:lnTo>
                  <a:pt x="701" y="659"/>
                </a:lnTo>
                <a:lnTo>
                  <a:pt x="899" y="571"/>
                </a:lnTo>
                <a:lnTo>
                  <a:pt x="1099" y="446"/>
                </a:lnTo>
                <a:lnTo>
                  <a:pt x="1300" y="298"/>
                </a:lnTo>
                <a:lnTo>
                  <a:pt x="1399" y="221"/>
                </a:lnTo>
                <a:lnTo>
                  <a:pt x="1500" y="151"/>
                </a:lnTo>
                <a:lnTo>
                  <a:pt x="1599" y="89"/>
                </a:lnTo>
                <a:lnTo>
                  <a:pt x="1698" y="41"/>
                </a:lnTo>
                <a:lnTo>
                  <a:pt x="1800" y="10"/>
                </a:lnTo>
                <a:lnTo>
                  <a:pt x="18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6035675" y="3787364"/>
            <a:ext cx="2041525" cy="1820862"/>
          </a:xfrm>
          <a:custGeom>
            <a:avLst/>
            <a:gdLst>
              <a:gd name="T0" fmla="*/ 2147483646 w 1286"/>
              <a:gd name="T1" fmla="*/ 2147483646 h 1147"/>
              <a:gd name="T2" fmla="*/ 2147483646 w 1286"/>
              <a:gd name="T3" fmla="*/ 2147483646 h 1147"/>
              <a:gd name="T4" fmla="*/ 2147483646 w 1286"/>
              <a:gd name="T5" fmla="*/ 2147483646 h 1147"/>
              <a:gd name="T6" fmla="*/ 2147483646 w 1286"/>
              <a:gd name="T7" fmla="*/ 2147483646 h 1147"/>
              <a:gd name="T8" fmla="*/ 2147483646 w 1286"/>
              <a:gd name="T9" fmla="*/ 2147483646 h 1147"/>
              <a:gd name="T10" fmla="*/ 2147483646 w 1286"/>
              <a:gd name="T11" fmla="*/ 2147483646 h 1147"/>
              <a:gd name="T12" fmla="*/ 2147483646 w 1286"/>
              <a:gd name="T13" fmla="*/ 2147483646 h 1147"/>
              <a:gd name="T14" fmla="*/ 2147483646 w 1286"/>
              <a:gd name="T15" fmla="*/ 2147483646 h 1147"/>
              <a:gd name="T16" fmla="*/ 2147483646 w 1286"/>
              <a:gd name="T17" fmla="*/ 2147483646 h 1147"/>
              <a:gd name="T18" fmla="*/ 2147483646 w 1286"/>
              <a:gd name="T19" fmla="*/ 2147483646 h 1147"/>
              <a:gd name="T20" fmla="*/ 2147483646 w 1286"/>
              <a:gd name="T21" fmla="*/ 2147483646 h 1147"/>
              <a:gd name="T22" fmla="*/ 2147483646 w 1286"/>
              <a:gd name="T23" fmla="*/ 2147483646 h 1147"/>
              <a:gd name="T24" fmla="*/ 2147483646 w 1286"/>
              <a:gd name="T25" fmla="*/ 2147483646 h 1147"/>
              <a:gd name="T26" fmla="*/ 2147483646 w 1286"/>
              <a:gd name="T27" fmla="*/ 2147483646 h 1147"/>
              <a:gd name="T28" fmla="*/ 2147483646 w 1286"/>
              <a:gd name="T29" fmla="*/ 2147483646 h 1147"/>
              <a:gd name="T30" fmla="*/ 0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1285" y="1146"/>
                </a:moveTo>
                <a:lnTo>
                  <a:pt x="1150" y="1131"/>
                </a:lnTo>
                <a:lnTo>
                  <a:pt x="1082" y="1119"/>
                </a:lnTo>
                <a:lnTo>
                  <a:pt x="1014" y="1100"/>
                </a:lnTo>
                <a:lnTo>
                  <a:pt x="946" y="1075"/>
                </a:lnTo>
                <a:lnTo>
                  <a:pt x="880" y="1038"/>
                </a:lnTo>
                <a:lnTo>
                  <a:pt x="812" y="993"/>
                </a:lnTo>
                <a:lnTo>
                  <a:pt x="675" y="858"/>
                </a:lnTo>
                <a:lnTo>
                  <a:pt x="541" y="672"/>
                </a:lnTo>
                <a:lnTo>
                  <a:pt x="407" y="447"/>
                </a:lnTo>
                <a:lnTo>
                  <a:pt x="339" y="333"/>
                </a:lnTo>
                <a:lnTo>
                  <a:pt x="270" y="225"/>
                </a:lnTo>
                <a:lnTo>
                  <a:pt x="202" y="132"/>
                </a:lnTo>
                <a:lnTo>
                  <a:pt x="136" y="60"/>
                </a:lnTo>
                <a:lnTo>
                  <a:pt x="68" y="14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3995738" y="3787364"/>
            <a:ext cx="2041525" cy="1820862"/>
          </a:xfrm>
          <a:custGeom>
            <a:avLst/>
            <a:gdLst>
              <a:gd name="T0" fmla="*/ 0 w 1286"/>
              <a:gd name="T1" fmla="*/ 2147483646 h 1147"/>
              <a:gd name="T2" fmla="*/ 2147483646 w 1286"/>
              <a:gd name="T3" fmla="*/ 2147483646 h 1147"/>
              <a:gd name="T4" fmla="*/ 2147483646 w 1286"/>
              <a:gd name="T5" fmla="*/ 2147483646 h 1147"/>
              <a:gd name="T6" fmla="*/ 2147483646 w 1286"/>
              <a:gd name="T7" fmla="*/ 2147483646 h 1147"/>
              <a:gd name="T8" fmla="*/ 2147483646 w 1286"/>
              <a:gd name="T9" fmla="*/ 2147483646 h 1147"/>
              <a:gd name="T10" fmla="*/ 2147483646 w 1286"/>
              <a:gd name="T11" fmla="*/ 2147483646 h 1147"/>
              <a:gd name="T12" fmla="*/ 2147483646 w 1286"/>
              <a:gd name="T13" fmla="*/ 2147483646 h 1147"/>
              <a:gd name="T14" fmla="*/ 2147483646 w 1286"/>
              <a:gd name="T15" fmla="*/ 2147483646 h 1147"/>
              <a:gd name="T16" fmla="*/ 2147483646 w 1286"/>
              <a:gd name="T17" fmla="*/ 2147483646 h 1147"/>
              <a:gd name="T18" fmla="*/ 2147483646 w 1286"/>
              <a:gd name="T19" fmla="*/ 2147483646 h 1147"/>
              <a:gd name="T20" fmla="*/ 2147483646 w 1286"/>
              <a:gd name="T21" fmla="*/ 2147483646 h 1147"/>
              <a:gd name="T22" fmla="*/ 2147483646 w 1286"/>
              <a:gd name="T23" fmla="*/ 2147483646 h 1147"/>
              <a:gd name="T24" fmla="*/ 2147483646 w 1286"/>
              <a:gd name="T25" fmla="*/ 2147483646 h 1147"/>
              <a:gd name="T26" fmla="*/ 2147483646 w 1286"/>
              <a:gd name="T27" fmla="*/ 2147483646 h 1147"/>
              <a:gd name="T28" fmla="*/ 2147483646 w 1286"/>
              <a:gd name="T29" fmla="*/ 2147483646 h 1147"/>
              <a:gd name="T30" fmla="*/ 2147483646 w 1286"/>
              <a:gd name="T31" fmla="*/ 0 h 11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86"/>
              <a:gd name="T49" fmla="*/ 0 h 1147"/>
              <a:gd name="T50" fmla="*/ 1286 w 1286"/>
              <a:gd name="T51" fmla="*/ 1147 h 114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86" h="1147">
                <a:moveTo>
                  <a:pt x="0" y="1146"/>
                </a:moveTo>
                <a:lnTo>
                  <a:pt x="136" y="1131"/>
                </a:lnTo>
                <a:lnTo>
                  <a:pt x="204" y="1119"/>
                </a:lnTo>
                <a:lnTo>
                  <a:pt x="270" y="1100"/>
                </a:lnTo>
                <a:lnTo>
                  <a:pt x="339" y="1075"/>
                </a:lnTo>
                <a:lnTo>
                  <a:pt x="407" y="1038"/>
                </a:lnTo>
                <a:lnTo>
                  <a:pt x="473" y="993"/>
                </a:lnTo>
                <a:lnTo>
                  <a:pt x="609" y="858"/>
                </a:lnTo>
                <a:lnTo>
                  <a:pt x="743" y="672"/>
                </a:lnTo>
                <a:lnTo>
                  <a:pt x="880" y="447"/>
                </a:lnTo>
                <a:lnTo>
                  <a:pt x="946" y="333"/>
                </a:lnTo>
                <a:lnTo>
                  <a:pt x="1014" y="225"/>
                </a:lnTo>
                <a:lnTo>
                  <a:pt x="1082" y="132"/>
                </a:lnTo>
                <a:lnTo>
                  <a:pt x="1150" y="60"/>
                </a:lnTo>
                <a:lnTo>
                  <a:pt x="1217" y="14"/>
                </a:lnTo>
                <a:lnTo>
                  <a:pt x="1285" y="0"/>
                </a:lnTo>
              </a:path>
            </a:pathLst>
          </a:custGeom>
          <a:noFill/>
          <a:ln w="50800" cap="rnd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9385300" y="5482814"/>
            <a:ext cx="2968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/>
              <a:t>t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6019800" y="3128551"/>
            <a:ext cx="0" cy="25908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6035675" y="3080926"/>
            <a:ext cx="1365250" cy="2527300"/>
          </a:xfrm>
          <a:custGeom>
            <a:avLst/>
            <a:gdLst>
              <a:gd name="T0" fmla="*/ 2147483646 w 860"/>
              <a:gd name="T1" fmla="*/ 2147483646 h 1592"/>
              <a:gd name="T2" fmla="*/ 2147483646 w 860"/>
              <a:gd name="T3" fmla="*/ 2147483646 h 1592"/>
              <a:gd name="T4" fmla="*/ 2147483646 w 860"/>
              <a:gd name="T5" fmla="*/ 2147483646 h 1592"/>
              <a:gd name="T6" fmla="*/ 2147483646 w 860"/>
              <a:gd name="T7" fmla="*/ 2147483646 h 1592"/>
              <a:gd name="T8" fmla="*/ 2147483646 w 860"/>
              <a:gd name="T9" fmla="*/ 2147483646 h 1592"/>
              <a:gd name="T10" fmla="*/ 2147483646 w 860"/>
              <a:gd name="T11" fmla="*/ 2147483646 h 1592"/>
              <a:gd name="T12" fmla="*/ 2147483646 w 860"/>
              <a:gd name="T13" fmla="*/ 2147483646 h 1592"/>
              <a:gd name="T14" fmla="*/ 2147483646 w 860"/>
              <a:gd name="T15" fmla="*/ 2147483646 h 1592"/>
              <a:gd name="T16" fmla="*/ 2147483646 w 860"/>
              <a:gd name="T17" fmla="*/ 2147483646 h 1592"/>
              <a:gd name="T18" fmla="*/ 2147483646 w 860"/>
              <a:gd name="T19" fmla="*/ 2147483646 h 1592"/>
              <a:gd name="T20" fmla="*/ 2147483646 w 860"/>
              <a:gd name="T21" fmla="*/ 2147483646 h 1592"/>
              <a:gd name="T22" fmla="*/ 2147483646 w 860"/>
              <a:gd name="T23" fmla="*/ 2147483646 h 1592"/>
              <a:gd name="T24" fmla="*/ 2147483646 w 860"/>
              <a:gd name="T25" fmla="*/ 2147483646 h 1592"/>
              <a:gd name="T26" fmla="*/ 2147483646 w 860"/>
              <a:gd name="T27" fmla="*/ 2147483646 h 1592"/>
              <a:gd name="T28" fmla="*/ 2147483646 w 860"/>
              <a:gd name="T29" fmla="*/ 2147483646 h 1592"/>
              <a:gd name="T30" fmla="*/ 0 w 860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0"/>
              <a:gd name="T49" fmla="*/ 0 h 1592"/>
              <a:gd name="T50" fmla="*/ 860 w 860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0" h="1592">
                <a:moveTo>
                  <a:pt x="859" y="1591"/>
                </a:moveTo>
                <a:lnTo>
                  <a:pt x="770" y="1572"/>
                </a:lnTo>
                <a:lnTo>
                  <a:pt x="725" y="1554"/>
                </a:lnTo>
                <a:lnTo>
                  <a:pt x="679" y="1529"/>
                </a:lnTo>
                <a:lnTo>
                  <a:pt x="634" y="1492"/>
                </a:lnTo>
                <a:lnTo>
                  <a:pt x="589" y="1442"/>
                </a:lnTo>
                <a:lnTo>
                  <a:pt x="543" y="1378"/>
                </a:lnTo>
                <a:lnTo>
                  <a:pt x="452" y="1192"/>
                </a:lnTo>
                <a:lnTo>
                  <a:pt x="361" y="933"/>
                </a:lnTo>
                <a:lnTo>
                  <a:pt x="272" y="621"/>
                </a:lnTo>
                <a:lnTo>
                  <a:pt x="227" y="462"/>
                </a:lnTo>
                <a:lnTo>
                  <a:pt x="182" y="313"/>
                </a:lnTo>
                <a:lnTo>
                  <a:pt x="136" y="184"/>
                </a:lnTo>
                <a:lnTo>
                  <a:pt x="91" y="85"/>
                </a:lnTo>
                <a:lnTo>
                  <a:pt x="45" y="21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4670425" y="3080926"/>
            <a:ext cx="1366838" cy="2527300"/>
          </a:xfrm>
          <a:custGeom>
            <a:avLst/>
            <a:gdLst>
              <a:gd name="T0" fmla="*/ 0 w 861"/>
              <a:gd name="T1" fmla="*/ 2147483646 h 1592"/>
              <a:gd name="T2" fmla="*/ 2147483646 w 861"/>
              <a:gd name="T3" fmla="*/ 2147483646 h 1592"/>
              <a:gd name="T4" fmla="*/ 2147483646 w 861"/>
              <a:gd name="T5" fmla="*/ 2147483646 h 1592"/>
              <a:gd name="T6" fmla="*/ 2147483646 w 861"/>
              <a:gd name="T7" fmla="*/ 2147483646 h 1592"/>
              <a:gd name="T8" fmla="*/ 2147483646 w 861"/>
              <a:gd name="T9" fmla="*/ 2147483646 h 1592"/>
              <a:gd name="T10" fmla="*/ 2147483646 w 861"/>
              <a:gd name="T11" fmla="*/ 2147483646 h 1592"/>
              <a:gd name="T12" fmla="*/ 2147483646 w 861"/>
              <a:gd name="T13" fmla="*/ 2147483646 h 1592"/>
              <a:gd name="T14" fmla="*/ 2147483646 w 861"/>
              <a:gd name="T15" fmla="*/ 2147483646 h 1592"/>
              <a:gd name="T16" fmla="*/ 2147483646 w 861"/>
              <a:gd name="T17" fmla="*/ 2147483646 h 1592"/>
              <a:gd name="T18" fmla="*/ 2147483646 w 861"/>
              <a:gd name="T19" fmla="*/ 2147483646 h 1592"/>
              <a:gd name="T20" fmla="*/ 2147483646 w 861"/>
              <a:gd name="T21" fmla="*/ 2147483646 h 1592"/>
              <a:gd name="T22" fmla="*/ 2147483646 w 861"/>
              <a:gd name="T23" fmla="*/ 2147483646 h 1592"/>
              <a:gd name="T24" fmla="*/ 2147483646 w 861"/>
              <a:gd name="T25" fmla="*/ 2147483646 h 1592"/>
              <a:gd name="T26" fmla="*/ 2147483646 w 861"/>
              <a:gd name="T27" fmla="*/ 2147483646 h 1592"/>
              <a:gd name="T28" fmla="*/ 2147483646 w 861"/>
              <a:gd name="T29" fmla="*/ 2147483646 h 1592"/>
              <a:gd name="T30" fmla="*/ 2147483646 w 861"/>
              <a:gd name="T31" fmla="*/ 0 h 15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61"/>
              <a:gd name="T49" fmla="*/ 0 h 1592"/>
              <a:gd name="T50" fmla="*/ 861 w 861"/>
              <a:gd name="T51" fmla="*/ 1592 h 15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61" h="1592">
                <a:moveTo>
                  <a:pt x="0" y="1591"/>
                </a:moveTo>
                <a:lnTo>
                  <a:pt x="91" y="1572"/>
                </a:lnTo>
                <a:lnTo>
                  <a:pt x="137" y="1554"/>
                </a:lnTo>
                <a:lnTo>
                  <a:pt x="182" y="1529"/>
                </a:lnTo>
                <a:lnTo>
                  <a:pt x="226" y="1492"/>
                </a:lnTo>
                <a:lnTo>
                  <a:pt x="271" y="1442"/>
                </a:lnTo>
                <a:lnTo>
                  <a:pt x="316" y="1378"/>
                </a:lnTo>
                <a:lnTo>
                  <a:pt x="407" y="1192"/>
                </a:lnTo>
                <a:lnTo>
                  <a:pt x="498" y="933"/>
                </a:lnTo>
                <a:lnTo>
                  <a:pt x="589" y="621"/>
                </a:lnTo>
                <a:lnTo>
                  <a:pt x="635" y="462"/>
                </a:lnTo>
                <a:lnTo>
                  <a:pt x="680" y="313"/>
                </a:lnTo>
                <a:lnTo>
                  <a:pt x="723" y="184"/>
                </a:lnTo>
                <a:lnTo>
                  <a:pt x="769" y="85"/>
                </a:lnTo>
                <a:lnTo>
                  <a:pt x="814" y="21"/>
                </a:lnTo>
                <a:lnTo>
                  <a:pt x="860" y="0"/>
                </a:lnTo>
              </a:path>
            </a:pathLst>
          </a:custGeom>
          <a:noFill/>
          <a:ln w="50800" cap="rnd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9269413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8623300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7974013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7327900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681788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6035675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5389563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743450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>
            <a:off x="4097338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3451225" y="5624101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5638800" y="5643151"/>
            <a:ext cx="7969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0</a:t>
            </a: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 flipH="1">
            <a:off x="7502525" y="4500151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8001000" y="4119151"/>
            <a:ext cx="1787525" cy="406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t  (df = 5)</a:t>
            </a:r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664325" y="3738151"/>
            <a:ext cx="9271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7162800" y="3357151"/>
            <a:ext cx="1787525" cy="4064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 t  (df = 13)</a:t>
            </a: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1828800" y="3661951"/>
            <a:ext cx="3276600" cy="107465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dirty="0"/>
              <a:t>“t-distribution”</a:t>
            </a:r>
            <a:r>
              <a:rPr lang="az-Latn-AZ" altLang="en-US" sz="2000" dirty="0"/>
              <a:t> </a:t>
            </a:r>
            <a:r>
              <a:rPr lang="en-US" altLang="en-US" sz="2000" dirty="0"/>
              <a:t>“bell-shaped”</a:t>
            </a:r>
            <a:r>
              <a:rPr lang="az-Latn-AZ" altLang="en-US" sz="2000" dirty="0"/>
              <a:t>-i</a:t>
            </a:r>
            <a:r>
              <a:rPr lang="en-US" altLang="en-US" sz="2000" dirty="0"/>
              <a:t> </a:t>
            </a:r>
            <a:r>
              <a:rPr lang="az-Latn-AZ" altLang="en-US" sz="2000" dirty="0"/>
              <a:t>və simmetrikdir</a:t>
            </a:r>
            <a:r>
              <a:rPr lang="en-US" altLang="en-US" sz="2000" dirty="0"/>
              <a:t>, </a:t>
            </a:r>
            <a:r>
              <a:rPr lang="az-Latn-AZ" altLang="en-US" sz="2000" dirty="0"/>
              <a:t>ancaq normaldan daha yastıdır.</a:t>
            </a:r>
            <a:endParaRPr lang="en-US" altLang="en-US" sz="2000" dirty="0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5445125" y="2595151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3733800" y="2214151"/>
            <a:ext cx="1787525" cy="987425"/>
          </a:xfrm>
          <a:prstGeom prst="rect">
            <a:avLst/>
          </a:prstGeom>
          <a:solidFill>
            <a:srgbClr val="FFE98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/>
              <a:t>Standard Normal</a:t>
            </a:r>
          </a:p>
          <a:p>
            <a:pPr algn="ctr">
              <a:lnSpc>
                <a:spcPct val="30000"/>
              </a:lnSpc>
              <a:spcBef>
                <a:spcPct val="50000"/>
              </a:spcBef>
            </a:pPr>
            <a:r>
              <a:rPr lang="en-US" altLang="en-US" sz="2000" dirty="0"/>
              <a:t>(t, </a:t>
            </a:r>
            <a:r>
              <a:rPr lang="en-US" altLang="en-US" sz="2000" dirty="0" err="1"/>
              <a:t>df</a:t>
            </a:r>
            <a:r>
              <a:rPr lang="en-US" altLang="en-US" sz="2000" dirty="0"/>
              <a:t> = ∞</a:t>
            </a:r>
            <a:r>
              <a:rPr lang="en-US" altLang="en-US" sz="2000" dirty="0">
                <a:sym typeface="System"/>
              </a:rPr>
              <a:t>)</a:t>
            </a:r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2819400" y="5719351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11949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HADİSƏ (EVENTS)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0115" y="2046954"/>
            <a:ext cx="11322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000" b="1" dirty="0"/>
              <a:t>Sadə hadisə (Simple event)</a:t>
            </a:r>
            <a:r>
              <a:rPr lang="en-US" sz="2000" b="1" dirty="0"/>
              <a:t>: </a:t>
            </a:r>
            <a:endParaRPr lang="en-US" sz="2000" i="1" dirty="0"/>
          </a:p>
        </p:txBody>
      </p:sp>
      <p:sp>
        <p:nvSpPr>
          <p:cNvPr id="13" name="Rectangle 12"/>
          <p:cNvSpPr/>
          <p:nvPr/>
        </p:nvSpPr>
        <p:spPr>
          <a:xfrm>
            <a:off x="1023623" y="2530947"/>
            <a:ext cx="9870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sz="2000" dirty="0"/>
              <a:t>Bir xüsusiyyətə malik olur.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sz="2000" dirty="0"/>
              <a:t>Misal, 2023-cü ildən təsadüfən seçilmiş bir günün yanvar ayına aid olması ehtimalı.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115" y="1404501"/>
            <a:ext cx="9322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Hadisə - </a:t>
            </a:r>
            <a:r>
              <a:rPr lang="az-Latn-AZ" sz="2400" dirty="0"/>
              <a:t>dəyişənin hər bir mümkün nəticəsidir.</a:t>
            </a:r>
            <a:endParaRPr lang="en-US" sz="2400" i="1" dirty="0"/>
          </a:p>
        </p:txBody>
      </p:sp>
      <p:sp>
        <p:nvSpPr>
          <p:cNvPr id="9" name="Rectangle 8"/>
          <p:cNvSpPr/>
          <p:nvPr/>
        </p:nvSpPr>
        <p:spPr>
          <a:xfrm>
            <a:off x="710115" y="3517105"/>
            <a:ext cx="81856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000" b="1" dirty="0"/>
              <a:t>Birgə hadisələr</a:t>
            </a:r>
            <a:r>
              <a:rPr lang="az-Latn-AZ" sz="2000" dirty="0"/>
              <a:t> </a:t>
            </a:r>
            <a:r>
              <a:rPr lang="az-Latn-AZ" sz="2000" b="1" dirty="0"/>
              <a:t>(Joint event)</a:t>
            </a:r>
            <a:r>
              <a:rPr lang="en-US" sz="2000" b="1" dirty="0"/>
              <a:t>: </a:t>
            </a:r>
            <a:endParaRPr lang="en-US" sz="2000" i="1" dirty="0"/>
          </a:p>
        </p:txBody>
      </p:sp>
      <p:sp>
        <p:nvSpPr>
          <p:cNvPr id="10" name="Rectangle 9"/>
          <p:cNvSpPr/>
          <p:nvPr/>
        </p:nvSpPr>
        <p:spPr>
          <a:xfrm>
            <a:off x="1023622" y="4063286"/>
            <a:ext cx="110094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sz="2000" dirty="0"/>
              <a:t>İki və daha artıq xüsusiyyətə malik olur.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sz="2000" dirty="0"/>
              <a:t>Misal, 2023-cü ildən təsadüfən seçilmiş bir günün yanvar ayının çərşənbə gününə təsadüf etməsi ehtimalı.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0114" y="5258134"/>
            <a:ext cx="10014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az-Latn-AZ" sz="2000" b="1" dirty="0"/>
              <a:t>A hadisəsinin tamamlayıcısı (A</a:t>
            </a:r>
            <a:r>
              <a:rPr lang="en-US" sz="2000" b="1" dirty="0"/>
              <a:t>’ </a:t>
            </a:r>
            <a:r>
              <a:rPr lang="en-US" sz="2000" b="1" dirty="0" err="1"/>
              <a:t>kimi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az-Latn-AZ" sz="2000" b="1" dirty="0"/>
              <a:t>şarə edilir) (Complement of an event A )</a:t>
            </a:r>
            <a:r>
              <a:rPr lang="en-US" sz="2000" b="1" dirty="0"/>
              <a:t>: </a:t>
            </a:r>
            <a:endParaRPr lang="en-US" sz="2000" i="1" dirty="0"/>
          </a:p>
        </p:txBody>
      </p:sp>
      <p:sp>
        <p:nvSpPr>
          <p:cNvPr id="17" name="Rectangle 16"/>
          <p:cNvSpPr/>
          <p:nvPr/>
        </p:nvSpPr>
        <p:spPr>
          <a:xfrm>
            <a:off x="1023622" y="5804315"/>
            <a:ext cx="11009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sz="2000" dirty="0"/>
              <a:t>A hadisəsini əhatə etməyən digər hadisələrin toplamıdır.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sz="2000" dirty="0"/>
              <a:t>Misal, 2023-cü ildən təsadüfən seçilmiş bir günün yanvar ayından başqa aylara təsadüf etmə ehtimalı.</a:t>
            </a:r>
          </a:p>
        </p:txBody>
      </p:sp>
    </p:spTree>
    <p:extLst>
      <p:ext uri="{BB962C8B-B14F-4D97-AF65-F5344CB8AC3E}">
        <p14:creationId xmlns:p14="http://schemas.microsoft.com/office/powerpoint/2010/main" val="2343498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075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STUDENT T D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USİYASI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2514600" y="2438400"/>
            <a:ext cx="990600" cy="708025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4600" y="1828800"/>
            <a:ext cx="2895600" cy="6096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5"/>
          <p:cNvSpPr>
            <a:spLocks noChangeArrowheads="1"/>
          </p:cNvSpPr>
          <p:nvPr/>
        </p:nvSpPr>
        <p:spPr bwMode="auto">
          <a:xfrm>
            <a:off x="2514600" y="1828800"/>
            <a:ext cx="2895600" cy="4699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Upper Tail Area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1943100" y="2416175"/>
            <a:ext cx="590550" cy="708025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2003425" y="2501900"/>
            <a:ext cx="511175" cy="8509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5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2674938" y="2501900"/>
            <a:ext cx="677862" cy="4699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.10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473450" y="2416175"/>
            <a:ext cx="1022350" cy="708025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619500" y="2501900"/>
            <a:ext cx="723900" cy="4699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.05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4448175" y="2416175"/>
            <a:ext cx="962025" cy="695325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557713" y="2508250"/>
            <a:ext cx="806450" cy="474663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.025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1943100" y="3124200"/>
            <a:ext cx="590550" cy="6858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049463" y="3240088"/>
            <a:ext cx="36036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2497138" y="3240088"/>
            <a:ext cx="9842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3.078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3441700" y="3240088"/>
            <a:ext cx="9842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6.314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4410075" y="3240088"/>
            <a:ext cx="11620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12.706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943100" y="3814763"/>
            <a:ext cx="590550" cy="695325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036763" y="3906838"/>
            <a:ext cx="3889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2497138" y="3900488"/>
            <a:ext cx="9842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1.886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495800"/>
            <a:ext cx="590550" cy="674688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2049463" y="4621213"/>
            <a:ext cx="360362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2497138" y="4621213"/>
            <a:ext cx="9842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1.638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441700" y="4621213"/>
            <a:ext cx="9842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2.353</a:t>
            </a:r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4587875" y="4621213"/>
            <a:ext cx="9842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3.182</a:t>
            </a: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H="1">
            <a:off x="8153400" y="3962400"/>
            <a:ext cx="0" cy="1752600"/>
          </a:xfrm>
          <a:prstGeom prst="line">
            <a:avLst/>
          </a:prstGeom>
          <a:noFill/>
          <a:ln w="254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8067675" y="4708525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30"/>
          <p:cNvSpPr>
            <a:spLocks/>
          </p:cNvSpPr>
          <p:nvPr/>
        </p:nvSpPr>
        <p:spPr bwMode="auto">
          <a:xfrm>
            <a:off x="9067800" y="5210175"/>
            <a:ext cx="819150" cy="500063"/>
          </a:xfrm>
          <a:custGeom>
            <a:avLst/>
            <a:gdLst>
              <a:gd name="T0" fmla="*/ 2147483646 w 516"/>
              <a:gd name="T1" fmla="*/ 0 h 315"/>
              <a:gd name="T2" fmla="*/ 2147483646 w 516"/>
              <a:gd name="T3" fmla="*/ 2147483646 h 315"/>
              <a:gd name="T4" fmla="*/ 2147483646 w 516"/>
              <a:gd name="T5" fmla="*/ 2147483646 h 315"/>
              <a:gd name="T6" fmla="*/ 2147483646 w 516"/>
              <a:gd name="T7" fmla="*/ 2147483646 h 315"/>
              <a:gd name="T8" fmla="*/ 2147483646 w 516"/>
              <a:gd name="T9" fmla="*/ 2147483646 h 315"/>
              <a:gd name="T10" fmla="*/ 2147483646 w 516"/>
              <a:gd name="T11" fmla="*/ 2147483646 h 315"/>
              <a:gd name="T12" fmla="*/ 2147483646 w 516"/>
              <a:gd name="T13" fmla="*/ 2147483646 h 315"/>
              <a:gd name="T14" fmla="*/ 2147483646 w 516"/>
              <a:gd name="T15" fmla="*/ 2147483646 h 315"/>
              <a:gd name="T16" fmla="*/ 2147483646 w 516"/>
              <a:gd name="T17" fmla="*/ 2147483646 h 315"/>
              <a:gd name="T18" fmla="*/ 2147483646 w 516"/>
              <a:gd name="T19" fmla="*/ 2147483646 h 315"/>
              <a:gd name="T20" fmla="*/ 2147483646 w 516"/>
              <a:gd name="T21" fmla="*/ 2147483646 h 315"/>
              <a:gd name="T22" fmla="*/ 2147483646 w 516"/>
              <a:gd name="T23" fmla="*/ 2147483646 h 315"/>
              <a:gd name="T24" fmla="*/ 2147483646 w 516"/>
              <a:gd name="T25" fmla="*/ 2147483646 h 315"/>
              <a:gd name="T26" fmla="*/ 0 w 516"/>
              <a:gd name="T27" fmla="*/ 2147483646 h 3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516"/>
              <a:gd name="T43" fmla="*/ 0 h 315"/>
              <a:gd name="T44" fmla="*/ 516 w 516"/>
              <a:gd name="T45" fmla="*/ 315 h 31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516" h="315">
                <a:moveTo>
                  <a:pt x="6" y="0"/>
                </a:moveTo>
                <a:lnTo>
                  <a:pt x="6" y="24"/>
                </a:lnTo>
                <a:lnTo>
                  <a:pt x="10" y="8"/>
                </a:lnTo>
                <a:lnTo>
                  <a:pt x="40" y="51"/>
                </a:lnTo>
                <a:lnTo>
                  <a:pt x="112" y="123"/>
                </a:lnTo>
                <a:lnTo>
                  <a:pt x="139" y="152"/>
                </a:lnTo>
                <a:lnTo>
                  <a:pt x="182" y="195"/>
                </a:lnTo>
                <a:lnTo>
                  <a:pt x="212" y="209"/>
                </a:lnTo>
                <a:lnTo>
                  <a:pt x="270" y="238"/>
                </a:lnTo>
                <a:lnTo>
                  <a:pt x="327" y="267"/>
                </a:lnTo>
                <a:lnTo>
                  <a:pt x="413" y="295"/>
                </a:lnTo>
                <a:lnTo>
                  <a:pt x="516" y="315"/>
                </a:lnTo>
                <a:lnTo>
                  <a:pt x="12" y="312"/>
                </a:lnTo>
                <a:lnTo>
                  <a:pt x="0" y="12"/>
                </a:lnTo>
              </a:path>
            </a:pathLst>
          </a:cu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31"/>
          <p:cNvSpPr>
            <a:spLocks/>
          </p:cNvSpPr>
          <p:nvPr/>
        </p:nvSpPr>
        <p:spPr bwMode="auto">
          <a:xfrm>
            <a:off x="8150225" y="3929063"/>
            <a:ext cx="1830388" cy="1763712"/>
          </a:xfrm>
          <a:custGeom>
            <a:avLst/>
            <a:gdLst>
              <a:gd name="T0" fmla="*/ 2147483646 w 1153"/>
              <a:gd name="T1" fmla="*/ 2147483646 h 1111"/>
              <a:gd name="T2" fmla="*/ 2147483646 w 1153"/>
              <a:gd name="T3" fmla="*/ 2147483646 h 1111"/>
              <a:gd name="T4" fmla="*/ 2147483646 w 1153"/>
              <a:gd name="T5" fmla="*/ 2147483646 h 1111"/>
              <a:gd name="T6" fmla="*/ 2147483646 w 1153"/>
              <a:gd name="T7" fmla="*/ 2147483646 h 1111"/>
              <a:gd name="T8" fmla="*/ 2147483646 w 1153"/>
              <a:gd name="T9" fmla="*/ 2147483646 h 1111"/>
              <a:gd name="T10" fmla="*/ 2147483646 w 1153"/>
              <a:gd name="T11" fmla="*/ 2147483646 h 1111"/>
              <a:gd name="T12" fmla="*/ 2147483646 w 1153"/>
              <a:gd name="T13" fmla="*/ 2147483646 h 1111"/>
              <a:gd name="T14" fmla="*/ 2147483646 w 1153"/>
              <a:gd name="T15" fmla="*/ 2147483646 h 1111"/>
              <a:gd name="T16" fmla="*/ 2147483646 w 1153"/>
              <a:gd name="T17" fmla="*/ 2147483646 h 1111"/>
              <a:gd name="T18" fmla="*/ 2147483646 w 1153"/>
              <a:gd name="T19" fmla="*/ 2147483646 h 1111"/>
              <a:gd name="T20" fmla="*/ 2147483646 w 1153"/>
              <a:gd name="T21" fmla="*/ 2147483646 h 1111"/>
              <a:gd name="T22" fmla="*/ 2147483646 w 1153"/>
              <a:gd name="T23" fmla="*/ 2147483646 h 1111"/>
              <a:gd name="T24" fmla="*/ 2147483646 w 1153"/>
              <a:gd name="T25" fmla="*/ 2147483646 h 1111"/>
              <a:gd name="T26" fmla="*/ 2147483646 w 1153"/>
              <a:gd name="T27" fmla="*/ 2147483646 h 1111"/>
              <a:gd name="T28" fmla="*/ 2147483646 w 1153"/>
              <a:gd name="T29" fmla="*/ 2147483646 h 1111"/>
              <a:gd name="T30" fmla="*/ 0 w 1153"/>
              <a:gd name="T31" fmla="*/ 0 h 11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3"/>
              <a:gd name="T49" fmla="*/ 0 h 1111"/>
              <a:gd name="T50" fmla="*/ 1153 w 1153"/>
              <a:gd name="T51" fmla="*/ 1111 h 11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3" h="1111">
                <a:moveTo>
                  <a:pt x="1152" y="1110"/>
                </a:moveTo>
                <a:lnTo>
                  <a:pt x="1031" y="1096"/>
                </a:lnTo>
                <a:lnTo>
                  <a:pt x="971" y="1084"/>
                </a:lnTo>
                <a:lnTo>
                  <a:pt x="909" y="1065"/>
                </a:lnTo>
                <a:lnTo>
                  <a:pt x="849" y="1041"/>
                </a:lnTo>
                <a:lnTo>
                  <a:pt x="788" y="1007"/>
                </a:lnTo>
                <a:lnTo>
                  <a:pt x="728" y="961"/>
                </a:lnTo>
                <a:lnTo>
                  <a:pt x="607" y="832"/>
                </a:lnTo>
                <a:lnTo>
                  <a:pt x="485" y="650"/>
                </a:lnTo>
                <a:lnTo>
                  <a:pt x="364" y="434"/>
                </a:lnTo>
                <a:lnTo>
                  <a:pt x="304" y="323"/>
                </a:lnTo>
                <a:lnTo>
                  <a:pt x="243" y="220"/>
                </a:lnTo>
                <a:lnTo>
                  <a:pt x="183" y="130"/>
                </a:lnTo>
                <a:lnTo>
                  <a:pt x="122" y="60"/>
                </a:lnTo>
                <a:lnTo>
                  <a:pt x="62" y="16"/>
                </a:lnTo>
                <a:lnTo>
                  <a:pt x="0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reeform 32"/>
          <p:cNvSpPr>
            <a:spLocks/>
          </p:cNvSpPr>
          <p:nvPr/>
        </p:nvSpPr>
        <p:spPr bwMode="auto">
          <a:xfrm>
            <a:off x="6323013" y="3929063"/>
            <a:ext cx="1828800" cy="1763712"/>
          </a:xfrm>
          <a:custGeom>
            <a:avLst/>
            <a:gdLst>
              <a:gd name="T0" fmla="*/ 0 w 1152"/>
              <a:gd name="T1" fmla="*/ 2147483646 h 1111"/>
              <a:gd name="T2" fmla="*/ 2147483646 w 1152"/>
              <a:gd name="T3" fmla="*/ 2147483646 h 1111"/>
              <a:gd name="T4" fmla="*/ 2147483646 w 1152"/>
              <a:gd name="T5" fmla="*/ 2147483646 h 1111"/>
              <a:gd name="T6" fmla="*/ 2147483646 w 1152"/>
              <a:gd name="T7" fmla="*/ 2147483646 h 1111"/>
              <a:gd name="T8" fmla="*/ 2147483646 w 1152"/>
              <a:gd name="T9" fmla="*/ 2147483646 h 1111"/>
              <a:gd name="T10" fmla="*/ 2147483646 w 1152"/>
              <a:gd name="T11" fmla="*/ 2147483646 h 1111"/>
              <a:gd name="T12" fmla="*/ 2147483646 w 1152"/>
              <a:gd name="T13" fmla="*/ 2147483646 h 1111"/>
              <a:gd name="T14" fmla="*/ 2147483646 w 1152"/>
              <a:gd name="T15" fmla="*/ 2147483646 h 1111"/>
              <a:gd name="T16" fmla="*/ 2147483646 w 1152"/>
              <a:gd name="T17" fmla="*/ 2147483646 h 1111"/>
              <a:gd name="T18" fmla="*/ 2147483646 w 1152"/>
              <a:gd name="T19" fmla="*/ 2147483646 h 1111"/>
              <a:gd name="T20" fmla="*/ 2147483646 w 1152"/>
              <a:gd name="T21" fmla="*/ 2147483646 h 1111"/>
              <a:gd name="T22" fmla="*/ 2147483646 w 1152"/>
              <a:gd name="T23" fmla="*/ 2147483646 h 1111"/>
              <a:gd name="T24" fmla="*/ 2147483646 w 1152"/>
              <a:gd name="T25" fmla="*/ 2147483646 h 1111"/>
              <a:gd name="T26" fmla="*/ 2147483646 w 1152"/>
              <a:gd name="T27" fmla="*/ 2147483646 h 1111"/>
              <a:gd name="T28" fmla="*/ 2147483646 w 1152"/>
              <a:gd name="T29" fmla="*/ 2147483646 h 1111"/>
              <a:gd name="T30" fmla="*/ 2147483646 w 1152"/>
              <a:gd name="T31" fmla="*/ 0 h 11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52"/>
              <a:gd name="T49" fmla="*/ 0 h 1111"/>
              <a:gd name="T50" fmla="*/ 1152 w 1152"/>
              <a:gd name="T51" fmla="*/ 1111 h 11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52" h="1111">
                <a:moveTo>
                  <a:pt x="0" y="1110"/>
                </a:moveTo>
                <a:lnTo>
                  <a:pt x="121" y="1096"/>
                </a:lnTo>
                <a:lnTo>
                  <a:pt x="182" y="1084"/>
                </a:lnTo>
                <a:lnTo>
                  <a:pt x="242" y="1065"/>
                </a:lnTo>
                <a:lnTo>
                  <a:pt x="304" y="1041"/>
                </a:lnTo>
                <a:lnTo>
                  <a:pt x="363" y="1007"/>
                </a:lnTo>
                <a:lnTo>
                  <a:pt x="425" y="961"/>
                </a:lnTo>
                <a:lnTo>
                  <a:pt x="546" y="832"/>
                </a:lnTo>
                <a:lnTo>
                  <a:pt x="666" y="650"/>
                </a:lnTo>
                <a:lnTo>
                  <a:pt x="787" y="434"/>
                </a:lnTo>
                <a:lnTo>
                  <a:pt x="849" y="323"/>
                </a:lnTo>
                <a:lnTo>
                  <a:pt x="909" y="220"/>
                </a:lnTo>
                <a:lnTo>
                  <a:pt x="970" y="130"/>
                </a:lnTo>
                <a:lnTo>
                  <a:pt x="1030" y="60"/>
                </a:lnTo>
                <a:lnTo>
                  <a:pt x="1091" y="16"/>
                </a:lnTo>
                <a:lnTo>
                  <a:pt x="1151" y="0"/>
                </a:lnTo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1001236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>
            <a:off x="964247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926941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8896350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8523288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8"/>
          <p:cNvSpPr>
            <a:spLocks noChangeShapeType="1"/>
          </p:cNvSpPr>
          <p:nvPr/>
        </p:nvSpPr>
        <p:spPr bwMode="auto">
          <a:xfrm>
            <a:off x="815022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>
            <a:off x="777716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40"/>
          <p:cNvSpPr>
            <a:spLocks noChangeShapeType="1"/>
          </p:cNvSpPr>
          <p:nvPr/>
        </p:nvSpPr>
        <p:spPr bwMode="auto">
          <a:xfrm>
            <a:off x="7407275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41"/>
          <p:cNvSpPr>
            <a:spLocks noChangeShapeType="1"/>
          </p:cNvSpPr>
          <p:nvPr/>
        </p:nvSpPr>
        <p:spPr bwMode="auto">
          <a:xfrm>
            <a:off x="7034213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42"/>
          <p:cNvSpPr>
            <a:spLocks noChangeShapeType="1"/>
          </p:cNvSpPr>
          <p:nvPr/>
        </p:nvSpPr>
        <p:spPr bwMode="auto">
          <a:xfrm>
            <a:off x="6661150" y="5703888"/>
            <a:ext cx="0" cy="1587"/>
          </a:xfrm>
          <a:prstGeom prst="line">
            <a:avLst/>
          </a:prstGeom>
          <a:noFill/>
          <a:ln w="254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43"/>
          <p:cNvSpPr>
            <a:spLocks noChangeArrowheads="1"/>
          </p:cNvSpPr>
          <p:nvPr/>
        </p:nvSpPr>
        <p:spPr bwMode="auto">
          <a:xfrm>
            <a:off x="9831388" y="5691188"/>
            <a:ext cx="3063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1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78" name="Rectangle 44"/>
          <p:cNvSpPr>
            <a:spLocks noChangeArrowheads="1"/>
          </p:cNvSpPr>
          <p:nvPr/>
        </p:nvSpPr>
        <p:spPr bwMode="auto">
          <a:xfrm>
            <a:off x="7940675" y="5665788"/>
            <a:ext cx="3889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9" name="Rectangle 45"/>
          <p:cNvSpPr>
            <a:spLocks noChangeArrowheads="1"/>
          </p:cNvSpPr>
          <p:nvPr/>
        </p:nvSpPr>
        <p:spPr bwMode="auto">
          <a:xfrm>
            <a:off x="8610600" y="5791200"/>
            <a:ext cx="1085850" cy="528638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2.920</a:t>
            </a:r>
          </a:p>
        </p:txBody>
      </p:sp>
      <p:sp>
        <p:nvSpPr>
          <p:cNvPr id="80" name="Rectangle 46"/>
          <p:cNvSpPr>
            <a:spLocks noChangeArrowheads="1"/>
          </p:cNvSpPr>
          <p:nvPr/>
        </p:nvSpPr>
        <p:spPr bwMode="auto">
          <a:xfrm>
            <a:off x="2895600" y="5410200"/>
            <a:ext cx="2590800" cy="397545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 d</a:t>
            </a:r>
            <a:r>
              <a:rPr kumimoji="0" lang="az-Latn-AZ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əyərləri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47"/>
          <p:cNvSpPr>
            <a:spLocks noChangeShapeType="1"/>
          </p:cNvSpPr>
          <p:nvPr/>
        </p:nvSpPr>
        <p:spPr bwMode="auto">
          <a:xfrm flipH="1">
            <a:off x="3810000" y="5029200"/>
            <a:ext cx="152400" cy="45720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Line 48"/>
          <p:cNvSpPr>
            <a:spLocks noChangeShapeType="1"/>
          </p:cNvSpPr>
          <p:nvPr/>
        </p:nvSpPr>
        <p:spPr bwMode="auto">
          <a:xfrm flipV="1">
            <a:off x="9220200" y="4953000"/>
            <a:ext cx="304800" cy="595313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Line 49"/>
          <p:cNvSpPr>
            <a:spLocks noChangeShapeType="1"/>
          </p:cNvSpPr>
          <p:nvPr/>
        </p:nvSpPr>
        <p:spPr bwMode="auto">
          <a:xfrm>
            <a:off x="3429000" y="2362200"/>
            <a:ext cx="0" cy="2673350"/>
          </a:xfrm>
          <a:prstGeom prst="line">
            <a:avLst/>
          </a:prstGeom>
          <a:noFill/>
          <a:ln w="1270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Line 50"/>
          <p:cNvSpPr>
            <a:spLocks noChangeShapeType="1"/>
          </p:cNvSpPr>
          <p:nvPr/>
        </p:nvSpPr>
        <p:spPr bwMode="auto">
          <a:xfrm flipH="1">
            <a:off x="4419600" y="2362200"/>
            <a:ext cx="0" cy="2673350"/>
          </a:xfrm>
          <a:prstGeom prst="line">
            <a:avLst/>
          </a:prstGeom>
          <a:noFill/>
          <a:ln w="1270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51"/>
          <p:cNvSpPr>
            <a:spLocks noChangeShapeType="1"/>
          </p:cNvSpPr>
          <p:nvPr/>
        </p:nvSpPr>
        <p:spPr bwMode="auto">
          <a:xfrm>
            <a:off x="3200400" y="5029200"/>
            <a:ext cx="609600" cy="457200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52"/>
          <p:cNvSpPr>
            <a:spLocks noChangeArrowheads="1"/>
          </p:cNvSpPr>
          <p:nvPr/>
        </p:nvSpPr>
        <p:spPr bwMode="auto">
          <a:xfrm>
            <a:off x="7162800" y="2133600"/>
            <a:ext cx="2320925" cy="15621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2296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8229600" algn="r"/>
              </a:tabLst>
              <a:defRPr/>
            </a:pPr>
            <a:r>
              <a:rPr lang="az-Latn-AZ" altLang="en-US" kern="0" dirty="0">
                <a:solidFill>
                  <a:srgbClr val="000000"/>
                </a:solidFill>
              </a:rPr>
              <a:t>Əgər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n = 3     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- 1 = 2 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stem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0.10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stem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/2 = 0.05</a:t>
            </a:r>
          </a:p>
        </p:txBody>
      </p:sp>
      <p:sp>
        <p:nvSpPr>
          <p:cNvPr id="87" name="Rectangle 53"/>
          <p:cNvSpPr>
            <a:spLocks noChangeArrowheads="1"/>
          </p:cNvSpPr>
          <p:nvPr/>
        </p:nvSpPr>
        <p:spPr bwMode="auto">
          <a:xfrm>
            <a:off x="8991600" y="4495800"/>
            <a:ext cx="1676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stem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/2 = 0.05</a:t>
            </a:r>
          </a:p>
        </p:txBody>
      </p:sp>
      <p:sp>
        <p:nvSpPr>
          <p:cNvPr id="88" name="Line 54"/>
          <p:cNvSpPr>
            <a:spLocks noChangeShapeType="1"/>
          </p:cNvSpPr>
          <p:nvPr/>
        </p:nvSpPr>
        <p:spPr bwMode="auto">
          <a:xfrm>
            <a:off x="1981200" y="4495800"/>
            <a:ext cx="3352800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55"/>
          <p:cNvSpPr>
            <a:spLocks noChangeShapeType="1"/>
          </p:cNvSpPr>
          <p:nvPr/>
        </p:nvSpPr>
        <p:spPr bwMode="auto">
          <a:xfrm>
            <a:off x="1981200" y="3810000"/>
            <a:ext cx="3352800" cy="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Line 56"/>
          <p:cNvSpPr>
            <a:spLocks noChangeShapeType="1"/>
          </p:cNvSpPr>
          <p:nvPr/>
        </p:nvSpPr>
        <p:spPr bwMode="auto">
          <a:xfrm>
            <a:off x="1981200" y="3124200"/>
            <a:ext cx="34290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Line 57"/>
          <p:cNvSpPr>
            <a:spLocks noChangeShapeType="1"/>
          </p:cNvSpPr>
          <p:nvPr/>
        </p:nvSpPr>
        <p:spPr bwMode="auto">
          <a:xfrm>
            <a:off x="6248400" y="5715000"/>
            <a:ext cx="3886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58"/>
          <p:cNvSpPr>
            <a:spLocks noChangeShapeType="1"/>
          </p:cNvSpPr>
          <p:nvPr/>
        </p:nvSpPr>
        <p:spPr bwMode="auto">
          <a:xfrm>
            <a:off x="4419600" y="4267200"/>
            <a:ext cx="4114800" cy="1600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2514600" y="1828800"/>
            <a:ext cx="0" cy="3352800"/>
          </a:xfrm>
          <a:prstGeom prst="line">
            <a:avLst/>
          </a:prstGeom>
          <a:noFill/>
          <a:ln w="28575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2514600" y="2362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9067800" y="5715000"/>
            <a:ext cx="0" cy="762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27"/>
          <p:cNvSpPr>
            <a:spLocks noChangeArrowheads="1"/>
          </p:cNvSpPr>
          <p:nvPr/>
        </p:nvSpPr>
        <p:spPr bwMode="auto">
          <a:xfrm>
            <a:off x="4587875" y="3886200"/>
            <a:ext cx="9842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4.303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3429000" y="3886200"/>
            <a:ext cx="990600" cy="474663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2.920</a:t>
            </a:r>
          </a:p>
        </p:txBody>
      </p:sp>
    </p:spTree>
    <p:extLst>
      <p:ext uri="{BB962C8B-B14F-4D97-AF65-F5344CB8AC3E}">
        <p14:creationId xmlns:p14="http://schemas.microsoft.com/office/powerpoint/2010/main" val="2888164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075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STUDENT T D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İ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USİYASI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2"/>
          <p:cNvSpPr>
            <a:spLocks noChangeArrowheads="1"/>
          </p:cNvSpPr>
          <p:nvPr/>
        </p:nvSpPr>
        <p:spPr bwMode="auto">
          <a:xfrm>
            <a:off x="2476500" y="1994171"/>
            <a:ext cx="7467600" cy="3352800"/>
          </a:xfrm>
          <a:prstGeom prst="rect">
            <a:avLst/>
          </a:prstGeom>
          <a:solidFill>
            <a:srgbClr val="FDE0BD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4564034" y="1343296"/>
            <a:ext cx="3584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kumimoji="0" lang="az-Latn-AZ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dəyəri</a:t>
            </a:r>
            <a:r>
              <a:rPr kumimoji="0" lang="az-Latn-AZ" altLang="en-US" sz="2800" b="0" i="0" u="none" strike="noStrike" kern="0" cap="none" spc="0" normalizeH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ilə müqayisə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2438400" y="2181496"/>
            <a:ext cx="7772400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Confidence       t                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pPr marL="0" marR="0" lvl="0" indent="0" defTabSz="91440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Level      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(10 </a:t>
            </a:r>
            <a:r>
              <a:rPr kumimoji="0" lang="en-US" altLang="en-US" sz="2400" b="1" i="0" u="sng" strike="noStrike" kern="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d.f.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(20 </a:t>
            </a:r>
            <a:r>
              <a:rPr kumimoji="0" lang="en-US" altLang="en-US" sz="2400" b="1" i="0" u="sng" strike="noStrike" kern="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d.f.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(30 </a:t>
            </a:r>
            <a:r>
              <a:rPr kumimoji="0" lang="en-US" altLang="en-US" sz="2400" b="1" i="0" u="sng" strike="noStrike" kern="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d.f.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∞ </a:t>
            </a:r>
            <a:r>
              <a:rPr kumimoji="0" lang="en-US" altLang="en-US" sz="2400" b="1" i="0" u="sng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d.f.</a:t>
            </a:r>
            <a:r>
              <a:rPr kumimoji="0" lang="en-US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0.80    	 1.372         1.325         1.310       1.28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0.90             1.812         1.725         1.697       1.645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0.95             2.228         2.086         2.042       1.96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0.99             3.169         2.845         2.750       2.58</a:t>
            </a:r>
          </a:p>
        </p:txBody>
      </p:sp>
      <p:sp>
        <p:nvSpPr>
          <p:cNvPr id="109" name="Line 6"/>
          <p:cNvSpPr>
            <a:spLocks noChangeShapeType="1"/>
          </p:cNvSpPr>
          <p:nvPr/>
        </p:nvSpPr>
        <p:spPr bwMode="auto">
          <a:xfrm>
            <a:off x="2743200" y="3886200"/>
            <a:ext cx="693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Line 7"/>
          <p:cNvSpPr>
            <a:spLocks noChangeShapeType="1"/>
          </p:cNvSpPr>
          <p:nvPr/>
        </p:nvSpPr>
        <p:spPr bwMode="auto">
          <a:xfrm>
            <a:off x="2743200" y="4419600"/>
            <a:ext cx="693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Line 8"/>
          <p:cNvSpPr>
            <a:spLocks noChangeShapeType="1"/>
          </p:cNvSpPr>
          <p:nvPr/>
        </p:nvSpPr>
        <p:spPr bwMode="auto">
          <a:xfrm>
            <a:off x="2743200" y="4953000"/>
            <a:ext cx="693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2442408" y="5380309"/>
            <a:ext cx="8077200" cy="86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z-Latn-AZ" altLang="en-US" kern="0" dirty="0">
                <a:solidFill>
                  <a:srgbClr val="3333CC"/>
                </a:solidFill>
              </a:rPr>
              <a:t>Qeyd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kumimoji="0" lang="az-Latn-AZ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 artıqca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       Z  </a:t>
            </a:r>
            <a:endParaRPr kumimoji="0" lang="az-Latn-AZ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z-Latn-AZ" altLang="en-US" kern="0" noProof="0" dirty="0">
                <a:solidFill>
                  <a:srgbClr val="3333CC"/>
                </a:solidFill>
              </a:rPr>
              <a:t>t-dəyərləri Z-dəyərlərindən yuxarı olur.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Line 10"/>
          <p:cNvSpPr>
            <a:spLocks noChangeShapeType="1"/>
          </p:cNvSpPr>
          <p:nvPr/>
        </p:nvSpPr>
        <p:spPr bwMode="auto">
          <a:xfrm>
            <a:off x="5001620" y="5553891"/>
            <a:ext cx="381000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3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8" y="207471"/>
            <a:ext cx="10759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NÜMUNƏ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590800" y="1600200"/>
            <a:ext cx="7315200" cy="9144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038600" y="5203370"/>
            <a:ext cx="3200400" cy="762000"/>
          </a:xfrm>
          <a:prstGeom prst="rect">
            <a:avLst/>
          </a:prstGeom>
          <a:solidFill>
            <a:srgbClr val="FDE0BD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>
          <a:xfrm>
            <a:off x="2950028" y="1567657"/>
            <a:ext cx="8077200" cy="25130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700" dirty="0"/>
              <a:t>   </a:t>
            </a:r>
            <a:r>
              <a:rPr lang="az-Latn-AZ" altLang="en-US" sz="2700" dirty="0"/>
              <a:t>R</a:t>
            </a:r>
            <a:r>
              <a:rPr lang="en-US" altLang="en-US" sz="2700" dirty="0" err="1"/>
              <a:t>andom</a:t>
            </a:r>
            <a:r>
              <a:rPr lang="en-US" altLang="en-US" sz="2700" dirty="0"/>
              <a:t> s</a:t>
            </a:r>
            <a:r>
              <a:rPr lang="az-Latn-AZ" altLang="en-US" sz="2700" dirty="0"/>
              <a:t>eçmə</a:t>
            </a:r>
            <a:r>
              <a:rPr lang="en-US" altLang="en-US" sz="2700" dirty="0"/>
              <a:t>: n = 25, X = 50 v</a:t>
            </a:r>
            <a:r>
              <a:rPr lang="az-Latn-AZ" altLang="en-US" sz="2700" dirty="0"/>
              <a:t>ə </a:t>
            </a:r>
            <a:r>
              <a:rPr lang="en-US" altLang="en-US" sz="2700" dirty="0"/>
              <a:t>S = 8.  </a:t>
            </a:r>
            <a:endParaRPr lang="az-Latn-AZ" altLang="en-US" sz="27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az-Latn-AZ" altLang="en-US" sz="2700" dirty="0"/>
              <a:t>	</a:t>
            </a:r>
            <a:r>
              <a:rPr lang="el-GR" altLang="en-US" sz="2700" dirty="0"/>
              <a:t> μ </a:t>
            </a:r>
            <a:r>
              <a:rPr lang="az-Latn-AZ" altLang="en-US" sz="2700" dirty="0"/>
              <a:t> üçün </a:t>
            </a:r>
            <a:r>
              <a:rPr lang="en-US" altLang="en-US" sz="2700" dirty="0"/>
              <a:t>95% confidence interval</a:t>
            </a:r>
          </a:p>
          <a:p>
            <a:pPr>
              <a:lnSpc>
                <a:spcPct val="60000"/>
              </a:lnSpc>
            </a:pPr>
            <a:endParaRPr lang="en-US" altLang="en-US" sz="2700" dirty="0"/>
          </a:p>
          <a:p>
            <a:pPr lvl="1">
              <a:lnSpc>
                <a:spcPct val="110000"/>
              </a:lnSpc>
            </a:pPr>
            <a:r>
              <a:rPr lang="en-US" altLang="en-US" sz="2300" dirty="0" err="1"/>
              <a:t>d.f.</a:t>
            </a:r>
            <a:r>
              <a:rPr lang="en-US" altLang="en-US" sz="2300" dirty="0"/>
              <a:t> = n – 1 = 24,  -&gt;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3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The confidence interval:</a:t>
            </a:r>
            <a:r>
              <a:rPr lang="en-US" altLang="en-US" sz="2300" dirty="0"/>
              <a:t> </a:t>
            </a:r>
            <a:endParaRPr lang="el-GR" altLang="en-US" sz="2300" dirty="0"/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6540411" y="1676400"/>
            <a:ext cx="276225" cy="1588"/>
          </a:xfrm>
          <a:custGeom>
            <a:avLst/>
            <a:gdLst>
              <a:gd name="T0" fmla="*/ 0 w 174"/>
              <a:gd name="T1" fmla="*/ 0 h 1"/>
              <a:gd name="T2" fmla="*/ 2147483646 w 174"/>
              <a:gd name="T3" fmla="*/ 2147483646 h 1"/>
              <a:gd name="T4" fmla="*/ 0 60000 65536"/>
              <a:gd name="T5" fmla="*/ 0 60000 65536"/>
              <a:gd name="T6" fmla="*/ 0 w 174"/>
              <a:gd name="T7" fmla="*/ 0 h 1"/>
              <a:gd name="T8" fmla="*/ 174 w 17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4" h="1">
                <a:moveTo>
                  <a:pt x="0" y="0"/>
                </a:moveTo>
                <a:lnTo>
                  <a:pt x="174" y="1"/>
                </a:lnTo>
              </a:path>
            </a:pathLst>
          </a:custGeom>
          <a:solidFill>
            <a:srgbClr val="C7DAF7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6153150" y="2819400"/>
          <a:ext cx="32210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241300" progId="Equation.3">
                  <p:embed/>
                </p:oleObj>
              </mc:Choice>
              <mc:Fallback>
                <p:oleObj name="Equation" r:id="rId2" imgW="1384300" imgH="2413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2819400"/>
                        <a:ext cx="32210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462338" y="4130675"/>
          <a:ext cx="5311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3813" imgH="406224" progId="Equation.3">
                  <p:embed/>
                </p:oleObj>
              </mc:Choice>
              <mc:Fallback>
                <p:oleObj name="Equation" r:id="rId4" imgW="2043813" imgH="406224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4130675"/>
                        <a:ext cx="5311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191000" y="535577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46.698 ≤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≤ 53.302</a:t>
            </a:r>
          </a:p>
        </p:txBody>
      </p:sp>
    </p:spTree>
    <p:extLst>
      <p:ext uri="{BB962C8B-B14F-4D97-AF65-F5344CB8AC3E}">
        <p14:creationId xmlns:p14="http://schemas.microsoft.com/office/powerpoint/2010/main" val="380667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57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MÜMKÜN HALLAR ÇOXLUĞU (Sample Space)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4">
            <a:hlinkClick r:id="" action="ppaction://ole?verb=0"/>
            <a:extLst>
              <a:ext uri="{FF2B5EF4-FFF2-40B4-BE49-F238E27FC236}">
                <a16:creationId xmlns:a16="http://schemas.microsoft.com/office/drawing/2014/main" id="{DDD0DAB8-2234-539B-DB8A-82EDC6247F94}"/>
              </a:ext>
            </a:extLst>
          </p:cNvPr>
          <p:cNvGraphicFramePr>
            <a:graphicFrameLocks/>
          </p:cNvGraphicFramePr>
          <p:nvPr/>
        </p:nvGraphicFramePr>
        <p:xfrm>
          <a:off x="7353300" y="4238826"/>
          <a:ext cx="2933700" cy="2501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3822700" imgH="2746375" progId="">
                  <p:embed/>
                </p:oleObj>
              </mc:Choice>
              <mc:Fallback>
                <p:oleObj name="Clip" r:id="rId2" imgW="3822700" imgH="2746375" progId="">
                  <p:embed/>
                  <p:pic>
                    <p:nvPicPr>
                      <p:cNvPr id="18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DD0DAB8-2234-539B-DB8A-82EDC6247F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238826"/>
                        <a:ext cx="2933700" cy="2501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3">
            <a:extLst>
              <a:ext uri="{FF2B5EF4-FFF2-40B4-BE49-F238E27FC236}">
                <a16:creationId xmlns:a16="http://schemas.microsoft.com/office/drawing/2014/main" id="{3807C396-6780-D7E9-FE2E-3A8AAEEC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0" y="3248226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8C6E8F5D-9440-9491-4C02-C9CF4974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0" y="3248226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668D2031-A3DB-F659-2B5D-5557DED1F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0" y="3248226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A51D35B2-2120-CFEC-D2EE-E65E849E1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3248226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71103A50-6A63-59BD-1720-DB4483464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248226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63957F56-13F9-DD9A-07F0-8DEF4090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3248226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BDFEABC4-6B28-7E12-42F8-BFE6B88A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5530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E54A6379-F051-61F3-BF3C-4B29430C2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4006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55D67F37-5225-F0F3-9A00-C6F68A72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006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Oval 13">
            <a:extLst>
              <a:ext uri="{FF2B5EF4-FFF2-40B4-BE49-F238E27FC236}">
                <a16:creationId xmlns:a16="http://schemas.microsoft.com/office/drawing/2014/main" id="{F5F83082-8952-5EFA-AAF7-5E78FB65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4550" y="34069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" name="Oval 14">
            <a:extLst>
              <a:ext uri="{FF2B5EF4-FFF2-40B4-BE49-F238E27FC236}">
                <a16:creationId xmlns:a16="http://schemas.microsoft.com/office/drawing/2014/main" id="{E5A3C44D-1545-33A7-945B-BFC10115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" name="Oval 15">
            <a:extLst>
              <a:ext uri="{FF2B5EF4-FFF2-40B4-BE49-F238E27FC236}">
                <a16:creationId xmlns:a16="http://schemas.microsoft.com/office/drawing/2014/main" id="{81695818-B78F-C569-4850-04104F8E9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0" y="339427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Oval 16">
            <a:extLst>
              <a:ext uri="{FF2B5EF4-FFF2-40B4-BE49-F238E27FC236}">
                <a16:creationId xmlns:a16="http://schemas.microsoft.com/office/drawing/2014/main" id="{C5577E0F-5922-A8D8-67D7-6E4F7A31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530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Oval 17">
            <a:extLst>
              <a:ext uri="{FF2B5EF4-FFF2-40B4-BE49-F238E27FC236}">
                <a16:creationId xmlns:a16="http://schemas.microsoft.com/office/drawing/2014/main" id="{C50F2103-EFB2-45F2-9A5A-EE49B029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66861FD4-1389-9492-CCD0-EFB8B68A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0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Oval 19">
            <a:extLst>
              <a:ext uri="{FF2B5EF4-FFF2-40B4-BE49-F238E27FC236}">
                <a16:creationId xmlns:a16="http://schemas.microsoft.com/office/drawing/2014/main" id="{7853FAA1-D6F7-1CF3-DEC4-7AE28C88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34006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Oval 20">
            <a:extLst>
              <a:ext uri="{FF2B5EF4-FFF2-40B4-BE49-F238E27FC236}">
                <a16:creationId xmlns:a16="http://schemas.microsoft.com/office/drawing/2014/main" id="{1BDFE3FC-A341-8329-16E5-2139D915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6075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A34FBE40-FC8B-C2FB-85ED-4380F7E66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025" y="34006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" name="Oval 22">
            <a:extLst>
              <a:ext uri="{FF2B5EF4-FFF2-40B4-BE49-F238E27FC236}">
                <a16:creationId xmlns:a16="http://schemas.microsoft.com/office/drawing/2014/main" id="{0A26B0B3-3C29-3337-6713-BDEEF62D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325" y="34006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Oval 23">
            <a:extLst>
              <a:ext uri="{FF2B5EF4-FFF2-40B4-BE49-F238E27FC236}">
                <a16:creationId xmlns:a16="http://schemas.microsoft.com/office/drawing/2014/main" id="{EF8AC02B-C0F8-39C1-44A7-672AA1155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34006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" name="Oval 24">
            <a:extLst>
              <a:ext uri="{FF2B5EF4-FFF2-40B4-BE49-F238E27FC236}">
                <a16:creationId xmlns:a16="http://schemas.microsoft.com/office/drawing/2014/main" id="{FF5F4FF4-F479-D907-CC55-202DD9EC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325" y="35530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Oval 25">
            <a:extLst>
              <a:ext uri="{FF2B5EF4-FFF2-40B4-BE49-F238E27FC236}">
                <a16:creationId xmlns:a16="http://schemas.microsoft.com/office/drawing/2014/main" id="{82C6386E-6E00-410A-CBEE-033A80B46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35530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AD3F716B-BE2B-E8CE-107A-CBD02C30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325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Oval 27">
            <a:extLst>
              <a:ext uri="{FF2B5EF4-FFF2-40B4-BE49-F238E27FC236}">
                <a16:creationId xmlns:a16="http://schemas.microsoft.com/office/drawing/2014/main" id="{CAFC4B1C-21E9-BFCC-4D37-23FA5B222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Oval 28">
            <a:extLst>
              <a:ext uri="{FF2B5EF4-FFF2-40B4-BE49-F238E27FC236}">
                <a16:creationId xmlns:a16="http://schemas.microsoft.com/office/drawing/2014/main" id="{EE51D58A-EE20-1B04-64AD-3DD1C7C7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Oval 29">
            <a:extLst>
              <a:ext uri="{FF2B5EF4-FFF2-40B4-BE49-F238E27FC236}">
                <a16:creationId xmlns:a16="http://schemas.microsoft.com/office/drawing/2014/main" id="{37BC558C-2052-5E74-0ABB-35D05506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37054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Oval 30">
            <a:extLst>
              <a:ext uri="{FF2B5EF4-FFF2-40B4-BE49-F238E27FC236}">
                <a16:creationId xmlns:a16="http://schemas.microsoft.com/office/drawing/2014/main" id="{42BD0FF1-2310-E98F-2ADB-D0CDA851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355302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0115" y="1404501"/>
            <a:ext cx="10643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Mümkün hallar çoxluğu – </a:t>
            </a:r>
            <a:r>
              <a:rPr lang="az-Latn-AZ" sz="2400" dirty="0"/>
              <a:t>baş verəbiləcək bütün mümkün halların toplamıdır.</a:t>
            </a:r>
            <a:endParaRPr lang="en-US" sz="2400" i="1" dirty="0"/>
          </a:p>
        </p:txBody>
      </p:sp>
      <p:sp>
        <p:nvSpPr>
          <p:cNvPr id="75" name="Rectangle 74"/>
          <p:cNvSpPr/>
          <p:nvPr/>
        </p:nvSpPr>
        <p:spPr>
          <a:xfrm>
            <a:off x="710115" y="3319961"/>
            <a:ext cx="3672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Misal – </a:t>
            </a:r>
            <a:r>
              <a:rPr lang="az-Latn-AZ" sz="2400" dirty="0"/>
              <a:t>zərin 6 üzü</a:t>
            </a:r>
            <a:r>
              <a:rPr lang="en-US" sz="2400" dirty="0"/>
              <a:t>:</a:t>
            </a:r>
            <a:endParaRPr lang="en-US" sz="2400" i="1" dirty="0"/>
          </a:p>
        </p:txBody>
      </p:sp>
      <p:sp>
        <p:nvSpPr>
          <p:cNvPr id="76" name="Rectangle 75"/>
          <p:cNvSpPr/>
          <p:nvPr/>
        </p:nvSpPr>
        <p:spPr>
          <a:xfrm>
            <a:off x="710115" y="5100935"/>
            <a:ext cx="4815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Misal – </a:t>
            </a:r>
            <a:r>
              <a:rPr lang="az-Latn-AZ" sz="2400" dirty="0"/>
              <a:t>kart dəstəsindəki 52 kart</a:t>
            </a:r>
            <a:r>
              <a:rPr lang="en-US" sz="2400" dirty="0"/>
              <a:t>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6591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57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ORQANİZASİAYA VƏ VİZUALLAŞDIRIMA 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10115" y="1260841"/>
            <a:ext cx="10643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Ehtimal cədvəli – 2019-da olan bütün günlər üçün</a:t>
            </a:r>
            <a:endParaRPr lang="en-US" sz="2400" i="1" dirty="0"/>
          </a:p>
        </p:txBody>
      </p:sp>
      <p:sp>
        <p:nvSpPr>
          <p:cNvPr id="75" name="Rectangle 74"/>
          <p:cNvSpPr/>
          <p:nvPr/>
        </p:nvSpPr>
        <p:spPr>
          <a:xfrm>
            <a:off x="710115" y="3876457"/>
            <a:ext cx="3672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Qərar ağacı (Decision Tree)</a:t>
            </a:r>
            <a:endParaRPr lang="en-US" sz="2400" i="1" dirty="0"/>
          </a:p>
        </p:txBody>
      </p:sp>
      <p:grpSp>
        <p:nvGrpSpPr>
          <p:cNvPr id="36" name="Group 38">
            <a:extLst>
              <a:ext uri="{FF2B5EF4-FFF2-40B4-BE49-F238E27FC236}">
                <a16:creationId xmlns:a16="http://schemas.microsoft.com/office/drawing/2014/main" id="{8C67BEC6-824B-A585-BA24-2A1E725020A7}"/>
              </a:ext>
            </a:extLst>
          </p:cNvPr>
          <p:cNvGrpSpPr>
            <a:grpSpLocks/>
          </p:cNvGrpSpPr>
          <p:nvPr/>
        </p:nvGrpSpPr>
        <p:grpSpPr bwMode="auto">
          <a:xfrm>
            <a:off x="6005234" y="1823306"/>
            <a:ext cx="7109315" cy="2431756"/>
            <a:chOff x="3581400" y="2209800"/>
            <a:chExt cx="6407150" cy="1956021"/>
          </a:xfrm>
        </p:grpSpPr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4696DC5A-670B-EA8D-9403-C4E0D7F5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209800"/>
              <a:ext cx="5105400" cy="1905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Rectangle 9">
              <a:extLst>
                <a:ext uri="{FF2B5EF4-FFF2-40B4-BE49-F238E27FC236}">
                  <a16:creationId xmlns:a16="http://schemas.microsoft.com/office/drawing/2014/main" id="{01336A3C-8241-38DC-2099-4DBF1C687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669" y="3168653"/>
              <a:ext cx="4654550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26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287    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313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499C58C8-5920-9BFB-C175-5A55D281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914" y="2813321"/>
              <a:ext cx="4660900" cy="31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47      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52</a:t>
              </a:r>
            </a:p>
          </p:txBody>
        </p:sp>
        <p:sp>
          <p:nvSpPr>
            <p:cNvPr id="40" name="Line 11">
              <a:extLst>
                <a:ext uri="{FF2B5EF4-FFF2-40B4-BE49-F238E27FC236}">
                  <a16:creationId xmlns:a16="http://schemas.microsoft.com/office/drawing/2014/main" id="{6C56FBF2-16D1-036A-EC2C-ECD416540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743200"/>
              <a:ext cx="510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" name="Line 12">
              <a:extLst>
                <a:ext uri="{FF2B5EF4-FFF2-40B4-BE49-F238E27FC236}">
                  <a16:creationId xmlns:a16="http://schemas.microsoft.com/office/drawing/2014/main" id="{7BF2656F-7264-1B99-37FF-446461924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657600"/>
              <a:ext cx="510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" name="Rectangle 13">
              <a:extLst>
                <a:ext uri="{FF2B5EF4-FFF2-40B4-BE49-F238E27FC236}">
                  <a16:creationId xmlns:a16="http://schemas.microsoft.com/office/drawing/2014/main" id="{68B60A76-18B4-D980-1D4F-3E77D35F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050" y="3677674"/>
              <a:ext cx="4889500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31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334               365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</a:t>
              </a: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831208B6-DEF1-9C80-B322-26E3AA0B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1192" y="2310529"/>
              <a:ext cx="859316" cy="39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Cəm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82024DBE-225F-0FE8-BA4E-F9F73BFD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2098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5" name="Line 29">
              <a:extLst>
                <a:ext uri="{FF2B5EF4-FFF2-40B4-BE49-F238E27FC236}">
                  <a16:creationId xmlns:a16="http://schemas.microsoft.com/office/drawing/2014/main" id="{0B358065-2437-1F02-B3F9-1A5C676C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2209800"/>
              <a:ext cx="0" cy="1905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" name="Line 30">
              <a:extLst>
                <a:ext uri="{FF2B5EF4-FFF2-40B4-BE49-F238E27FC236}">
                  <a16:creationId xmlns:a16="http://schemas.microsoft.com/office/drawing/2014/main" id="{5F7C299A-4091-036F-05D9-A22A1C6C9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2098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Oval 34">
              <a:extLst>
                <a:ext uri="{FF2B5EF4-FFF2-40B4-BE49-F238E27FC236}">
                  <a16:creationId xmlns:a16="http://schemas.microsoft.com/office/drawing/2014/main" id="{22A62C68-F3FA-E9E1-61FD-3ADE80A6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0608" y="3632421"/>
              <a:ext cx="533400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Line 36">
              <a:extLst>
                <a:ext uri="{FF2B5EF4-FFF2-40B4-BE49-F238E27FC236}">
                  <a16:creationId xmlns:a16="http://schemas.microsoft.com/office/drawing/2014/main" id="{8605D026-4A20-B8D8-4404-EA5C007E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004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248092" y="1896229"/>
            <a:ext cx="106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Yanvar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41759" y="1830566"/>
            <a:ext cx="132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Yanvar olmayan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3684" y="257361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Çərşənbə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5906" y="3015368"/>
            <a:ext cx="1445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Çərşənbə olmayan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7377" y="3742000"/>
            <a:ext cx="748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Cəm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79" name="Line 4">
            <a:extLst>
              <a:ext uri="{FF2B5EF4-FFF2-40B4-BE49-F238E27FC236}">
                <a16:creationId xmlns:a16="http://schemas.microsoft.com/office/drawing/2014/main" id="{F6D95D77-6F5F-36EF-9AFD-3A55EAEA6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9987" y="5345112"/>
            <a:ext cx="1731853" cy="37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Line 5">
            <a:extLst>
              <a:ext uri="{FF2B5EF4-FFF2-40B4-BE49-F238E27FC236}">
                <a16:creationId xmlns:a16="http://schemas.microsoft.com/office/drawing/2014/main" id="{41EA45B1-114D-4D2E-385E-7A309B631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987" y="5871724"/>
            <a:ext cx="1731853" cy="31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Rectangle 15">
            <a:extLst>
              <a:ext uri="{FF2B5EF4-FFF2-40B4-BE49-F238E27FC236}">
                <a16:creationId xmlns:a16="http://schemas.microsoft.com/office/drawing/2014/main" id="{09DA9AA6-5FEF-8C43-5977-C8760E6D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531" y="5354880"/>
            <a:ext cx="1225984" cy="8284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</a:t>
            </a:r>
            <a:r>
              <a:rPr kumimoji="0" lang="az-Latn-AZ" alt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bütün günlər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16">
            <a:extLst>
              <a:ext uri="{FF2B5EF4-FFF2-40B4-BE49-F238E27FC236}">
                <a16:creationId xmlns:a16="http://schemas.microsoft.com/office/drawing/2014/main" id="{425CFCED-74F4-EB26-5D36-BECE8BAAB728}"/>
              </a:ext>
            </a:extLst>
          </p:cNvPr>
          <p:cNvSpPr>
            <a:spLocks noChangeArrowheads="1"/>
          </p:cNvSpPr>
          <p:nvPr/>
        </p:nvSpPr>
        <p:spPr bwMode="auto">
          <a:xfrm rot="663163">
            <a:off x="3357040" y="6089073"/>
            <a:ext cx="1447800" cy="52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Yanvar</a:t>
            </a:r>
            <a:r>
              <a:rPr kumimoji="0" lang="az-Latn-AZ" altLang="en-US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olmayan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" name="Rectangle 17">
            <a:extLst>
              <a:ext uri="{FF2B5EF4-FFF2-40B4-BE49-F238E27FC236}">
                <a16:creationId xmlns:a16="http://schemas.microsoft.com/office/drawing/2014/main" id="{D983DE2F-243E-7A83-4701-F1733E650B40}"/>
              </a:ext>
            </a:extLst>
          </p:cNvPr>
          <p:cNvSpPr>
            <a:spLocks noChangeArrowheads="1"/>
          </p:cNvSpPr>
          <p:nvPr/>
        </p:nvSpPr>
        <p:spPr bwMode="auto">
          <a:xfrm rot="-785611">
            <a:off x="3321640" y="5192712"/>
            <a:ext cx="16002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Yanvar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Line 18">
            <a:extLst>
              <a:ext uri="{FF2B5EF4-FFF2-40B4-BE49-F238E27FC236}">
                <a16:creationId xmlns:a16="http://schemas.microsoft.com/office/drawing/2014/main" id="{E2F17AD0-E8C0-8E46-A7D5-9503EBF23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0440" y="4887912"/>
            <a:ext cx="1600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50321F30-1DD5-2F88-AA10-78A4FB744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440" y="5345112"/>
            <a:ext cx="1600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Rectangle 20">
            <a:extLst>
              <a:ext uri="{FF2B5EF4-FFF2-40B4-BE49-F238E27FC236}">
                <a16:creationId xmlns:a16="http://schemas.microsoft.com/office/drawing/2014/main" id="{4F58A4B2-4FC6-F4D4-5CD5-C2B4725D8ABA}"/>
              </a:ext>
            </a:extLst>
          </p:cNvPr>
          <p:cNvSpPr>
            <a:spLocks noChangeArrowheads="1"/>
          </p:cNvSpPr>
          <p:nvPr/>
        </p:nvSpPr>
        <p:spPr bwMode="auto">
          <a:xfrm rot="634449">
            <a:off x="5432190" y="6094581"/>
            <a:ext cx="1362055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0" fontAlgn="base" hangingPunct="0">
              <a:spcAft>
                <a:spcPct val="0"/>
              </a:spcAft>
              <a:defRPr/>
            </a:pPr>
            <a:r>
              <a:rPr lang="az-Latn-AZ" altLang="en-US" sz="2000" b="1" dirty="0">
                <a:solidFill>
                  <a:srgbClr val="000000"/>
                </a:solidFill>
              </a:rPr>
              <a:t>Çərşənbə olmayan</a:t>
            </a:r>
            <a:endParaRPr lang="en-US" altLang="en-US" b="1" dirty="0">
              <a:solidFill>
                <a:srgbClr val="000000"/>
              </a:solidFill>
            </a:endParaRPr>
          </a:p>
        </p:txBody>
      </p:sp>
      <p:sp>
        <p:nvSpPr>
          <p:cNvPr id="88" name="Rectangle 21">
            <a:extLst>
              <a:ext uri="{FF2B5EF4-FFF2-40B4-BE49-F238E27FC236}">
                <a16:creationId xmlns:a16="http://schemas.microsoft.com/office/drawing/2014/main" id="{26FB90AF-0BC0-CFD8-D634-D40B3940D936}"/>
              </a:ext>
            </a:extLst>
          </p:cNvPr>
          <p:cNvSpPr>
            <a:spLocks noChangeArrowheads="1"/>
          </p:cNvSpPr>
          <p:nvPr/>
        </p:nvSpPr>
        <p:spPr bwMode="auto">
          <a:xfrm rot="-807475">
            <a:off x="5294251" y="4660799"/>
            <a:ext cx="14637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z-Latn-AZ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Çərşənbə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Rectangle 22">
            <a:extLst>
              <a:ext uri="{FF2B5EF4-FFF2-40B4-BE49-F238E27FC236}">
                <a16:creationId xmlns:a16="http://schemas.microsoft.com/office/drawing/2014/main" id="{86DB2050-C93E-5868-CBB6-71B7A0550ADA}"/>
              </a:ext>
            </a:extLst>
          </p:cNvPr>
          <p:cNvSpPr>
            <a:spLocks noChangeArrowheads="1"/>
          </p:cNvSpPr>
          <p:nvPr/>
        </p:nvSpPr>
        <p:spPr bwMode="auto">
          <a:xfrm rot="-352424">
            <a:off x="5105397" y="5710595"/>
            <a:ext cx="148948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az-Latn-AZ" altLang="en-US" sz="2000" b="1" dirty="0">
                <a:solidFill>
                  <a:srgbClr val="000000"/>
                </a:solidFill>
              </a:rPr>
              <a:t>Çərşənbə</a:t>
            </a:r>
            <a:endParaRPr lang="en-US" altLang="en-US" sz="2000" b="1" dirty="0">
              <a:solidFill>
                <a:srgbClr val="000000"/>
              </a:solidFill>
            </a:endParaRPr>
          </a:p>
        </p:txBody>
      </p:sp>
      <p:sp>
        <p:nvSpPr>
          <p:cNvPr id="90" name="Rectangle 23">
            <a:extLst>
              <a:ext uri="{FF2B5EF4-FFF2-40B4-BE49-F238E27FC236}">
                <a16:creationId xmlns:a16="http://schemas.microsoft.com/office/drawing/2014/main" id="{A975A38D-C876-4BDE-C9D6-6B7BE9A35924}"/>
              </a:ext>
            </a:extLst>
          </p:cNvPr>
          <p:cNvSpPr>
            <a:spLocks noChangeArrowheads="1"/>
          </p:cNvSpPr>
          <p:nvPr/>
        </p:nvSpPr>
        <p:spPr bwMode="auto">
          <a:xfrm rot="291506">
            <a:off x="5433729" y="5069614"/>
            <a:ext cx="1627533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z-Latn-AZ" altLang="en-US" sz="2000" b="1" dirty="0">
                <a:solidFill>
                  <a:srgbClr val="000000"/>
                </a:solidFill>
              </a:rPr>
              <a:t>Çərşənbə olmayan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Line 24">
            <a:extLst>
              <a:ext uri="{FF2B5EF4-FFF2-40B4-BE49-F238E27FC236}">
                <a16:creationId xmlns:a16="http://schemas.microsoft.com/office/drawing/2014/main" id="{94E1D118-A09C-EA45-88EA-00A1101EF6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0440" y="5954712"/>
            <a:ext cx="1600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Line 25">
            <a:extLst>
              <a:ext uri="{FF2B5EF4-FFF2-40B4-BE49-F238E27FC236}">
                <a16:creationId xmlns:a16="http://schemas.microsoft.com/office/drawing/2014/main" id="{935E84F2-162A-1654-8043-04735FA60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440" y="6259512"/>
            <a:ext cx="1600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" name="Oval 26">
            <a:extLst>
              <a:ext uri="{FF2B5EF4-FFF2-40B4-BE49-F238E27FC236}">
                <a16:creationId xmlns:a16="http://schemas.microsoft.com/office/drawing/2014/main" id="{FAC1E6A8-0CEA-B93A-0BB3-E206C47D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840" y="5192712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Oval 27">
            <a:extLst>
              <a:ext uri="{FF2B5EF4-FFF2-40B4-BE49-F238E27FC236}">
                <a16:creationId xmlns:a16="http://schemas.microsoft.com/office/drawing/2014/main" id="{FBF7896B-BCA8-75F5-7BF2-36767B16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840" y="6107112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" name="Rectangle 31">
            <a:extLst>
              <a:ext uri="{FF2B5EF4-FFF2-40B4-BE49-F238E27FC236}">
                <a16:creationId xmlns:a16="http://schemas.microsoft.com/office/drawing/2014/main" id="{1252E28E-E8B7-BF2A-74A2-AE56AC511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945" y="4807422"/>
            <a:ext cx="2406352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z-Latn-AZ" altLang="en-US" sz="1600" dirty="0">
                <a:solidFill>
                  <a:srgbClr val="000000"/>
                </a:solidFill>
              </a:rPr>
              <a:t>Mümkün hallar çoxluğu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z-Latn-AZ" altLang="en-US" sz="1600" dirty="0">
                <a:solidFill>
                  <a:srgbClr val="000000"/>
                </a:solidFill>
              </a:rPr>
              <a:t>(Sample space)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" name="Line 32">
            <a:extLst>
              <a:ext uri="{FF2B5EF4-FFF2-40B4-BE49-F238E27FC236}">
                <a16:creationId xmlns:a16="http://schemas.microsoft.com/office/drawing/2014/main" id="{C776F615-2F96-A2D2-738B-DFEDB12F4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8794" y="540682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A13CE79A-5829-BDCF-D58B-F28B9DE1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440" y="4583112"/>
            <a:ext cx="60960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5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26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47</a:t>
            </a:r>
          </a:p>
          <a:p>
            <a:pPr marL="0" marR="0" lvl="0" indent="0" algn="ctr" defTabSz="914400" rtl="0" eaLnBrk="0" fontAlgn="base" latinLnBrk="0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287</a:t>
            </a:r>
          </a:p>
        </p:txBody>
      </p:sp>
    </p:spTree>
    <p:extLst>
      <p:ext uri="{BB962C8B-B14F-4D97-AF65-F5344CB8AC3E}">
        <p14:creationId xmlns:p14="http://schemas.microsoft.com/office/powerpoint/2010/main" val="9488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57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SADƏ EHTİMAL (Sample Probability)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10115" y="1404501"/>
            <a:ext cx="10643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Sadə ehtimal– </a:t>
            </a:r>
            <a:r>
              <a:rPr lang="az-Latn-AZ" sz="2400" dirty="0"/>
              <a:t>Sadə hadisələr üzrə hesablanan ehtimaldır.</a:t>
            </a:r>
            <a:endParaRPr lang="en-US" sz="2400" i="1" dirty="0"/>
          </a:p>
        </p:txBody>
      </p:sp>
      <p:sp>
        <p:nvSpPr>
          <p:cNvPr id="37" name="Rectangle 36"/>
          <p:cNvSpPr/>
          <p:nvPr/>
        </p:nvSpPr>
        <p:spPr>
          <a:xfrm>
            <a:off x="710115" y="2293754"/>
            <a:ext cx="2675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Misal</a:t>
            </a:r>
            <a:r>
              <a:rPr lang="en-US" sz="2400" b="1" dirty="0"/>
              <a:t>:</a:t>
            </a:r>
            <a:r>
              <a:rPr lang="az-Latn-AZ" sz="2400" b="1" dirty="0"/>
              <a:t> P (Yanvar)</a:t>
            </a:r>
          </a:p>
          <a:p>
            <a:r>
              <a:rPr lang="az-Latn-AZ" sz="2400" b="1" dirty="0"/>
              <a:t>Misal</a:t>
            </a:r>
            <a:r>
              <a:rPr lang="en-US" sz="2400" b="1" dirty="0"/>
              <a:t>:</a:t>
            </a:r>
            <a:r>
              <a:rPr lang="az-Latn-AZ" sz="2400" b="1" dirty="0"/>
              <a:t> P (Çərşənbə)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5F3B1665-4AEF-2DA9-6E18-CFCEFBCD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269" y="6312520"/>
            <a:ext cx="2689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Yan.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3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365</a:t>
            </a:r>
          </a:p>
        </p:txBody>
      </p:sp>
      <p:cxnSp>
        <p:nvCxnSpPr>
          <p:cNvPr id="39" name="Straight Arrow Connector 21">
            <a:extLst>
              <a:ext uri="{FF2B5EF4-FFF2-40B4-BE49-F238E27FC236}">
                <a16:creationId xmlns:a16="http://schemas.microsoft.com/office/drawing/2014/main" id="{40DDBD2E-A6BD-695F-33E1-E3902163EA0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95451" y="5713774"/>
            <a:ext cx="1731087" cy="61105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2">
            <a:extLst>
              <a:ext uri="{FF2B5EF4-FFF2-40B4-BE49-F238E27FC236}">
                <a16:creationId xmlns:a16="http://schemas.microsoft.com/office/drawing/2014/main" id="{65D4031E-14D5-3420-B3CC-693087F785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8354" y="5835967"/>
            <a:ext cx="69040" cy="48885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26">
            <a:extLst>
              <a:ext uri="{FF2B5EF4-FFF2-40B4-BE49-F238E27FC236}">
                <a16:creationId xmlns:a16="http://schemas.microsoft.com/office/drawing/2014/main" id="{233E423A-48BB-C1FE-E77D-759331D3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064" y="3209184"/>
            <a:ext cx="2639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Çər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.) = 52 / 365</a:t>
            </a:r>
          </a:p>
        </p:txBody>
      </p:sp>
      <p:cxnSp>
        <p:nvCxnSpPr>
          <p:cNvPr id="42" name="Elbow Connector 28">
            <a:extLst>
              <a:ext uri="{FF2B5EF4-FFF2-40B4-BE49-F238E27FC236}">
                <a16:creationId xmlns:a16="http://schemas.microsoft.com/office/drawing/2014/main" id="{771433F7-668E-2FBE-C64C-3455EF89E8C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692353" y="4188247"/>
            <a:ext cx="3200400" cy="1143000"/>
          </a:xfrm>
          <a:prstGeom prst="bentConnector3">
            <a:avLst>
              <a:gd name="adj1" fmla="val 338"/>
            </a:avLst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Elbow Connector 30">
            <a:extLst>
              <a:ext uri="{FF2B5EF4-FFF2-40B4-BE49-F238E27FC236}">
                <a16:creationId xmlns:a16="http://schemas.microsoft.com/office/drawing/2014/main" id="{2C0DF6A2-3036-0C65-E800-170D3D801EC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640988" y="3903984"/>
            <a:ext cx="2514600" cy="381000"/>
          </a:xfrm>
          <a:prstGeom prst="bentConnector3">
            <a:avLst>
              <a:gd name="adj1" fmla="val 218"/>
            </a:avLst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5" name="Group 38">
            <a:extLst>
              <a:ext uri="{FF2B5EF4-FFF2-40B4-BE49-F238E27FC236}">
                <a16:creationId xmlns:a16="http://schemas.microsoft.com/office/drawing/2014/main" id="{8C67BEC6-824B-A585-BA24-2A1E725020A7}"/>
              </a:ext>
            </a:extLst>
          </p:cNvPr>
          <p:cNvGrpSpPr>
            <a:grpSpLocks/>
          </p:cNvGrpSpPr>
          <p:nvPr/>
        </p:nvGrpSpPr>
        <p:grpSpPr bwMode="auto">
          <a:xfrm>
            <a:off x="799517" y="3338188"/>
            <a:ext cx="7109315" cy="2432880"/>
            <a:chOff x="3581400" y="2209800"/>
            <a:chExt cx="6407150" cy="1956925"/>
          </a:xfrm>
        </p:grpSpPr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4696DC5A-670B-EA8D-9403-C4E0D7F5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209800"/>
              <a:ext cx="5105400" cy="1905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7" name="Rectangle 9">
              <a:extLst>
                <a:ext uri="{FF2B5EF4-FFF2-40B4-BE49-F238E27FC236}">
                  <a16:creationId xmlns:a16="http://schemas.microsoft.com/office/drawing/2014/main" id="{01336A3C-8241-38DC-2099-4DBF1C687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669" y="3168653"/>
              <a:ext cx="4654550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28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313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499C58C8-5920-9BFB-C175-5A55D281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914" y="2813321"/>
              <a:ext cx="4660900" cy="31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47      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52</a:t>
              </a:r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6C56FBF2-16D1-036A-EC2C-ECD416540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743200"/>
              <a:ext cx="510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Line 12">
              <a:extLst>
                <a:ext uri="{FF2B5EF4-FFF2-40B4-BE49-F238E27FC236}">
                  <a16:creationId xmlns:a16="http://schemas.microsoft.com/office/drawing/2014/main" id="{7BF2656F-7264-1B99-37FF-446461924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657600"/>
              <a:ext cx="510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Rectangle 13">
              <a:extLst>
                <a:ext uri="{FF2B5EF4-FFF2-40B4-BE49-F238E27FC236}">
                  <a16:creationId xmlns:a16="http://schemas.microsoft.com/office/drawing/2014/main" id="{68B60A76-18B4-D980-1D4F-3E77D35F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050" y="3677674"/>
              <a:ext cx="4889500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</a:t>
              </a:r>
              <a:r>
                <a:rPr lang="az-Latn-AZ" altLang="en-US" sz="2000" b="1" dirty="0">
                  <a:solidFill>
                    <a:srgbClr val="0070C0"/>
                  </a:solidFill>
                </a:rPr>
                <a:t>1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333               365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</a:t>
              </a:r>
            </a:p>
          </p:txBody>
        </p:sp>
        <p:sp>
          <p:nvSpPr>
            <p:cNvPr id="92" name="Rectangle 14">
              <a:extLst>
                <a:ext uri="{FF2B5EF4-FFF2-40B4-BE49-F238E27FC236}">
                  <a16:creationId xmlns:a16="http://schemas.microsoft.com/office/drawing/2014/main" id="{831208B6-DEF1-9C80-B322-26E3AA0B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1192" y="2310529"/>
              <a:ext cx="859316" cy="39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Cəm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" name="Line 28">
              <a:extLst>
                <a:ext uri="{FF2B5EF4-FFF2-40B4-BE49-F238E27FC236}">
                  <a16:creationId xmlns:a16="http://schemas.microsoft.com/office/drawing/2014/main" id="{82024DBE-225F-0FE8-BA4E-F9F73BFD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2098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" name="Line 29">
              <a:extLst>
                <a:ext uri="{FF2B5EF4-FFF2-40B4-BE49-F238E27FC236}">
                  <a16:creationId xmlns:a16="http://schemas.microsoft.com/office/drawing/2014/main" id="{0B358065-2437-1F02-B3F9-1A5C676C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2209800"/>
              <a:ext cx="0" cy="1905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F7C299A-4091-036F-05D9-A22A1C6C9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2098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Oval 34">
              <a:extLst>
                <a:ext uri="{FF2B5EF4-FFF2-40B4-BE49-F238E27FC236}">
                  <a16:creationId xmlns:a16="http://schemas.microsoft.com/office/drawing/2014/main" id="{22A62C68-F3FA-E9E1-61FD-3ADE80A6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944" y="3633325"/>
              <a:ext cx="624234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8605D026-4A20-B8D8-4404-EA5C007E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004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2042375" y="3411111"/>
            <a:ext cx="106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Yanvar 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3336042" y="3345448"/>
            <a:ext cx="132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Yanvar olmayan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77967" y="408849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Çərşənbə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80189" y="4530250"/>
            <a:ext cx="1445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Çərşənbə olmayan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11660" y="5256882"/>
            <a:ext cx="748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Cəm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838199" y="154774"/>
            <a:ext cx="10957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BİRGƏ EHTİMAL (Joint Probability)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10115" y="1404501"/>
            <a:ext cx="1132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Birg</a:t>
            </a:r>
            <a:r>
              <a:rPr lang="az-Latn-AZ" sz="2400" b="1" dirty="0"/>
              <a:t>ə ehtimal– </a:t>
            </a:r>
            <a:r>
              <a:rPr lang="az-Latn-AZ" sz="2400" dirty="0"/>
              <a:t>iki və daha çox hadisənin birgə baş verməsi ehtimalıdır (birgə hadisələr üzrə ehtimal).</a:t>
            </a:r>
            <a:endParaRPr lang="en-US" sz="2400" i="1" dirty="0"/>
          </a:p>
        </p:txBody>
      </p:sp>
      <p:sp>
        <p:nvSpPr>
          <p:cNvPr id="37" name="Rectangle 36"/>
          <p:cNvSpPr/>
          <p:nvPr/>
        </p:nvSpPr>
        <p:spPr>
          <a:xfrm>
            <a:off x="710114" y="2293754"/>
            <a:ext cx="8995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Misal</a:t>
            </a:r>
            <a:r>
              <a:rPr lang="en-US" sz="2400" b="1" dirty="0"/>
              <a:t>:</a:t>
            </a:r>
            <a:r>
              <a:rPr lang="az-Latn-AZ" sz="2400" b="1" dirty="0"/>
              <a:t> </a:t>
            </a:r>
            <a:r>
              <a:rPr lang="az-Latn-AZ" sz="2400" dirty="0"/>
              <a:t>P (Yanvar və Çərşənbə)</a:t>
            </a:r>
          </a:p>
          <a:p>
            <a:r>
              <a:rPr lang="az-Latn-AZ" sz="2400" b="1" dirty="0"/>
              <a:t>Misal</a:t>
            </a:r>
            <a:r>
              <a:rPr lang="en-US" sz="2400" b="1" dirty="0"/>
              <a:t>:</a:t>
            </a:r>
            <a:r>
              <a:rPr lang="az-Latn-AZ" sz="2400" b="1" dirty="0"/>
              <a:t> </a:t>
            </a:r>
            <a:r>
              <a:rPr lang="az-Latn-AZ" sz="2400" dirty="0"/>
              <a:t>P (Yanvar olmayan və Çərşənbə olmayan)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5F3B1665-4AEF-2DA9-6E18-CFCEFBCD5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520" y="6344860"/>
            <a:ext cx="3613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Yan. </a:t>
            </a:r>
            <a:r>
              <a:rPr lang="az-Latn-AZ" altLang="en-US" b="1" dirty="0">
                <a:solidFill>
                  <a:srgbClr val="000000"/>
                </a:solidFill>
              </a:rPr>
              <a:t>və Çər.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</a:t>
            </a:r>
            <a:r>
              <a:rPr lang="az-Latn-AZ" altLang="en-US" b="1" noProof="0" dirty="0">
                <a:solidFill>
                  <a:srgbClr val="000000"/>
                </a:solidFill>
              </a:rPr>
              <a:t>5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365</a:t>
            </a:r>
          </a:p>
        </p:txBody>
      </p:sp>
      <p:cxnSp>
        <p:nvCxnSpPr>
          <p:cNvPr id="39" name="Straight Arrow Connector 21">
            <a:extLst>
              <a:ext uri="{FF2B5EF4-FFF2-40B4-BE49-F238E27FC236}">
                <a16:creationId xmlns:a16="http://schemas.microsoft.com/office/drawing/2014/main" id="{40DDBD2E-A6BD-695F-33E1-E3902163EA0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95451" y="4457828"/>
            <a:ext cx="2126697" cy="199899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22">
            <a:extLst>
              <a:ext uri="{FF2B5EF4-FFF2-40B4-BE49-F238E27FC236}">
                <a16:creationId xmlns:a16="http://schemas.microsoft.com/office/drawing/2014/main" id="{65D4031E-14D5-3420-B3CC-693087F785E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372874" y="5825102"/>
            <a:ext cx="119250" cy="54454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26">
            <a:extLst>
              <a:ext uri="{FF2B5EF4-FFF2-40B4-BE49-F238E27FC236}">
                <a16:creationId xmlns:a16="http://schemas.microsoft.com/office/drawing/2014/main" id="{233E423A-48BB-C1FE-E77D-759331D3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818" y="3092785"/>
            <a:ext cx="50052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P(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Yan.</a:t>
            </a:r>
            <a:r>
              <a:rPr kumimoji="0" lang="az-Latn-AZ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az-Latn-AZ" altLang="en-US" b="1" dirty="0">
                <a:solidFill>
                  <a:srgbClr val="000000"/>
                </a:solidFill>
              </a:rPr>
              <a:t>o</a:t>
            </a:r>
            <a:r>
              <a:rPr kumimoji="0" lang="az-Latn-AZ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lmayan və 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Çər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r>
              <a:rPr kumimoji="0" lang="az-Latn-AZ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olmayan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</a:t>
            </a:r>
            <a:r>
              <a:rPr lang="az-Latn-AZ" altLang="en-US" b="1" dirty="0">
                <a:solidFill>
                  <a:srgbClr val="000000"/>
                </a:solidFill>
              </a:rPr>
              <a:t>287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365</a:t>
            </a:r>
          </a:p>
        </p:txBody>
      </p:sp>
      <p:grpSp>
        <p:nvGrpSpPr>
          <p:cNvPr id="85" name="Group 38">
            <a:extLst>
              <a:ext uri="{FF2B5EF4-FFF2-40B4-BE49-F238E27FC236}">
                <a16:creationId xmlns:a16="http://schemas.microsoft.com/office/drawing/2014/main" id="{8C67BEC6-824B-A585-BA24-2A1E725020A7}"/>
              </a:ext>
            </a:extLst>
          </p:cNvPr>
          <p:cNvGrpSpPr>
            <a:grpSpLocks/>
          </p:cNvGrpSpPr>
          <p:nvPr/>
        </p:nvGrpSpPr>
        <p:grpSpPr bwMode="auto">
          <a:xfrm>
            <a:off x="799517" y="3338188"/>
            <a:ext cx="7109315" cy="2432880"/>
            <a:chOff x="3581400" y="2209800"/>
            <a:chExt cx="6407150" cy="1956925"/>
          </a:xfrm>
        </p:grpSpPr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4696DC5A-670B-EA8D-9403-C4E0D7F53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209800"/>
              <a:ext cx="5105400" cy="1905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7" name="Rectangle 9">
              <a:extLst>
                <a:ext uri="{FF2B5EF4-FFF2-40B4-BE49-F238E27FC236}">
                  <a16:creationId xmlns:a16="http://schemas.microsoft.com/office/drawing/2014/main" id="{01336A3C-8241-38DC-2099-4DBF1C687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669" y="3168653"/>
              <a:ext cx="4654550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28</a:t>
              </a:r>
              <a:r>
                <a:rPr lang="az-Latn-AZ" altLang="en-US" sz="2000" b="1" dirty="0">
                  <a:solidFill>
                    <a:srgbClr val="000000"/>
                  </a:solidFill>
                </a:rPr>
                <a:t>7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313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</a:p>
          </p:txBody>
        </p:sp>
        <p:sp>
          <p:nvSpPr>
            <p:cNvPr id="88" name="Rectangle 10">
              <a:extLst>
                <a:ext uri="{FF2B5EF4-FFF2-40B4-BE49-F238E27FC236}">
                  <a16:creationId xmlns:a16="http://schemas.microsoft.com/office/drawing/2014/main" id="{499C58C8-5920-9BFB-C175-5A55D281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914" y="2813321"/>
              <a:ext cx="4660900" cy="31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az-Latn-AZ" altLang="en-US" sz="2000" b="1" noProof="0" dirty="0">
                  <a:solidFill>
                    <a:srgbClr val="000000"/>
                  </a:solidFill>
                </a:rPr>
                <a:t>5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4</a:t>
              </a:r>
              <a:r>
                <a:rPr lang="az-Latn-AZ" altLang="en-US" sz="2000" b="1" dirty="0">
                  <a:solidFill>
                    <a:srgbClr val="000000"/>
                  </a:solidFill>
                </a:rPr>
                <a:t>7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52</a:t>
              </a:r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6C56FBF2-16D1-036A-EC2C-ECD416540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743200"/>
              <a:ext cx="510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Line 12">
              <a:extLst>
                <a:ext uri="{FF2B5EF4-FFF2-40B4-BE49-F238E27FC236}">
                  <a16:creationId xmlns:a16="http://schemas.microsoft.com/office/drawing/2014/main" id="{7BF2656F-7264-1B99-37FF-446461924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657600"/>
              <a:ext cx="5105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Rectangle 13">
              <a:extLst>
                <a:ext uri="{FF2B5EF4-FFF2-40B4-BE49-F238E27FC236}">
                  <a16:creationId xmlns:a16="http://schemas.microsoft.com/office/drawing/2014/main" id="{68B60A76-18B4-D980-1D4F-3E77D35F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050" y="3677674"/>
              <a:ext cx="4889500" cy="369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</a:t>
              </a:r>
              <a:r>
                <a:rPr lang="az-Latn-AZ" altLang="en-US" sz="2000" b="1" dirty="0">
                  <a:solidFill>
                    <a:srgbClr val="0070C0"/>
                  </a:solidFill>
                </a:rPr>
                <a:t>1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</a:t>
              </a: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33</a:t>
              </a:r>
              <a:r>
                <a:rPr lang="az-Latn-AZ" altLang="en-US" sz="2000" b="1" dirty="0">
                  <a:solidFill>
                    <a:srgbClr val="0070C0"/>
                  </a:solidFill>
                </a:rPr>
                <a:t>4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  365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            </a:t>
              </a:r>
            </a:p>
          </p:txBody>
        </p:sp>
        <p:sp>
          <p:nvSpPr>
            <p:cNvPr id="92" name="Rectangle 14">
              <a:extLst>
                <a:ext uri="{FF2B5EF4-FFF2-40B4-BE49-F238E27FC236}">
                  <a16:creationId xmlns:a16="http://schemas.microsoft.com/office/drawing/2014/main" id="{831208B6-DEF1-9C80-B322-26E3AA0B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1192" y="2310529"/>
              <a:ext cx="859316" cy="397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Latn-AZ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Cəm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3" name="Line 28">
              <a:extLst>
                <a:ext uri="{FF2B5EF4-FFF2-40B4-BE49-F238E27FC236}">
                  <a16:creationId xmlns:a16="http://schemas.microsoft.com/office/drawing/2014/main" id="{82024DBE-225F-0FE8-BA4E-F9F73BFD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2098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4" name="Line 29">
              <a:extLst>
                <a:ext uri="{FF2B5EF4-FFF2-40B4-BE49-F238E27FC236}">
                  <a16:creationId xmlns:a16="http://schemas.microsoft.com/office/drawing/2014/main" id="{0B358065-2437-1F02-B3F9-1A5C676C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2209800"/>
              <a:ext cx="0" cy="1905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F7C299A-4091-036F-05D9-A22A1C6C9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2209800"/>
              <a:ext cx="0" cy="1905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Oval 34">
              <a:extLst>
                <a:ext uri="{FF2B5EF4-FFF2-40B4-BE49-F238E27FC236}">
                  <a16:creationId xmlns:a16="http://schemas.microsoft.com/office/drawing/2014/main" id="{22A62C68-F3FA-E9E1-61FD-3ADE80A6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944" y="3633325"/>
              <a:ext cx="624234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Line 36">
              <a:extLst>
                <a:ext uri="{FF2B5EF4-FFF2-40B4-BE49-F238E27FC236}">
                  <a16:creationId xmlns:a16="http://schemas.microsoft.com/office/drawing/2014/main" id="{8605D026-4A20-B8D8-4404-EA5C007ED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3200400"/>
              <a:ext cx="510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2042375" y="3411111"/>
            <a:ext cx="106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Yanvar 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3336042" y="3345448"/>
            <a:ext cx="1323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Yanvar olmayan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777967" y="408849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Çərşənbə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80189" y="4530250"/>
            <a:ext cx="1445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Çərşənbə olmayan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011660" y="5256882"/>
            <a:ext cx="748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Cəm</a:t>
            </a: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cxnSp>
        <p:nvCxnSpPr>
          <p:cNvPr id="44" name="Straight Arrow Connector 21">
            <a:extLst>
              <a:ext uri="{FF2B5EF4-FFF2-40B4-BE49-F238E27FC236}">
                <a16:creationId xmlns:a16="http://schemas.microsoft.com/office/drawing/2014/main" id="{40DDBD2E-A6BD-695F-33E1-E3902163EA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27105" y="3875058"/>
            <a:ext cx="3481770" cy="90601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21">
            <a:extLst>
              <a:ext uri="{FF2B5EF4-FFF2-40B4-BE49-F238E27FC236}">
                <a16:creationId xmlns:a16="http://schemas.microsoft.com/office/drawing/2014/main" id="{40DDBD2E-A6BD-695F-33E1-E3902163EA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85728" y="3914143"/>
            <a:ext cx="2598036" cy="1342739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868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F7363A-A1BB-12FC-8326-BAA4322260B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MÜSTƏSNA HADİSƏLƏR (Mutually Exclusive Events)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C1140F-3D6A-88A2-BD56-A2B626B088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E7968-5FEF-9D2E-6A68-38D5BA62A89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10115" y="1404501"/>
            <a:ext cx="1132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Müstəsna hadisələr– </a:t>
            </a:r>
            <a:r>
              <a:rPr lang="az-Latn-AZ" sz="2400" dirty="0"/>
              <a:t>hadisələrin eyni zamanda baş verməsi qeyri-mümkündür.</a:t>
            </a:r>
            <a:endParaRPr lang="en-US" sz="2400" i="1" dirty="0"/>
          </a:p>
        </p:txBody>
      </p:sp>
      <p:sp>
        <p:nvSpPr>
          <p:cNvPr id="37" name="Rectangle 36"/>
          <p:cNvSpPr/>
          <p:nvPr/>
        </p:nvSpPr>
        <p:spPr>
          <a:xfrm>
            <a:off x="710114" y="2293754"/>
            <a:ext cx="8995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Misal</a:t>
            </a:r>
            <a:r>
              <a:rPr lang="en-US" sz="2400" b="1" dirty="0"/>
              <a:t>:</a:t>
            </a:r>
            <a:r>
              <a:rPr lang="az-Latn-AZ" sz="2400" b="1" dirty="0"/>
              <a:t> </a:t>
            </a:r>
            <a:r>
              <a:rPr lang="az-Latn-AZ" sz="2400" dirty="0"/>
              <a:t>2019-cu ildən təsadüfi bir gün seçək.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113" y="3369983"/>
            <a:ext cx="9178469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az-Latn-AZ" sz="2400" b="1" dirty="0"/>
              <a:t>A = </a:t>
            </a:r>
            <a:r>
              <a:rPr lang="az-Latn-AZ" sz="2400" dirty="0"/>
              <a:t>Yanvar ayına düşən gün.                               </a:t>
            </a:r>
            <a:r>
              <a:rPr lang="az-Latn-AZ" sz="2400" b="1" dirty="0"/>
              <a:t>B = </a:t>
            </a:r>
            <a:r>
              <a:rPr lang="az-Latn-AZ" sz="2400" dirty="0"/>
              <a:t>Fevral ayına düşən gün.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0113" y="4614588"/>
            <a:ext cx="8995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2400" b="1" dirty="0"/>
              <a:t>Burada, A və B hadisələri müstəsna hadisələrdir.</a:t>
            </a:r>
            <a:endParaRPr lang="az-Latn-AZ" sz="2400" dirty="0"/>
          </a:p>
        </p:txBody>
      </p:sp>
    </p:spTree>
    <p:extLst>
      <p:ext uri="{BB962C8B-B14F-4D97-AF65-F5344CB8AC3E}">
        <p14:creationId xmlns:p14="http://schemas.microsoft.com/office/powerpoint/2010/main" val="362590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2158</Words>
  <Application>Microsoft Office PowerPoint</Application>
  <PresentationFormat>Widescreen</PresentationFormat>
  <Paragraphs>399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Aptos Black</vt:lpstr>
      <vt:lpstr>Arial</vt:lpstr>
      <vt:lpstr>Calibri</vt:lpstr>
      <vt:lpstr>Calibri Light</vt:lpstr>
      <vt:lpstr>Cambria Math</vt:lpstr>
      <vt:lpstr>Symbol</vt:lpstr>
      <vt:lpstr>System</vt:lpstr>
      <vt:lpstr>Times New Roman</vt:lpstr>
      <vt:lpstr>Wingdings</vt:lpstr>
      <vt:lpstr>Office Theme</vt:lpstr>
      <vt:lpstr>Clip</vt:lpstr>
      <vt:lpstr>Equation</vt:lpstr>
      <vt:lpstr>Ehtimal Nəzəriyyəsi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Elnur Z. Musayev</dc:creator>
  <cp:lastModifiedBy>Tarlan Jabiyev</cp:lastModifiedBy>
  <cp:revision>56</cp:revision>
  <dcterms:created xsi:type="dcterms:W3CDTF">2023-01-15T16:24:59Z</dcterms:created>
  <dcterms:modified xsi:type="dcterms:W3CDTF">2025-05-15T15:58:17Z</dcterms:modified>
</cp:coreProperties>
</file>