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nur Z. Musayev" userId="5970d24f-162d-411e-8a1d-6fac14392dee" providerId="ADAL" clId="{4662E4C5-6600-4A13-9ED0-BD312A84DAC1}"/>
    <pc:docChg chg="modSld">
      <pc:chgData name="Elnur Z. Musayev" userId="5970d24f-162d-411e-8a1d-6fac14392dee" providerId="ADAL" clId="{4662E4C5-6600-4A13-9ED0-BD312A84DAC1}" dt="2023-02-05T15:44:39.362" v="28"/>
      <pc:docMkLst>
        <pc:docMk/>
      </pc:docMkLst>
      <pc:sldChg chg="modAnim">
        <pc:chgData name="Elnur Z. Musayev" userId="5970d24f-162d-411e-8a1d-6fac14392dee" providerId="ADAL" clId="{4662E4C5-6600-4A13-9ED0-BD312A84DAC1}" dt="2023-02-05T15:44:39.362" v="28"/>
        <pc:sldMkLst>
          <pc:docMk/>
          <pc:sldMk cId="1563701189" sldId="261"/>
        </pc:sldMkLst>
      </pc:sldChg>
      <pc:sldChg chg="modSp mod modAnim">
        <pc:chgData name="Elnur Z. Musayev" userId="5970d24f-162d-411e-8a1d-6fac14392dee" providerId="ADAL" clId="{4662E4C5-6600-4A13-9ED0-BD312A84DAC1}" dt="2023-02-05T15:43:42.298" v="20"/>
        <pc:sldMkLst>
          <pc:docMk/>
          <pc:sldMk cId="529980579" sldId="262"/>
        </pc:sldMkLst>
        <pc:spChg chg="mod">
          <ac:chgData name="Elnur Z. Musayev" userId="5970d24f-162d-411e-8a1d-6fac14392dee" providerId="ADAL" clId="{4662E4C5-6600-4A13-9ED0-BD312A84DAC1}" dt="2023-02-05T15:40:45.312" v="5" actId="1035"/>
          <ac:spMkLst>
            <pc:docMk/>
            <pc:sldMk cId="529980579" sldId="262"/>
            <ac:spMk id="9" creationId="{6FFA5B26-B9CA-57D8-DCFB-46D22FDC781A}"/>
          </ac:spMkLst>
        </pc:spChg>
      </pc:sldChg>
      <pc:sldChg chg="modSp mod modAnim">
        <pc:chgData name="Elnur Z. Musayev" userId="5970d24f-162d-411e-8a1d-6fac14392dee" providerId="ADAL" clId="{4662E4C5-6600-4A13-9ED0-BD312A84DAC1}" dt="2023-02-05T15:41:46.616" v="13"/>
        <pc:sldMkLst>
          <pc:docMk/>
          <pc:sldMk cId="2013784168" sldId="263"/>
        </pc:sldMkLst>
        <pc:spChg chg="mod">
          <ac:chgData name="Elnur Z. Musayev" userId="5970d24f-162d-411e-8a1d-6fac14392dee" providerId="ADAL" clId="{4662E4C5-6600-4A13-9ED0-BD312A84DAC1}" dt="2023-02-05T15:38:14.185" v="1" actId="20577"/>
          <ac:spMkLst>
            <pc:docMk/>
            <pc:sldMk cId="2013784168" sldId="263"/>
            <ac:spMk id="3" creationId="{E2235F6C-8DF3-DE4A-59A9-44E70008B5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4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8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3355-64B9-4457-8229-D8D3D390F33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DAFA-C1B9-87F1-C786-596496F41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z-Latn-AZ" b="1" dirty="0">
                <a:latin typeface="Aptos Black" panose="020F0502020204030204" pitchFamily="34" charset="0"/>
              </a:rPr>
              <a:t>Statistikaya Giriş</a:t>
            </a:r>
            <a:endParaRPr lang="en-US" b="1" dirty="0">
              <a:latin typeface="Aptos Black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289E1-AFC7-C48A-EF3D-9838E1BF7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z-Latn-AZ" dirty="0"/>
              <a:t>Tərlan Cəbiyev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65693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800" b="1" dirty="0">
                <a:latin typeface="+mj-lt"/>
              </a:rPr>
              <a:t>ÖLÇMƏ SƏVİYYƏLƏRİ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D5571D-5AD7-9145-08C3-C4F645A18962}"/>
              </a:ext>
            </a:extLst>
          </p:cNvPr>
          <p:cNvSpPr/>
          <p:nvPr/>
        </p:nvSpPr>
        <p:spPr>
          <a:xfrm>
            <a:off x="416224" y="3495084"/>
            <a:ext cx="2110509" cy="756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6B91A-E198-6E3D-0DEE-5835342C30BA}"/>
              </a:ext>
            </a:extLst>
          </p:cNvPr>
          <p:cNvSpPr txBox="1"/>
          <p:nvPr/>
        </p:nvSpPr>
        <p:spPr>
          <a:xfrm>
            <a:off x="573240" y="3540897"/>
            <a:ext cx="189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b="1" dirty="0"/>
              <a:t>Verilən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AB63B8-AD62-9E3A-948F-8AC45B82DE59}"/>
              </a:ext>
            </a:extLst>
          </p:cNvPr>
          <p:cNvSpPr/>
          <p:nvPr/>
        </p:nvSpPr>
        <p:spPr>
          <a:xfrm>
            <a:off x="5424054" y="1577694"/>
            <a:ext cx="2110509" cy="7567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BEDC40-0C68-2E9C-CCE4-F812A10A7851}"/>
              </a:ext>
            </a:extLst>
          </p:cNvPr>
          <p:cNvSpPr/>
          <p:nvPr/>
        </p:nvSpPr>
        <p:spPr>
          <a:xfrm>
            <a:off x="5424054" y="5280306"/>
            <a:ext cx="2110509" cy="7567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3728E15-698F-4A2C-C604-2FF4E9B3F357}"/>
              </a:ext>
            </a:extLst>
          </p:cNvPr>
          <p:cNvSpPr/>
          <p:nvPr/>
        </p:nvSpPr>
        <p:spPr>
          <a:xfrm>
            <a:off x="5424054" y="2811898"/>
            <a:ext cx="2110509" cy="7567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DBE2D4-B930-022F-1879-8CE216438A7F}"/>
              </a:ext>
            </a:extLst>
          </p:cNvPr>
          <p:cNvSpPr/>
          <p:nvPr/>
        </p:nvSpPr>
        <p:spPr>
          <a:xfrm>
            <a:off x="5424054" y="4046102"/>
            <a:ext cx="2110509" cy="7567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06774-78AC-8747-9524-B0EA82D2C683}"/>
              </a:ext>
            </a:extLst>
          </p:cNvPr>
          <p:cNvSpPr txBox="1"/>
          <p:nvPr/>
        </p:nvSpPr>
        <p:spPr>
          <a:xfrm>
            <a:off x="5554643" y="1647815"/>
            <a:ext cx="189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b="1" dirty="0"/>
              <a:t>Nisbət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121CD-6CE9-10A5-CBCF-5496085CE360}"/>
              </a:ext>
            </a:extLst>
          </p:cNvPr>
          <p:cNvSpPr txBox="1"/>
          <p:nvPr/>
        </p:nvSpPr>
        <p:spPr>
          <a:xfrm>
            <a:off x="5509543" y="2893503"/>
            <a:ext cx="189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b="1" dirty="0"/>
              <a:t>İnterval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F80E5-8803-008C-BBB2-AB42BE0CD723}"/>
              </a:ext>
            </a:extLst>
          </p:cNvPr>
          <p:cNvSpPr txBox="1"/>
          <p:nvPr/>
        </p:nvSpPr>
        <p:spPr>
          <a:xfrm>
            <a:off x="5531992" y="4086902"/>
            <a:ext cx="189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b="1" dirty="0"/>
              <a:t>Sıralama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D79B67-4B78-95DD-FF65-CB5AA0734F6A}"/>
              </a:ext>
            </a:extLst>
          </p:cNvPr>
          <p:cNvSpPr txBox="1"/>
          <p:nvPr/>
        </p:nvSpPr>
        <p:spPr>
          <a:xfrm>
            <a:off x="5528015" y="5317066"/>
            <a:ext cx="189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b="1" dirty="0"/>
              <a:t>Nominal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4B2891F-5549-FAC0-6F0D-D5717B7737D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526733" y="1956092"/>
            <a:ext cx="2897321" cy="1917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3CCA4CC-C7D0-64A3-2E46-EA71535904E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2526733" y="3190296"/>
            <a:ext cx="2897321" cy="6831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45E9866-D669-423E-4B2C-B5128AAF2A93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526733" y="3873482"/>
            <a:ext cx="2897321" cy="5510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6064399-4211-C9EA-8A19-7D30E658BB6A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526733" y="3873482"/>
            <a:ext cx="2897321" cy="17852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E9B10D-3A8B-4358-CDE8-05C7F44DFE39}"/>
              </a:ext>
            </a:extLst>
          </p:cNvPr>
          <p:cNvSpPr/>
          <p:nvPr/>
        </p:nvSpPr>
        <p:spPr>
          <a:xfrm>
            <a:off x="8524575" y="2157991"/>
            <a:ext cx="2110509" cy="75679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4C24F7D-52B6-C43C-F1CD-EA06A8AF9113}"/>
              </a:ext>
            </a:extLst>
          </p:cNvPr>
          <p:cNvSpPr/>
          <p:nvPr/>
        </p:nvSpPr>
        <p:spPr>
          <a:xfrm>
            <a:off x="8610012" y="4640116"/>
            <a:ext cx="2110509" cy="7567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FB5B4B-4F04-58FA-6983-E8E5247C3010}"/>
              </a:ext>
            </a:extLst>
          </p:cNvPr>
          <p:cNvSpPr txBox="1"/>
          <p:nvPr/>
        </p:nvSpPr>
        <p:spPr>
          <a:xfrm>
            <a:off x="8535824" y="2213223"/>
            <a:ext cx="20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b="1" dirty="0"/>
              <a:t>Kəmiyyət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7259FB-6E74-CBB8-CABC-D4DA60166632}"/>
              </a:ext>
            </a:extLst>
          </p:cNvPr>
          <p:cNvSpPr txBox="1"/>
          <p:nvPr/>
        </p:nvSpPr>
        <p:spPr>
          <a:xfrm>
            <a:off x="8734406" y="4670735"/>
            <a:ext cx="20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600" b="1" dirty="0"/>
              <a:t>Keyfiyyət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0048564-3E9C-A0FE-7757-E05C08E8A6D2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>
            <a:off x="7534563" y="1956092"/>
            <a:ext cx="1001261" cy="5802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7C2C4A6-50AA-BCFE-C4E4-7077E9CA2913}"/>
              </a:ext>
            </a:extLst>
          </p:cNvPr>
          <p:cNvCxnSpPr>
            <a:cxnSpLocks/>
            <a:stCxn id="17" idx="3"/>
            <a:endCxn id="63" idx="1"/>
          </p:cNvCxnSpPr>
          <p:nvPr/>
        </p:nvCxnSpPr>
        <p:spPr>
          <a:xfrm flipV="1">
            <a:off x="7534563" y="2536389"/>
            <a:ext cx="1001261" cy="6539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816A128-7F7C-110C-69C8-D9EDFB85B12A}"/>
              </a:ext>
            </a:extLst>
          </p:cNvPr>
          <p:cNvCxnSpPr>
            <a:cxnSpLocks/>
            <a:stCxn id="18" idx="3"/>
            <a:endCxn id="62" idx="1"/>
          </p:cNvCxnSpPr>
          <p:nvPr/>
        </p:nvCxnSpPr>
        <p:spPr>
          <a:xfrm>
            <a:off x="7534563" y="4424500"/>
            <a:ext cx="1075449" cy="594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DC71315-7BFA-9E80-BF2E-EEE958354BA6}"/>
              </a:ext>
            </a:extLst>
          </p:cNvPr>
          <p:cNvCxnSpPr>
            <a:cxnSpLocks/>
            <a:stCxn id="12" idx="3"/>
            <a:endCxn id="62" idx="1"/>
          </p:cNvCxnSpPr>
          <p:nvPr/>
        </p:nvCxnSpPr>
        <p:spPr>
          <a:xfrm flipV="1">
            <a:off x="7534563" y="5018514"/>
            <a:ext cx="1075449" cy="6401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65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200" y="154774"/>
            <a:ext cx="77885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800" b="1" dirty="0">
                <a:latin typeface="+mj-lt"/>
              </a:rPr>
              <a:t>ÖLÇMƏ SƏVİYYƏLƏRİ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79AF93-E107-7A23-A55A-29734A1FA900}"/>
              </a:ext>
            </a:extLst>
          </p:cNvPr>
          <p:cNvSpPr txBox="1"/>
          <p:nvPr/>
        </p:nvSpPr>
        <p:spPr>
          <a:xfrm>
            <a:off x="13204" y="1267268"/>
            <a:ext cx="634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az-Latn-AZ" altLang="en-US" sz="1800" b="1" dirty="0"/>
              <a:t>Nominal ölçü (Nominal scale) </a:t>
            </a:r>
            <a:r>
              <a:rPr lang="az-Latn-AZ" altLang="en-US" sz="1800" dirty="0"/>
              <a:t>sıralama olmadan təsnifləşdirilir.</a:t>
            </a:r>
            <a:endParaRPr lang="en-US" altLang="en-US" sz="1800" dirty="0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43C2C7CA-3510-E720-56DD-6A8617D30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3" y="1923551"/>
            <a:ext cx="59372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b="1" i="1" dirty="0">
                <a:solidFill>
                  <a:srgbClr val="000000"/>
                </a:solidFill>
              </a:rPr>
              <a:t>Keyfiyyət üzrə dəyişən	     Kateqoriyalar</a:t>
            </a:r>
            <a:endParaRPr lang="en-US" altLang="en-US" sz="1400" b="1" dirty="0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2123444A-9C74-2694-6628-F2A19ED97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3" y="2347479"/>
            <a:ext cx="2009775" cy="1419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dirty="0">
                <a:solidFill>
                  <a:srgbClr val="000000"/>
                </a:solidFill>
              </a:rPr>
              <a:t>Sosial şəbəkələrdən istifadə edirsinizmi</a:t>
            </a:r>
            <a:r>
              <a:rPr lang="en-US" altLang="en-US" sz="1400" dirty="0">
                <a:solidFill>
                  <a:srgbClr val="000000"/>
                </a:solidFill>
              </a:rPr>
              <a:t>?</a:t>
            </a:r>
          </a:p>
          <a:p>
            <a:endParaRPr lang="en-US" altLang="en-US" sz="1400" dirty="0">
              <a:solidFill>
                <a:srgbClr val="000000"/>
              </a:solidFill>
            </a:endParaRPr>
          </a:p>
          <a:p>
            <a:r>
              <a:rPr lang="az-Latn-AZ" altLang="en-US" sz="1400" dirty="0">
                <a:solidFill>
                  <a:srgbClr val="000000"/>
                </a:solidFill>
              </a:rPr>
              <a:t>Hobbiləriniz</a:t>
            </a:r>
            <a:endParaRPr lang="en-US" altLang="en-US" sz="1400" dirty="0">
              <a:solidFill>
                <a:srgbClr val="000000"/>
              </a:solidFill>
            </a:endParaRPr>
          </a:p>
          <a:p>
            <a:endParaRPr lang="en-US" altLang="en-US" sz="1400" dirty="0">
              <a:solidFill>
                <a:srgbClr val="000000"/>
              </a:solidFill>
            </a:endParaRPr>
          </a:p>
          <a:p>
            <a:r>
              <a:rPr lang="az-Latn-AZ" altLang="en-US" sz="1400" dirty="0">
                <a:solidFill>
                  <a:srgbClr val="000000"/>
                </a:solidFill>
              </a:rPr>
              <a:t>Email provayderi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02B597D7-D452-8F08-DF1C-955B9FF7A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077" y="2314870"/>
            <a:ext cx="889000" cy="2603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az-Latn-AZ" altLang="en-US" sz="1400" dirty="0">
                <a:solidFill>
                  <a:srgbClr val="000000"/>
                </a:solidFill>
              </a:rPr>
              <a:t>Bəli</a:t>
            </a:r>
            <a:r>
              <a:rPr lang="en-US" altLang="en-US" sz="1400" dirty="0">
                <a:solidFill>
                  <a:srgbClr val="000000"/>
                </a:solidFill>
              </a:rPr>
              <a:t> / </a:t>
            </a:r>
            <a:r>
              <a:rPr lang="az-Latn-AZ" altLang="en-US" sz="1400" dirty="0">
                <a:solidFill>
                  <a:srgbClr val="000000"/>
                </a:solidFill>
              </a:rPr>
              <a:t>Xeyr</a:t>
            </a:r>
            <a:r>
              <a:rPr lang="en-US" altLang="en-US" sz="1400" dirty="0">
                <a:solidFill>
                  <a:srgbClr val="000000"/>
                </a:solidFill>
              </a:rPr>
              <a:t> </a:t>
            </a:r>
            <a:endParaRPr lang="en-US" altLang="en-US" sz="1400" dirty="0"/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2E2883D6-1CB9-35EE-863B-63CA654D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077" y="3426256"/>
            <a:ext cx="2235994" cy="454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dirty="0">
                <a:solidFill>
                  <a:srgbClr val="000000"/>
                </a:solidFill>
              </a:rPr>
              <a:t>Gmail, Outlook, Yahoo, digər</a:t>
            </a:r>
            <a:endParaRPr lang="en-US" altLang="en-US" sz="1400" dirty="0"/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16156C6B-FBF7-AED6-C1F1-B50215114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077" y="2934460"/>
            <a:ext cx="2009775" cy="314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dirty="0">
                <a:solidFill>
                  <a:srgbClr val="000000"/>
                </a:solidFill>
              </a:rPr>
              <a:t>Musiqi</a:t>
            </a:r>
            <a:r>
              <a:rPr lang="en-US" altLang="en-US" sz="1400" dirty="0">
                <a:solidFill>
                  <a:srgbClr val="000000"/>
                </a:solidFill>
              </a:rPr>
              <a:t> / </a:t>
            </a:r>
            <a:r>
              <a:rPr lang="az-Latn-AZ" altLang="en-US" sz="1400" dirty="0">
                <a:solidFill>
                  <a:srgbClr val="000000"/>
                </a:solidFill>
              </a:rPr>
              <a:t>Rəqs</a:t>
            </a:r>
            <a:r>
              <a:rPr lang="en-US" altLang="en-US" sz="1400" dirty="0">
                <a:solidFill>
                  <a:srgbClr val="000000"/>
                </a:solidFill>
              </a:rPr>
              <a:t> /</a:t>
            </a:r>
            <a:r>
              <a:rPr lang="az-Latn-AZ" altLang="en-US" sz="1400" dirty="0">
                <a:solidFill>
                  <a:srgbClr val="000000"/>
                </a:solidFill>
              </a:rPr>
              <a:t> digər</a:t>
            </a:r>
            <a:endParaRPr lang="en-US" altLang="en-US" sz="1400" dirty="0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3519D19-78D8-A93E-F5CF-402FDCE65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-4759" y="2226763"/>
            <a:ext cx="6120000" cy="0"/>
          </a:xfrm>
          <a:prstGeom prst="line">
            <a:avLst/>
          </a:prstGeom>
          <a:noFill/>
          <a:ln w="24130">
            <a:solidFill>
              <a:srgbClr val="F484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FA011C57-96B4-0FDA-85B9-576CCA268E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5336" y="2484188"/>
            <a:ext cx="2235994" cy="1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1F16FD39-8B85-36E7-979D-336E2C7265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5336" y="3057090"/>
            <a:ext cx="2235994" cy="1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F51076ED-1159-C55A-0A87-129B652C3E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5336" y="3560618"/>
            <a:ext cx="2235994" cy="1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7CCCD8-0AE4-5F71-517D-B364DCEC94DF}"/>
              </a:ext>
            </a:extLst>
          </p:cNvPr>
          <p:cNvSpPr txBox="1"/>
          <p:nvPr/>
        </p:nvSpPr>
        <p:spPr>
          <a:xfrm>
            <a:off x="-41704" y="4024128"/>
            <a:ext cx="6403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az-Latn-AZ" altLang="en-US" sz="1800" b="1" dirty="0"/>
              <a:t>Sıralama ölçü (Ordinal scale) </a:t>
            </a:r>
            <a:r>
              <a:rPr lang="az-Latn-AZ" altLang="en-US" sz="1800" dirty="0"/>
              <a:t>sıralama nəzərə alınaraq təsnifləşdirilir.</a:t>
            </a:r>
            <a:endParaRPr lang="en-US" altLang="en-US" sz="1800" dirty="0"/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2BEA1E8F-3A3C-63F3-AC20-A3AC9D3A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3" y="4960814"/>
            <a:ext cx="59372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b="1" i="1" dirty="0">
                <a:solidFill>
                  <a:srgbClr val="000000"/>
                </a:solidFill>
              </a:rPr>
              <a:t>Keyfiyyət üzrə dəyişən                                       Sıralanmış Kateqoriyalar</a:t>
            </a:r>
            <a:endParaRPr lang="en-US" altLang="en-US" sz="1400" b="1" dirty="0"/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88306EF2-9B87-1CDB-9651-03E6DCD84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3" y="5384742"/>
            <a:ext cx="2009775" cy="1419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dirty="0">
                <a:solidFill>
                  <a:srgbClr val="000000"/>
                </a:solidFill>
              </a:rPr>
              <a:t>Tələbələrin nəticələri</a:t>
            </a:r>
            <a:endParaRPr lang="en-US" altLang="en-US" sz="1400" dirty="0">
              <a:solidFill>
                <a:srgbClr val="000000"/>
              </a:solidFill>
            </a:endParaRPr>
          </a:p>
          <a:p>
            <a:endParaRPr lang="en-US" altLang="en-US" sz="1400" dirty="0">
              <a:solidFill>
                <a:srgbClr val="000000"/>
              </a:solidFill>
            </a:endParaRPr>
          </a:p>
          <a:p>
            <a:r>
              <a:rPr lang="az-Latn-AZ" altLang="en-US" sz="1400" dirty="0">
                <a:solidFill>
                  <a:srgbClr val="000000"/>
                </a:solidFill>
              </a:rPr>
              <a:t>Xidmətin keyfiyyəti</a:t>
            </a:r>
            <a:endParaRPr lang="en-US" altLang="en-US" sz="1400" dirty="0">
              <a:solidFill>
                <a:srgbClr val="000000"/>
              </a:solidFill>
            </a:endParaRPr>
          </a:p>
          <a:p>
            <a:endParaRPr lang="en-US" altLang="en-US" sz="1400" dirty="0">
              <a:solidFill>
                <a:srgbClr val="000000"/>
              </a:solidFill>
            </a:endParaRPr>
          </a:p>
          <a:p>
            <a:r>
              <a:rPr lang="az-Latn-AZ" altLang="en-US" sz="1400" dirty="0">
                <a:solidFill>
                  <a:srgbClr val="000000"/>
                </a:solidFill>
              </a:rPr>
              <a:t>İşçilərin vəzifələri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CB43FF59-1794-FA7B-4AF0-09241F92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788" y="5352132"/>
            <a:ext cx="1333500" cy="291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A, B, C, D, F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D04745A3-2983-A54C-57A5-FE002A8BE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788" y="6163452"/>
            <a:ext cx="1982064" cy="454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dirty="0">
                <a:solidFill>
                  <a:srgbClr val="000000"/>
                </a:solidFill>
              </a:rPr>
              <a:t>Baş mütəxəssis , Aparıcı mütəxəssis, Mütəxəssis</a:t>
            </a:r>
            <a:endParaRPr lang="en-US" altLang="en-US" sz="1400" dirty="0"/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E511BF8A-B340-5F1D-C860-D233C1F0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788" y="5833929"/>
            <a:ext cx="1982064" cy="314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dirty="0">
                <a:solidFill>
                  <a:srgbClr val="000000"/>
                </a:solidFill>
              </a:rPr>
              <a:t>Yaxşı, Orta, Zəif</a:t>
            </a:r>
            <a:endParaRPr lang="en-US" altLang="en-US" sz="1400" dirty="0"/>
          </a:p>
        </p:txBody>
      </p:sp>
      <p:sp>
        <p:nvSpPr>
          <p:cNvPr id="30" name="Line 18">
            <a:extLst>
              <a:ext uri="{FF2B5EF4-FFF2-40B4-BE49-F238E27FC236}">
                <a16:creationId xmlns:a16="http://schemas.microsoft.com/office/drawing/2014/main" id="{27388F22-09A4-ABE7-5A10-C92ED2D14B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-4761" y="5254761"/>
            <a:ext cx="6120000" cy="9265"/>
          </a:xfrm>
          <a:prstGeom prst="line">
            <a:avLst/>
          </a:prstGeom>
          <a:noFill/>
          <a:ln w="24130">
            <a:solidFill>
              <a:srgbClr val="F484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E67D5191-5A60-53F8-0A2D-5365625F00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5336" y="5521451"/>
            <a:ext cx="2235994" cy="1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4">
            <a:extLst>
              <a:ext uri="{FF2B5EF4-FFF2-40B4-BE49-F238E27FC236}">
                <a16:creationId xmlns:a16="http://schemas.microsoft.com/office/drawing/2014/main" id="{3215921D-EFC1-B705-F395-531FC8C60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5336" y="5935252"/>
            <a:ext cx="2235994" cy="1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5">
            <a:extLst>
              <a:ext uri="{FF2B5EF4-FFF2-40B4-BE49-F238E27FC236}">
                <a16:creationId xmlns:a16="http://schemas.microsoft.com/office/drawing/2014/main" id="{0BD0FB37-0E19-090F-DFD5-95B4929F42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5336" y="6354259"/>
            <a:ext cx="2235994" cy="1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146FBE-2CA9-EBC7-44BD-169560FA3DD7}"/>
              </a:ext>
            </a:extLst>
          </p:cNvPr>
          <p:cNvSpPr txBox="1"/>
          <p:nvPr/>
        </p:nvSpPr>
        <p:spPr>
          <a:xfrm>
            <a:off x="6383567" y="1205640"/>
            <a:ext cx="5860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az-Latn-AZ" altLang="en-US" b="1" dirty="0"/>
              <a:t>İnterval</a:t>
            </a:r>
            <a:r>
              <a:rPr lang="az-Latn-AZ" altLang="en-US" sz="1800" b="1" dirty="0"/>
              <a:t> ölçü (İnterval scale) </a:t>
            </a:r>
            <a:r>
              <a:rPr lang="az-Latn-AZ" altLang="en-US" sz="1800" dirty="0"/>
              <a:t>ölçmələr arasında olan fərqdir, ancaq doğru </a:t>
            </a:r>
            <a:r>
              <a:rPr lang="az-Latn-AZ" altLang="en-US" sz="1800" b="1" dirty="0"/>
              <a:t>sıfır nöqtəsi yoxdur.</a:t>
            </a:r>
            <a:endParaRPr lang="en-US" altLang="en-US" sz="1800" b="1" dirty="0"/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4733184D-784F-8D86-9963-C3985264C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079" y="1923551"/>
            <a:ext cx="571658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b="1" i="1" dirty="0">
                <a:solidFill>
                  <a:srgbClr val="000000"/>
                </a:solidFill>
              </a:rPr>
              <a:t>Kəmiyyət üzrə dəyişən                                       Ölçmənin səviyyələri</a:t>
            </a:r>
            <a:endParaRPr lang="en-US" altLang="en-US" sz="1400" b="1" dirty="0"/>
          </a:p>
        </p:txBody>
      </p:sp>
      <p:sp>
        <p:nvSpPr>
          <p:cNvPr id="38" name="Text Box 10">
            <a:extLst>
              <a:ext uri="{FF2B5EF4-FFF2-40B4-BE49-F238E27FC236}">
                <a16:creationId xmlns:a16="http://schemas.microsoft.com/office/drawing/2014/main" id="{3AD122C2-5A3D-7232-DB75-4A9D8C6EC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079" y="2347480"/>
            <a:ext cx="2009775" cy="7959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dirty="0">
                <a:solidFill>
                  <a:srgbClr val="000000"/>
                </a:solidFill>
              </a:rPr>
              <a:t>Temperatur</a:t>
            </a:r>
            <a:endParaRPr lang="en-US" altLang="en-US" sz="1400" dirty="0">
              <a:solidFill>
                <a:srgbClr val="000000"/>
              </a:solidFill>
            </a:endParaRPr>
          </a:p>
          <a:p>
            <a:endParaRPr lang="en-US" altLang="en-US" sz="1400" dirty="0">
              <a:solidFill>
                <a:srgbClr val="000000"/>
              </a:solidFill>
            </a:endParaRPr>
          </a:p>
          <a:p>
            <a:r>
              <a:rPr lang="az-Latn-AZ" altLang="en-US" sz="1400" dirty="0">
                <a:solidFill>
                  <a:srgbClr val="000000"/>
                </a:solidFill>
              </a:rPr>
              <a:t>Vaxt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8049124E-FBE7-7010-77A1-24F33AF46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1335" y="2314869"/>
            <a:ext cx="1333500" cy="291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az-Latn-AZ" sz="1400" dirty="0"/>
              <a:t>İnterval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Text Box 13">
            <a:extLst>
              <a:ext uri="{FF2B5EF4-FFF2-40B4-BE49-F238E27FC236}">
                <a16:creationId xmlns:a16="http://schemas.microsoft.com/office/drawing/2014/main" id="{723FACE4-00D4-616F-2006-F2DEB0650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1335" y="2796666"/>
            <a:ext cx="1419140" cy="314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dirty="0">
                <a:solidFill>
                  <a:srgbClr val="000000"/>
                </a:solidFill>
              </a:rPr>
              <a:t>İnterval</a:t>
            </a:r>
            <a:endParaRPr lang="en-US" altLang="en-US" sz="1400" dirty="0"/>
          </a:p>
        </p:txBody>
      </p:sp>
      <p:sp>
        <p:nvSpPr>
          <p:cNvPr id="41" name="Line 18">
            <a:extLst>
              <a:ext uri="{FF2B5EF4-FFF2-40B4-BE49-F238E27FC236}">
                <a16:creationId xmlns:a16="http://schemas.microsoft.com/office/drawing/2014/main" id="{60AE8DDF-ADF9-83F8-5290-988B4E345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5954" y="2226763"/>
            <a:ext cx="5716588" cy="0"/>
          </a:xfrm>
          <a:prstGeom prst="line">
            <a:avLst/>
          </a:prstGeom>
          <a:noFill/>
          <a:ln w="24130">
            <a:solidFill>
              <a:srgbClr val="F484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23">
            <a:extLst>
              <a:ext uri="{FF2B5EF4-FFF2-40B4-BE49-F238E27FC236}">
                <a16:creationId xmlns:a16="http://schemas.microsoft.com/office/drawing/2014/main" id="{3FC9B303-DFA9-9DB6-F720-9401A0E27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8414" y="2484188"/>
            <a:ext cx="1800000" cy="0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3C292E60-B0FB-FFB0-D5A5-7709B6105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8414" y="2897989"/>
            <a:ext cx="1800000" cy="0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11D129F3-ED93-BACF-5901-30532BADC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196" y="4955299"/>
            <a:ext cx="5693279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b="1" i="1" dirty="0">
                <a:solidFill>
                  <a:srgbClr val="000000"/>
                </a:solidFill>
              </a:rPr>
              <a:t>Kəmiyyət üzrə dəyişən                                       Ölçmənin səviyyələri</a:t>
            </a:r>
            <a:endParaRPr lang="en-US" altLang="en-US" sz="1400" b="1" dirty="0"/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8A2B3EAC-DD70-A651-132C-A7BF90E1B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196" y="5379228"/>
            <a:ext cx="2009775" cy="7959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dirty="0">
                <a:solidFill>
                  <a:srgbClr val="000000"/>
                </a:solidFill>
              </a:rPr>
              <a:t>Boy</a:t>
            </a:r>
          </a:p>
          <a:p>
            <a:endParaRPr lang="az-Latn-AZ" altLang="en-US" sz="1400" dirty="0">
              <a:solidFill>
                <a:srgbClr val="000000"/>
              </a:solidFill>
            </a:endParaRPr>
          </a:p>
          <a:p>
            <a:r>
              <a:rPr lang="az-Latn-AZ" altLang="en-US" sz="1400" dirty="0">
                <a:solidFill>
                  <a:srgbClr val="000000"/>
                </a:solidFill>
              </a:rPr>
              <a:t>Maaş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46" name="Text Box 11">
            <a:extLst>
              <a:ext uri="{FF2B5EF4-FFF2-40B4-BE49-F238E27FC236}">
                <a16:creationId xmlns:a16="http://schemas.microsoft.com/office/drawing/2014/main" id="{96E0EE88-DC65-18D1-74D6-A3E7C7108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3452" y="5346617"/>
            <a:ext cx="1333500" cy="291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lang="az-Latn-AZ" sz="1400" dirty="0"/>
              <a:t>Nisbət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DF5363EA-B1FB-E83A-CFCF-991257D26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3452" y="5828414"/>
            <a:ext cx="1419140" cy="314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1400" dirty="0">
                <a:solidFill>
                  <a:srgbClr val="000000"/>
                </a:solidFill>
              </a:rPr>
              <a:t>Nisbət </a:t>
            </a:r>
            <a:endParaRPr lang="en-US" altLang="en-US" sz="1400" dirty="0"/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id="{375C3E45-B727-A712-1101-BDAF81101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8071" y="5258511"/>
            <a:ext cx="5716588" cy="0"/>
          </a:xfrm>
          <a:prstGeom prst="line">
            <a:avLst/>
          </a:prstGeom>
          <a:noFill/>
          <a:ln w="24130">
            <a:solidFill>
              <a:srgbClr val="F484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23">
            <a:extLst>
              <a:ext uri="{FF2B5EF4-FFF2-40B4-BE49-F238E27FC236}">
                <a16:creationId xmlns:a16="http://schemas.microsoft.com/office/drawing/2014/main" id="{2650CAE4-4C3B-CD13-C9C7-8768E6666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531" y="5515936"/>
            <a:ext cx="1800000" cy="0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0E2225DF-BF0B-CEFB-B491-1A732B224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0531" y="5929737"/>
            <a:ext cx="1800000" cy="0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C40E5F-8FCC-05F6-2094-9977DB163087}"/>
              </a:ext>
            </a:extLst>
          </p:cNvPr>
          <p:cNvSpPr txBox="1"/>
          <p:nvPr/>
        </p:nvSpPr>
        <p:spPr>
          <a:xfrm>
            <a:off x="6363857" y="4016789"/>
            <a:ext cx="5733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az-Latn-AZ" altLang="en-US" b="1" dirty="0"/>
              <a:t>Nisbət</a:t>
            </a:r>
            <a:r>
              <a:rPr lang="az-Latn-AZ" altLang="en-US" sz="1800" b="1" dirty="0"/>
              <a:t> ölçü (Ratio scale) </a:t>
            </a:r>
            <a:r>
              <a:rPr lang="az-Latn-AZ" altLang="en-US" sz="1800" dirty="0"/>
              <a:t>ölçmələr arasında olan fərqdir və doğru </a:t>
            </a:r>
            <a:r>
              <a:rPr lang="az-Latn-AZ" altLang="en-US" sz="1800" b="1" dirty="0"/>
              <a:t>sıfır nöqtəsi var.</a:t>
            </a:r>
            <a:endParaRPr lang="en-US" altLang="en-US" sz="18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DD551F-C65F-DC12-6BDA-7D8139C7E3B6}"/>
              </a:ext>
            </a:extLst>
          </p:cNvPr>
          <p:cNvSpPr/>
          <p:nvPr/>
        </p:nvSpPr>
        <p:spPr>
          <a:xfrm>
            <a:off x="6269270" y="1004243"/>
            <a:ext cx="55390" cy="583948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4184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MƏRKƏZ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 TENDENS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YA</a:t>
            </a:r>
            <a:r>
              <a:rPr lang="az-Latn-AZ" sz="4400" b="1" dirty="0">
                <a:latin typeface="+mj-lt"/>
              </a:rPr>
              <a:t> (Central Tendency)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FF04C6-C80C-9B81-B906-A86E793B0EE9}"/>
              </a:ext>
            </a:extLst>
          </p:cNvPr>
          <p:cNvSpPr txBox="1"/>
          <p:nvPr/>
        </p:nvSpPr>
        <p:spPr>
          <a:xfrm>
            <a:off x="106158" y="1289616"/>
            <a:ext cx="11926957" cy="37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Mərkəzi</a:t>
            </a:r>
            <a:r>
              <a:rPr lang="en-US" dirty="0"/>
              <a:t> </a:t>
            </a:r>
            <a:r>
              <a:rPr lang="en-US" dirty="0" err="1"/>
              <a:t>tendensiya</a:t>
            </a:r>
            <a:r>
              <a:rPr lang="az-Latn-AZ" dirty="0"/>
              <a:t> </a:t>
            </a:r>
            <a:r>
              <a:rPr lang="az-Latn-AZ" b="1" dirty="0"/>
              <a:t>(Central Tendency)</a:t>
            </a:r>
            <a:r>
              <a:rPr lang="en-US" b="1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məlumat</a:t>
            </a:r>
            <a:r>
              <a:rPr lang="en-US" dirty="0"/>
              <a:t> </a:t>
            </a:r>
            <a:r>
              <a:rPr lang="en-US" dirty="0" err="1"/>
              <a:t>dəyərlərinin</a:t>
            </a:r>
            <a:r>
              <a:rPr lang="en-US" dirty="0"/>
              <a:t> </a:t>
            </a:r>
            <a:r>
              <a:rPr lang="en-US" dirty="0" err="1"/>
              <a:t>tipik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mərkəzi</a:t>
            </a:r>
            <a:r>
              <a:rPr lang="en-US" dirty="0"/>
              <a:t> </a:t>
            </a:r>
            <a:r>
              <a:rPr lang="en-US" dirty="0" err="1"/>
              <a:t>dəyər</a:t>
            </a:r>
            <a:r>
              <a:rPr lang="en-US" dirty="0"/>
              <a:t> </a:t>
            </a:r>
            <a:r>
              <a:rPr lang="en-US" dirty="0" err="1"/>
              <a:t>ətrafında</a:t>
            </a:r>
            <a:r>
              <a:rPr lang="en-US" dirty="0"/>
              <a:t> </a:t>
            </a:r>
            <a:r>
              <a:rPr lang="en-US" dirty="0" err="1"/>
              <a:t>qruplaşma</a:t>
            </a:r>
            <a:r>
              <a:rPr lang="en-US" dirty="0"/>
              <a:t> </a:t>
            </a:r>
            <a:r>
              <a:rPr lang="en-US" dirty="0" err="1"/>
              <a:t>dərəcəsidir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CBC53-21C3-8E75-18F8-F5CDD3D18736}"/>
              </a:ext>
            </a:extLst>
          </p:cNvPr>
          <p:cNvSpPr txBox="1"/>
          <p:nvPr/>
        </p:nvSpPr>
        <p:spPr>
          <a:xfrm>
            <a:off x="710118" y="2004219"/>
            <a:ext cx="10333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Aritmatik</a:t>
            </a:r>
            <a:r>
              <a:rPr lang="en-US" b="1" dirty="0"/>
              <a:t> </a:t>
            </a:r>
            <a:r>
              <a:rPr lang="en-US" b="1" dirty="0" err="1"/>
              <a:t>orta</a:t>
            </a:r>
            <a:r>
              <a:rPr lang="az-Latn-AZ" b="1" dirty="0"/>
              <a:t> (mean)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çox</a:t>
            </a:r>
            <a:r>
              <a:rPr lang="en-US" dirty="0"/>
              <a:t> </a:t>
            </a:r>
            <a:r>
              <a:rPr lang="en-US" dirty="0" err="1"/>
              <a:t>vaxt</a:t>
            </a:r>
            <a:r>
              <a:rPr lang="en-US" dirty="0"/>
              <a:t> </a:t>
            </a:r>
            <a:r>
              <a:rPr lang="en-US" dirty="0" err="1"/>
              <a:t>sadəcə</a:t>
            </a:r>
            <a:r>
              <a:rPr lang="en-US" dirty="0"/>
              <a:t> “</a:t>
            </a:r>
            <a:r>
              <a:rPr lang="en-US" dirty="0" err="1"/>
              <a:t>orta</a:t>
            </a:r>
            <a:r>
              <a:rPr lang="az-Latn-AZ" dirty="0"/>
              <a:t>lama</a:t>
            </a:r>
            <a:r>
              <a:rPr lang="en-US" dirty="0"/>
              <a:t>” </a:t>
            </a:r>
            <a:r>
              <a:rPr lang="en-US" dirty="0" err="1"/>
              <a:t>adlanır</a:t>
            </a:r>
            <a:r>
              <a:rPr lang="en-US" dirty="0"/>
              <a:t>) </a:t>
            </a:r>
            <a:r>
              <a:rPr lang="en-US" dirty="0" err="1"/>
              <a:t>mərkəzi</a:t>
            </a:r>
            <a:r>
              <a:rPr lang="az-Latn-AZ" dirty="0"/>
              <a:t> tendensiyanın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az-Latn-AZ" dirty="0"/>
              <a:t>çox yayılan </a:t>
            </a:r>
            <a:r>
              <a:rPr lang="en-US" dirty="0" err="1"/>
              <a:t>ölçüsüdür</a:t>
            </a:r>
            <a:r>
              <a:rPr lang="az-Latn-AZ" dirty="0"/>
              <a:t>.</a:t>
            </a:r>
            <a:endParaRPr lang="en-US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A9572B1-7FA4-026A-EAF6-C32A4F6A4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49168"/>
            <a:ext cx="19050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az-Latn-AZ" altLang="en-US" sz="2000" dirty="0"/>
              <a:t>Seçmə sayı</a:t>
            </a:r>
            <a:endParaRPr lang="en-US" altLang="en-US" sz="2000" dirty="0"/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C2B2CAD0-5698-2B9F-8EBE-12B94EB577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248893"/>
            <a:ext cx="1981200" cy="9144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0C360FEA-18F3-115A-0C30-B8D035885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706093"/>
          <a:ext cx="497522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609600" progId="Equation.3">
                  <p:embed/>
                </p:oleObj>
              </mc:Choice>
              <mc:Fallback>
                <p:oleObj name="Equation" r:id="rId2" imgW="1930400" imgH="609600" progId="Equation.3">
                  <p:embed/>
                  <p:pic>
                    <p:nvPicPr>
                      <p:cNvPr id="17" name="Object 4">
                        <a:extLst>
                          <a:ext uri="{FF2B5EF4-FFF2-40B4-BE49-F238E27FC236}">
                            <a16:creationId xmlns:a16="http://schemas.microsoft.com/office/drawing/2014/main" id="{0C360FEA-18F3-115A-0C30-B8D035885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706093"/>
                        <a:ext cx="4975225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>
            <a:extLst>
              <a:ext uri="{FF2B5EF4-FFF2-40B4-BE49-F238E27FC236}">
                <a16:creationId xmlns:a16="http://schemas.microsoft.com/office/drawing/2014/main" id="{AE9362C6-4463-5A60-D57D-507E46259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458693"/>
            <a:ext cx="25146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 err="1"/>
              <a:t>Müşahidə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olunan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dəyərlər</a:t>
            </a:r>
            <a:endParaRPr lang="en-US" altLang="en-US" sz="20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D1131258-1DE9-EF88-2403-DD00801AB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020293"/>
            <a:ext cx="143500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az-Latn-AZ" altLang="en-US" sz="2000" dirty="0"/>
              <a:t>i-ci dəyər</a:t>
            </a:r>
            <a:endParaRPr lang="en-US" altLang="en-US" sz="2000" dirty="0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2358FA3B-3F9A-B4D4-F562-AB971C3BFF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230093"/>
            <a:ext cx="533400" cy="2286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7AC9461C-4B65-7C97-7684-B3A8B937A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563" y="3211114"/>
            <a:ext cx="270163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az-Latn-AZ" altLang="en-US" sz="2000" dirty="0"/>
              <a:t>Ari</a:t>
            </a:r>
            <a:r>
              <a:rPr lang="en-US" altLang="en-US" sz="2000" dirty="0"/>
              <a:t>t</a:t>
            </a:r>
            <a:r>
              <a:rPr lang="az-Latn-AZ" altLang="en-US" sz="2000" dirty="0"/>
              <a:t>m</a:t>
            </a:r>
            <a:r>
              <a:rPr lang="en-US" altLang="en-US" sz="2000" dirty="0"/>
              <a:t>a</a:t>
            </a:r>
            <a:r>
              <a:rPr lang="az-Latn-AZ" altLang="en-US" sz="2000" dirty="0"/>
              <a:t>tik orta (mean)</a:t>
            </a:r>
            <a:endParaRPr lang="en-US" altLang="en-US" sz="2000" dirty="0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960A038F-1828-22F4-3F7E-19630D4CA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629893"/>
            <a:ext cx="990600" cy="685800"/>
          </a:xfrm>
          <a:prstGeom prst="line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75B18F8-99FF-B80F-0636-B3D676063E95}"/>
              </a:ext>
            </a:extLst>
          </p:cNvPr>
          <p:cNvCxnSpPr>
            <a:cxnSpLocks/>
            <a:stCxn id="18" idx="0"/>
            <a:endCxn id="17" idx="3"/>
          </p:cNvCxnSpPr>
          <p:nvPr/>
        </p:nvCxnSpPr>
        <p:spPr>
          <a:xfrm rot="16200000" flipV="1">
            <a:off x="8385573" y="4814565"/>
            <a:ext cx="967581" cy="320675"/>
          </a:xfrm>
          <a:prstGeom prst="bentConnector2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3574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4184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AR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TMAT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K ORTA</a:t>
            </a:r>
            <a:r>
              <a:rPr lang="az-Latn-AZ" sz="4400" b="1" dirty="0">
                <a:latin typeface="+mj-lt"/>
              </a:rPr>
              <a:t> (Mean)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9E4F2A-C1DA-DBA4-9A7B-397D96D3F21E}"/>
              </a:ext>
            </a:extLst>
          </p:cNvPr>
          <p:cNvSpPr txBox="1"/>
          <p:nvPr/>
        </p:nvSpPr>
        <p:spPr>
          <a:xfrm>
            <a:off x="359923" y="1322067"/>
            <a:ext cx="771265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Mərkəzi</a:t>
            </a:r>
            <a:r>
              <a:rPr lang="az-Latn-AZ" dirty="0"/>
              <a:t> tendensiyanın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az-Latn-AZ" dirty="0"/>
              <a:t>çox istifadə olunan ölçüsüdür.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Orta</a:t>
            </a:r>
            <a:r>
              <a:rPr lang="az-Latn-AZ" dirty="0"/>
              <a:t>lama (mean)</a:t>
            </a:r>
            <a:r>
              <a:rPr lang="en-US" dirty="0"/>
              <a:t> = </a:t>
            </a:r>
            <a:r>
              <a:rPr lang="en-US" dirty="0" err="1"/>
              <a:t>dəyərlərin</a:t>
            </a:r>
            <a:r>
              <a:rPr lang="en-US" dirty="0"/>
              <a:t> </a:t>
            </a:r>
            <a:r>
              <a:rPr lang="en-US" dirty="0" err="1"/>
              <a:t>cəmi</a:t>
            </a:r>
            <a:r>
              <a:rPr lang="az-Latn-AZ" dirty="0"/>
              <a:t>nin </a:t>
            </a:r>
            <a:r>
              <a:rPr lang="en-US" dirty="0" err="1"/>
              <a:t>dəyərlərin</a:t>
            </a:r>
            <a:r>
              <a:rPr lang="en-US" dirty="0"/>
              <a:t> </a:t>
            </a:r>
            <a:r>
              <a:rPr lang="en-US" dirty="0" err="1"/>
              <a:t>sayına</a:t>
            </a:r>
            <a:r>
              <a:rPr lang="en-US" dirty="0"/>
              <a:t> </a:t>
            </a:r>
            <a:r>
              <a:rPr lang="en-US" dirty="0" err="1"/>
              <a:t>böl</a:t>
            </a:r>
            <a:r>
              <a:rPr lang="az-Latn-AZ" dirty="0"/>
              <a:t>məklə əldə edilir.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dirty="0"/>
              <a:t>Kənar dəyərlərdən</a:t>
            </a:r>
            <a:r>
              <a:rPr lang="en-US" dirty="0"/>
              <a:t> (</a:t>
            </a:r>
            <a:r>
              <a:rPr lang="az-Latn-AZ" dirty="0"/>
              <a:t>outliers</a:t>
            </a:r>
            <a:r>
              <a:rPr lang="en-US" dirty="0"/>
              <a:t>) </a:t>
            </a:r>
            <a:r>
              <a:rPr lang="en-US" b="1" dirty="0" err="1"/>
              <a:t>təsirlən</a:t>
            </a:r>
            <a:r>
              <a:rPr lang="az-Latn-AZ" b="1" dirty="0"/>
              <a:t>ir</a:t>
            </a:r>
            <a:r>
              <a:rPr lang="az-Latn-AZ" dirty="0"/>
              <a:t>.</a:t>
            </a:r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05386A7B-5658-AB90-FDB7-CB9ECA5965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12628" y="40767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3999C4-9DD7-5595-98D1-9416B6D8A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64" y="3570288"/>
            <a:ext cx="3984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/>
              <a:t>11  12  13  14  15  16  17  18  19 20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CF6AD-61EB-AA90-C70E-D9BE9AA9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6" y="3429000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2552A6-CA53-86A4-07E0-FAE7CD55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6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74478E39-7A60-6469-C996-B75D5F939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26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2FDAEAC-4927-24FB-22D6-09A191F03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51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9D700F01-1DE2-537D-B67C-CC7F3C18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51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3C59D475-A18A-25A6-E406-27ACC25EB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926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A2567AA5-F063-C0EA-39E0-1F20CA796D1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386616" y="40767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D936BA9C-7FAF-7D46-97CD-6CBD22E8B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16" y="4572000"/>
            <a:ext cx="1752600" cy="397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Mean = 13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ED13FCF-DD31-6E6E-5296-663E76790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053" y="3581400"/>
            <a:ext cx="623194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/>
              <a:t>  11  12  13  14  15  16  17  18  19 20</a:t>
            </a:r>
            <a:r>
              <a:rPr lang="az-Latn-AZ" altLang="en-US" sz="1800" b="1" dirty="0"/>
              <a:t> 21 22 23 24 25 </a:t>
            </a:r>
            <a:endParaRPr lang="en-US" altLang="en-US" sz="1800" b="1" dirty="0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87383A99-1F49-8D44-515C-046107699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128" y="3429000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" name="Oval 19">
            <a:extLst>
              <a:ext uri="{FF2B5EF4-FFF2-40B4-BE49-F238E27FC236}">
                <a16:creationId xmlns:a16="http://schemas.microsoft.com/office/drawing/2014/main" id="{F2F04F15-431B-3F63-05BB-6634BB134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687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Oval 20">
            <a:extLst>
              <a:ext uri="{FF2B5EF4-FFF2-40B4-BE49-F238E27FC236}">
                <a16:creationId xmlns:a16="http://schemas.microsoft.com/office/drawing/2014/main" id="{D9CB9B15-DCA7-16A2-85DF-36078B7C7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149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5DD8E788-0647-7D0A-0D39-062B96166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149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75DE2842-AC6A-A307-534D-B2897F8B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687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Oval 23">
            <a:extLst>
              <a:ext uri="{FF2B5EF4-FFF2-40B4-BE49-F238E27FC236}">
                <a16:creationId xmlns:a16="http://schemas.microsoft.com/office/drawing/2014/main" id="{D90C2C7A-195C-C485-F9AB-C84A2703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0046" y="3440978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98454A3D-BEED-0A32-8CD3-5996200C1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928" y="4572000"/>
            <a:ext cx="1676400" cy="4587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Mean = 1</a:t>
            </a:r>
            <a:r>
              <a:rPr lang="az-Latn-AZ" altLang="en-US" sz="2000" dirty="0"/>
              <a:t>5</a:t>
            </a:r>
            <a:endParaRPr lang="en-US" altLang="en-US" sz="2000" dirty="0"/>
          </a:p>
        </p:txBody>
      </p:sp>
      <p:graphicFrame>
        <p:nvGraphicFramePr>
          <p:cNvPr id="36" name="Object 6">
            <a:extLst>
              <a:ext uri="{FF2B5EF4-FFF2-40B4-BE49-F238E27FC236}">
                <a16:creationId xmlns:a16="http://schemas.microsoft.com/office/drawing/2014/main" id="{3B914630-D8EE-D99F-1312-9BE0E5F28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676" y="5257800"/>
          <a:ext cx="34940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393700" progId="Equation.3">
                  <p:embed/>
                </p:oleObj>
              </mc:Choice>
              <mc:Fallback>
                <p:oleObj name="Equation" r:id="rId2" imgW="1879600" imgH="393700" progId="Equation.3">
                  <p:embed/>
                  <p:pic>
                    <p:nvPicPr>
                      <p:cNvPr id="36" name="Object 6">
                        <a:extLst>
                          <a:ext uri="{FF2B5EF4-FFF2-40B4-BE49-F238E27FC236}">
                            <a16:creationId xmlns:a16="http://schemas.microsoft.com/office/drawing/2014/main" id="{3B914630-D8EE-D99F-1312-9BE0E5F28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76" y="5257800"/>
                        <a:ext cx="349408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C257446F-BA62-9C75-FE44-F1B1371DD5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44495" y="3667125"/>
            <a:ext cx="53640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C06DE39F-BF47-14CF-24EA-25065434D5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1276" y="3657600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25F642-DC48-5B0E-771B-311E97B9AB38}"/>
                  </a:ext>
                </a:extLst>
              </p:cNvPr>
              <p:cNvSpPr txBox="1"/>
              <p:nvPr/>
            </p:nvSpPr>
            <p:spPr>
              <a:xfrm>
                <a:off x="6688198" y="5257800"/>
                <a:ext cx="4238419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z-Latn-AZ" sz="2000" b="0" i="1" smtClean="0">
                              <a:latin typeface="Cambria Math" panose="02040503050406030204" pitchFamily="18" charset="0"/>
                            </a:rPr>
                            <m:t>11+12+13+14+25</m:t>
                          </m:r>
                        </m:num>
                        <m:den>
                          <m:r>
                            <a:rPr lang="az-Latn-AZ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az-Latn-AZ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z-Latn-AZ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z-Latn-AZ" sz="2000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az-Latn-AZ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az-Latn-AZ" sz="20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25F642-DC48-5B0E-771B-311E97B9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98" y="5257800"/>
                <a:ext cx="4238419" cy="584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70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4184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MEDİAN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9E4F2A-C1DA-DBA4-9A7B-397D96D3F21E}"/>
              </a:ext>
            </a:extLst>
          </p:cNvPr>
          <p:cNvSpPr txBox="1"/>
          <p:nvPr/>
        </p:nvSpPr>
        <p:spPr>
          <a:xfrm>
            <a:off x="359922" y="1322067"/>
            <a:ext cx="880254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Sırala</a:t>
            </a:r>
            <a:r>
              <a:rPr lang="az-Latn-AZ" dirty="0"/>
              <a:t>mada</a:t>
            </a:r>
            <a:r>
              <a:rPr lang="en-US" dirty="0"/>
              <a:t> median </a:t>
            </a:r>
            <a:r>
              <a:rPr lang="en-US" dirty="0" err="1"/>
              <a:t>orta</a:t>
            </a:r>
            <a:r>
              <a:rPr lang="az-Latn-AZ" dirty="0"/>
              <a:t>da duran dəyərdir</a:t>
            </a:r>
            <a:r>
              <a:rPr lang="en-US" dirty="0"/>
              <a:t> (</a:t>
            </a:r>
            <a:r>
              <a:rPr lang="en-US" dirty="0" err="1"/>
              <a:t>yuxarıda</a:t>
            </a:r>
            <a:r>
              <a:rPr lang="az-Latn-AZ" dirty="0"/>
              <a:t>n </a:t>
            </a:r>
            <a:r>
              <a:rPr lang="en-US" dirty="0"/>
              <a:t>50%, </a:t>
            </a:r>
            <a:r>
              <a:rPr lang="en-US" dirty="0" err="1"/>
              <a:t>aşağıda</a:t>
            </a:r>
            <a:r>
              <a:rPr lang="az-Latn-AZ" dirty="0"/>
              <a:t>n</a:t>
            </a:r>
            <a:r>
              <a:rPr lang="en-US" dirty="0"/>
              <a:t> 50%)</a:t>
            </a:r>
            <a:r>
              <a:rPr lang="az-Latn-AZ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dirty="0"/>
              <a:t>Kənar dəyərlərdən </a:t>
            </a:r>
            <a:r>
              <a:rPr lang="en-US" dirty="0"/>
              <a:t>(</a:t>
            </a:r>
            <a:r>
              <a:rPr lang="az-Latn-AZ" dirty="0"/>
              <a:t>outliers</a:t>
            </a:r>
            <a:r>
              <a:rPr lang="en-US" dirty="0"/>
              <a:t>) </a:t>
            </a:r>
            <a:r>
              <a:rPr lang="en-US" b="1" dirty="0" err="1"/>
              <a:t>təsirlən</a:t>
            </a:r>
            <a:r>
              <a:rPr lang="az-Latn-AZ" b="1" dirty="0"/>
              <a:t>mir</a:t>
            </a:r>
            <a:r>
              <a:rPr lang="az-Latn-AZ" dirty="0"/>
              <a:t>.</a:t>
            </a:r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05386A7B-5658-AB90-FDB7-CB9ECA59654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736776" y="40767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3999C4-9DD7-5595-98D1-9416B6D8A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64" y="3570288"/>
            <a:ext cx="3984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/>
              <a:t>11  12  13  14  15  16  17  18  19 20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CF6AD-61EB-AA90-C70E-D9BE9AA9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6" y="3429000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2552A6-CA53-86A4-07E0-FAE7CD55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6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74478E39-7A60-6469-C996-B75D5F939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26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C2FDAEAC-4927-24FB-22D6-09A191F03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51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9D700F01-1DE2-537D-B67C-CC7F3C18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51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3C59D475-A18A-25A6-E406-27ACC25EB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926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A2567AA5-F063-C0EA-39E0-1F20CA796D1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386616" y="40767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D936BA9C-7FAF-7D46-97CD-6CBD22E8B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116" y="4572000"/>
            <a:ext cx="1752600" cy="397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Me</a:t>
            </a:r>
            <a:r>
              <a:rPr lang="az-Latn-AZ" altLang="en-US" sz="2000" dirty="0"/>
              <a:t>dian</a:t>
            </a:r>
            <a:r>
              <a:rPr lang="en-US" altLang="en-US" sz="2000" dirty="0"/>
              <a:t> = 13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0ED13FCF-DD31-6E6E-5296-663E76790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053" y="3581400"/>
            <a:ext cx="623194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/>
              <a:t>  11  12  13  14  15  16  17  18  19 20</a:t>
            </a:r>
            <a:r>
              <a:rPr lang="az-Latn-AZ" altLang="en-US" sz="1800" b="1" dirty="0"/>
              <a:t> 21 22 23 24 25 </a:t>
            </a:r>
            <a:endParaRPr lang="en-US" altLang="en-US" sz="1800" b="1" dirty="0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87383A99-1F49-8D44-515C-046107699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128" y="3429000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" name="Oval 19">
            <a:extLst>
              <a:ext uri="{FF2B5EF4-FFF2-40B4-BE49-F238E27FC236}">
                <a16:creationId xmlns:a16="http://schemas.microsoft.com/office/drawing/2014/main" id="{F2F04F15-431B-3F63-05BB-6634BB134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687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Oval 20">
            <a:extLst>
              <a:ext uri="{FF2B5EF4-FFF2-40B4-BE49-F238E27FC236}">
                <a16:creationId xmlns:a16="http://schemas.microsoft.com/office/drawing/2014/main" id="{D9CB9B15-DCA7-16A2-85DF-36078B7C7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149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5DD8E788-0647-7D0A-0D39-062B96166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149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75DE2842-AC6A-A307-534D-B2897F8B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687" y="3429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Oval 23">
            <a:extLst>
              <a:ext uri="{FF2B5EF4-FFF2-40B4-BE49-F238E27FC236}">
                <a16:creationId xmlns:a16="http://schemas.microsoft.com/office/drawing/2014/main" id="{D90C2C7A-195C-C485-F9AB-C84A2703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0046" y="3440978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98454A3D-BEED-0A32-8CD3-5996200C1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076" y="4572000"/>
            <a:ext cx="16764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Me</a:t>
            </a:r>
            <a:r>
              <a:rPr lang="az-Latn-AZ" altLang="en-US" sz="2000" dirty="0"/>
              <a:t>dian</a:t>
            </a:r>
            <a:r>
              <a:rPr lang="en-US" altLang="en-US" sz="2000" dirty="0"/>
              <a:t> = 1</a:t>
            </a:r>
            <a:r>
              <a:rPr lang="az-Latn-AZ" altLang="en-US" sz="2000" dirty="0"/>
              <a:t>3</a:t>
            </a:r>
            <a:endParaRPr lang="en-US" altLang="en-US" sz="2000" dirty="0"/>
          </a:p>
        </p:txBody>
      </p:sp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C257446F-BA62-9C75-FE44-F1B1371DD5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44495" y="3667125"/>
            <a:ext cx="53640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C06DE39F-BF47-14CF-24EA-25065434D5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1276" y="3657600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C076A0-0C42-3307-D30A-EC3FEAF1AB0D}"/>
                  </a:ext>
                </a:extLst>
              </p:cNvPr>
              <p:cNvSpPr txBox="1"/>
              <p:nvPr/>
            </p:nvSpPr>
            <p:spPr>
              <a:xfrm>
                <a:off x="2402901" y="2285563"/>
                <a:ext cx="61555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z-Latn-AZ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az-Latn-AZ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z-Latn-AZ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az-Latn-AZ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C076A0-0C42-3307-D30A-EC3FEAF1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901" y="2285563"/>
                <a:ext cx="61555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FCD840-2780-0412-84F7-AD73CCD54627}"/>
              </a:ext>
            </a:extLst>
          </p:cNvPr>
          <p:cNvSpPr txBox="1"/>
          <p:nvPr/>
        </p:nvSpPr>
        <p:spPr>
          <a:xfrm>
            <a:off x="359922" y="2375742"/>
            <a:ext cx="199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az-Latn-AZ" dirty="0"/>
              <a:t>Medianın yeri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8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65693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MODA (Mode)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ine 4">
            <a:extLst>
              <a:ext uri="{FF2B5EF4-FFF2-40B4-BE49-F238E27FC236}">
                <a16:creationId xmlns:a16="http://schemas.microsoft.com/office/drawing/2014/main" id="{97883B22-FCDB-77B7-773F-0C14E42A4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586" y="4643441"/>
            <a:ext cx="3354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9AB2C6A3-23A5-E6BF-B4D3-F454CF7F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36" y="4637091"/>
            <a:ext cx="541020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dirty="0"/>
              <a:t>0   1   2   3   4   5   6   7   8   9   10   11   12   13   14</a:t>
            </a:r>
            <a:r>
              <a:rPr lang="en-US" altLang="en-US" sz="1800" b="1" dirty="0"/>
              <a:t>   </a:t>
            </a:r>
          </a:p>
        </p:txBody>
      </p:sp>
      <p:sp>
        <p:nvSpPr>
          <p:cNvPr id="38" name="Oval 6">
            <a:extLst>
              <a:ext uri="{FF2B5EF4-FFF2-40B4-BE49-F238E27FC236}">
                <a16:creationId xmlns:a16="http://schemas.microsoft.com/office/drawing/2014/main" id="{B20830BD-E0C5-364A-98DF-7DDCD192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636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23BA7744-5AC7-C774-B6E0-8A399E43D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124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93290264-4C2B-65E3-E97E-7994DBCC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524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Oval 9">
            <a:extLst>
              <a:ext uri="{FF2B5EF4-FFF2-40B4-BE49-F238E27FC236}">
                <a16:creationId xmlns:a16="http://schemas.microsoft.com/office/drawing/2014/main" id="{548EFDE7-76F1-010F-8198-1F5E2FE38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124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2081C395-B848-7779-96B6-AE5469F1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524" y="41862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CBD7641A-961C-49B4-A3F8-F60C9B835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524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0283302E-0828-BC61-37B0-627229E85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524" y="41862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Oval 13">
            <a:extLst>
              <a:ext uri="{FF2B5EF4-FFF2-40B4-BE49-F238E27FC236}">
                <a16:creationId xmlns:a16="http://schemas.microsoft.com/office/drawing/2014/main" id="{0F993FF7-62F8-B0CA-77D5-F67A8ADD0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524" y="39576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Oval 15">
            <a:extLst>
              <a:ext uri="{FF2B5EF4-FFF2-40B4-BE49-F238E27FC236}">
                <a16:creationId xmlns:a16="http://schemas.microsoft.com/office/drawing/2014/main" id="{2D0013E3-D9D0-D6CE-5F7C-4ECCA24FB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524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" name="Line 17">
            <a:extLst>
              <a:ext uri="{FF2B5EF4-FFF2-40B4-BE49-F238E27FC236}">
                <a16:creationId xmlns:a16="http://schemas.microsoft.com/office/drawing/2014/main" id="{4D9302EE-55AD-A540-F14F-D672CF100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3986" y="4643441"/>
            <a:ext cx="1296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18">
            <a:extLst>
              <a:ext uri="{FF2B5EF4-FFF2-40B4-BE49-F238E27FC236}">
                <a16:creationId xmlns:a16="http://schemas.microsoft.com/office/drawing/2014/main" id="{C0F908CC-BAB1-5C15-257D-6E293B50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524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" name="Oval 19">
            <a:extLst>
              <a:ext uri="{FF2B5EF4-FFF2-40B4-BE49-F238E27FC236}">
                <a16:creationId xmlns:a16="http://schemas.microsoft.com/office/drawing/2014/main" id="{145E738F-CFD9-1DFE-AD58-282D240CE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524" y="41862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" name="Oval 20">
            <a:extLst>
              <a:ext uri="{FF2B5EF4-FFF2-40B4-BE49-F238E27FC236}">
                <a16:creationId xmlns:a16="http://schemas.microsoft.com/office/drawing/2014/main" id="{2470A1E4-9097-905D-B5EB-9EE6FE18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724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17333786-2C42-ED1E-53B2-C622A231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724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4" name="Line 22">
            <a:extLst>
              <a:ext uri="{FF2B5EF4-FFF2-40B4-BE49-F238E27FC236}">
                <a16:creationId xmlns:a16="http://schemas.microsoft.com/office/drawing/2014/main" id="{B62AF3C6-5CAC-862F-17EF-BA525C2BE3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2236" y="4643441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97FC24BD-1A7B-5F98-14D7-D2389981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236" y="4570416"/>
            <a:ext cx="25368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/>
              <a:t>0   1   2   3   4   5   6</a:t>
            </a:r>
          </a:p>
        </p:txBody>
      </p:sp>
      <p:sp>
        <p:nvSpPr>
          <p:cNvPr id="56" name="Oval 24">
            <a:extLst>
              <a:ext uri="{FF2B5EF4-FFF2-40B4-BE49-F238E27FC236}">
                <a16:creationId xmlns:a16="http://schemas.microsoft.com/office/drawing/2014/main" id="{4748F2A2-982E-C810-8DB5-7A875199D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436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" name="Oval 25">
            <a:extLst>
              <a:ext uri="{FF2B5EF4-FFF2-40B4-BE49-F238E27FC236}">
                <a16:creationId xmlns:a16="http://schemas.microsoft.com/office/drawing/2014/main" id="{4B28BF6F-BC9F-1C34-E9AA-545631422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236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8" name="Oval 26">
            <a:extLst>
              <a:ext uri="{FF2B5EF4-FFF2-40B4-BE49-F238E27FC236}">
                <a16:creationId xmlns:a16="http://schemas.microsoft.com/office/drawing/2014/main" id="{B864B0A5-E058-F98F-A09A-89EB2E847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036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" name="Oval 27">
            <a:extLst>
              <a:ext uri="{FF2B5EF4-FFF2-40B4-BE49-F238E27FC236}">
                <a16:creationId xmlns:a16="http://schemas.microsoft.com/office/drawing/2014/main" id="{F6BEA817-6E96-297E-C08B-37240FDEA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836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0" name="Oval 28">
            <a:extLst>
              <a:ext uri="{FF2B5EF4-FFF2-40B4-BE49-F238E27FC236}">
                <a16:creationId xmlns:a16="http://schemas.microsoft.com/office/drawing/2014/main" id="{82736FFA-C5B1-C27A-3CBA-D4D5AD31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324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Oval 29">
            <a:extLst>
              <a:ext uri="{FF2B5EF4-FFF2-40B4-BE49-F238E27FC236}">
                <a16:creationId xmlns:a16="http://schemas.microsoft.com/office/drawing/2014/main" id="{9DE32628-DFC1-4F31-2193-A945174E3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124" y="441484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8817D5-38B1-CE42-C56F-892970F1640A}"/>
              </a:ext>
            </a:extLst>
          </p:cNvPr>
          <p:cNvSpPr txBox="1"/>
          <p:nvPr/>
        </p:nvSpPr>
        <p:spPr>
          <a:xfrm>
            <a:off x="359922" y="1408274"/>
            <a:ext cx="718387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Ən</a:t>
            </a:r>
            <a:r>
              <a:rPr lang="en-US" dirty="0"/>
              <a:t> </a:t>
            </a:r>
            <a:r>
              <a:rPr lang="az-Latn-AZ" dirty="0"/>
              <a:t>çox rastlanan </a:t>
            </a:r>
            <a:r>
              <a:rPr lang="en-US" dirty="0" err="1"/>
              <a:t>dəyər</a:t>
            </a:r>
            <a:r>
              <a:rPr lang="az-Latn-AZ" dirty="0"/>
              <a:t> moda (mode) adlanır.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dirty="0"/>
              <a:t>Kənar</a:t>
            </a:r>
            <a:r>
              <a:rPr lang="en-US" dirty="0"/>
              <a:t> </a:t>
            </a:r>
            <a:r>
              <a:rPr lang="en-US" dirty="0" err="1"/>
              <a:t>dəyərlərdən</a:t>
            </a:r>
            <a:r>
              <a:rPr lang="az-Latn-AZ" dirty="0"/>
              <a:t> (outliers)</a:t>
            </a:r>
            <a:r>
              <a:rPr lang="en-US" dirty="0"/>
              <a:t> </a:t>
            </a:r>
            <a:r>
              <a:rPr lang="en-US" b="1" dirty="0" err="1"/>
              <a:t>təsirlənmir</a:t>
            </a:r>
            <a:r>
              <a:rPr lang="az-Latn-AZ" b="1" dirty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Ədədi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kateqoriyalı</a:t>
            </a:r>
            <a:r>
              <a:rPr lang="en-US" dirty="0"/>
              <a:t> (nominal) </a:t>
            </a:r>
            <a:r>
              <a:rPr lang="az-Latn-AZ" dirty="0"/>
              <a:t>datalar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olunur</a:t>
            </a:r>
            <a:r>
              <a:rPr lang="az-Latn-AZ" dirty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dirty="0"/>
              <a:t>Moda ümumiyyətlə</a:t>
            </a:r>
            <a:r>
              <a:rPr lang="en-US" dirty="0"/>
              <a:t> </a:t>
            </a:r>
            <a:r>
              <a:rPr lang="en-US" dirty="0" err="1"/>
              <a:t>olmaya</a:t>
            </a:r>
            <a:r>
              <a:rPr lang="en-US" dirty="0"/>
              <a:t> </a:t>
            </a:r>
            <a:r>
              <a:rPr lang="en-US" dirty="0" err="1"/>
              <a:t>bilər</a:t>
            </a:r>
            <a:r>
              <a:rPr lang="az-Latn-AZ" dirty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Bir </a:t>
            </a:r>
            <a:r>
              <a:rPr lang="en-US" dirty="0" err="1"/>
              <a:t>neçə</a:t>
            </a:r>
            <a:r>
              <a:rPr lang="en-US" dirty="0"/>
              <a:t> </a:t>
            </a:r>
            <a:r>
              <a:rPr lang="az-Latn-AZ" dirty="0"/>
              <a:t>moda</a:t>
            </a:r>
            <a:r>
              <a:rPr lang="en-US" dirty="0"/>
              <a:t> ola </a:t>
            </a:r>
            <a:r>
              <a:rPr lang="en-US" dirty="0" err="1"/>
              <a:t>bilər</a:t>
            </a:r>
            <a:r>
              <a:rPr lang="az-Latn-AZ" dirty="0"/>
              <a:t>.</a:t>
            </a:r>
            <a:endParaRPr lang="en-US" dirty="0"/>
          </a:p>
        </p:txBody>
      </p:sp>
      <p:sp>
        <p:nvSpPr>
          <p:cNvPr id="72" name="AutoShape 14">
            <a:extLst>
              <a:ext uri="{FF2B5EF4-FFF2-40B4-BE49-F238E27FC236}">
                <a16:creationId xmlns:a16="http://schemas.microsoft.com/office/drawing/2014/main" id="{BC238E6C-7C4A-D4A4-F624-BA17A944E20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35136" y="5197478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5B5D877F-4EFE-63C4-DF3C-14DA818E0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236" y="5347849"/>
            <a:ext cx="1752600" cy="397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M</a:t>
            </a:r>
            <a:r>
              <a:rPr lang="az-Latn-AZ" altLang="en-US" sz="2000" dirty="0"/>
              <a:t>oda</a:t>
            </a:r>
            <a:r>
              <a:rPr lang="en-US" altLang="en-US" sz="2000" dirty="0"/>
              <a:t> = </a:t>
            </a:r>
            <a:r>
              <a:rPr lang="az-Latn-AZ" altLang="en-US" sz="2000" dirty="0"/>
              <a:t>9</a:t>
            </a:r>
            <a:endParaRPr lang="en-US" altLang="en-US" sz="2000" dirty="0"/>
          </a:p>
        </p:txBody>
      </p:sp>
      <p:sp>
        <p:nvSpPr>
          <p:cNvPr id="75" name="Rectangle 15">
            <a:extLst>
              <a:ext uri="{FF2B5EF4-FFF2-40B4-BE49-F238E27FC236}">
                <a16:creationId xmlns:a16="http://schemas.microsoft.com/office/drawing/2014/main" id="{8403FE22-91F5-787D-C428-F0C273AB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305" y="5347848"/>
            <a:ext cx="1752600" cy="397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M</a:t>
            </a:r>
            <a:r>
              <a:rPr lang="az-Latn-AZ" altLang="en-US" sz="2000" dirty="0"/>
              <a:t>oda</a:t>
            </a:r>
            <a:r>
              <a:rPr lang="en-US" altLang="en-US" sz="2000" dirty="0"/>
              <a:t> </a:t>
            </a:r>
            <a:r>
              <a:rPr lang="az-Latn-AZ" altLang="en-US" sz="2000" dirty="0"/>
              <a:t>yoxdur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564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9104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MƏRKƏZ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 TENDENS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YA</a:t>
            </a:r>
            <a:r>
              <a:rPr lang="az-Latn-AZ" sz="4400" b="1" dirty="0">
                <a:latin typeface="+mj-lt"/>
              </a:rPr>
              <a:t> (Central Tendency)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3">
            <a:extLst>
              <a:ext uri="{FF2B5EF4-FFF2-40B4-BE49-F238E27FC236}">
                <a16:creationId xmlns:a16="http://schemas.microsoft.com/office/drawing/2014/main" id="{14728917-19A0-F8C9-709B-EBA93B626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91" y="2156690"/>
            <a:ext cx="2209800" cy="2708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sz="2000" b="1" dirty="0">
                <a:latin typeface="Times New Roman" panose="02020603050405020304" pitchFamily="18" charset="0"/>
              </a:rPr>
              <a:t>Ev qiymətləri</a:t>
            </a:r>
            <a:r>
              <a:rPr lang="en-US" altLang="en-US" sz="2000" b="1" dirty="0">
                <a:latin typeface="Times New Roman" panose="02020603050405020304" pitchFamily="18" charset="0"/>
              </a:rPr>
              <a:t>: </a:t>
            </a:r>
            <a:br>
              <a:rPr lang="en-US" altLang="en-US" sz="2000" b="1" dirty="0">
                <a:latin typeface="Times New Roman" panose="02020603050405020304" pitchFamily="18" charset="0"/>
              </a:rPr>
            </a:br>
            <a:br>
              <a:rPr lang="en-US" altLang="en-US" sz="2000" b="1" dirty="0">
                <a:latin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</a:rPr>
              <a:t>        $2,000,000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</a:rPr>
              <a:t>        $   500,000</a:t>
            </a:r>
            <a:br>
              <a:rPr lang="en-US" altLang="en-US" sz="2000" b="1" dirty="0">
                <a:latin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</a:rPr>
              <a:t>        $   300,000</a:t>
            </a:r>
            <a:br>
              <a:rPr lang="en-US" altLang="en-US" sz="2000" b="1" dirty="0">
                <a:latin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</a:rPr>
              <a:t>        $   100,000</a:t>
            </a:r>
            <a:br>
              <a:rPr lang="en-US" altLang="en-US" sz="2000" b="1" dirty="0">
                <a:latin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en-US" sz="2000" b="1" u="sng" dirty="0">
                <a:latin typeface="Times New Roman" panose="02020603050405020304" pitchFamily="18" charset="0"/>
              </a:rPr>
              <a:t>$   100,000</a:t>
            </a:r>
          </a:p>
          <a:p>
            <a:pPr>
              <a:spcBef>
                <a:spcPct val="50000"/>
              </a:spcBef>
            </a:pPr>
            <a:r>
              <a:rPr lang="az-Latn-AZ" altLang="en-US" sz="2000" dirty="0">
                <a:latin typeface="Times New Roman" panose="02020603050405020304" pitchFamily="18" charset="0"/>
              </a:rPr>
              <a:t>Cəm</a:t>
            </a:r>
            <a:r>
              <a:rPr lang="en-US" altLang="en-US" sz="2000" dirty="0">
                <a:latin typeface="Times New Roman" panose="02020603050405020304" pitchFamily="18" charset="0"/>
              </a:rPr>
              <a:t> $ </a:t>
            </a:r>
            <a:r>
              <a:rPr lang="en-US" altLang="en-US" sz="2000" b="1" dirty="0">
                <a:latin typeface="Times New Roman" panose="02020603050405020304" pitchFamily="18" charset="0"/>
              </a:rPr>
              <a:t>3,000,000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0D93347-53E1-102C-B266-8BA9C3993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199" y="1981200"/>
            <a:ext cx="6343073" cy="320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az-Latn-AZ" altLang="en-US" sz="2700" b="1" dirty="0">
                <a:latin typeface="Times New Roman" panose="02020603050405020304" pitchFamily="18" charset="0"/>
              </a:rPr>
              <a:t>Ortalama</a:t>
            </a:r>
            <a:r>
              <a:rPr lang="en-US" altLang="en-US" sz="2700" b="1" dirty="0">
                <a:latin typeface="Times New Roman" panose="02020603050405020304" pitchFamily="18" charset="0"/>
              </a:rPr>
              <a:t>:</a:t>
            </a:r>
            <a:r>
              <a:rPr lang="en-US" altLang="en-US" sz="2700" dirty="0">
                <a:latin typeface="Times New Roman" panose="02020603050405020304" pitchFamily="18" charset="0"/>
              </a:rPr>
              <a:t>    ($3,000,000/5) 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700" dirty="0">
                <a:latin typeface="Times New Roman" panose="02020603050405020304" pitchFamily="18" charset="0"/>
              </a:rPr>
              <a:t>			</a:t>
            </a:r>
            <a:r>
              <a:rPr lang="az-Latn-AZ" altLang="en-US" sz="2700" dirty="0">
                <a:latin typeface="Times New Roman" panose="02020603050405020304" pitchFamily="18" charset="0"/>
              </a:rPr>
              <a:t>  </a:t>
            </a:r>
            <a:r>
              <a:rPr lang="en-US" altLang="en-US" sz="2700" dirty="0">
                <a:latin typeface="Times New Roman" panose="02020603050405020304" pitchFamily="18" charset="0"/>
              </a:rPr>
              <a:t> = </a:t>
            </a:r>
            <a:r>
              <a:rPr kumimoji="0" lang="en-US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$600,000</a:t>
            </a:r>
            <a:endParaRPr lang="en-US" altLang="en-US" sz="27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Times New Roman" panose="02020603050405020304" pitchFamily="18" charset="0"/>
              </a:rPr>
              <a:t>Median:</a:t>
            </a:r>
            <a:r>
              <a:rPr lang="en-US" altLang="en-US" sz="2700" dirty="0">
                <a:latin typeface="Times New Roman" panose="02020603050405020304" pitchFamily="18" charset="0"/>
              </a:rPr>
              <a:t> </a:t>
            </a:r>
            <a:r>
              <a:rPr lang="az-Latn-AZ" altLang="en-US" sz="2700" dirty="0">
                <a:latin typeface="Times New Roman" panose="02020603050405020304" pitchFamily="18" charset="0"/>
              </a:rPr>
              <a:t>S</a:t>
            </a:r>
            <a:r>
              <a:rPr lang="en-US" altLang="en-US" sz="2700" dirty="0" err="1">
                <a:latin typeface="Times New Roman" panose="02020603050405020304" pitchFamily="18" charset="0"/>
              </a:rPr>
              <a:t>ıralanmış</a:t>
            </a:r>
            <a:r>
              <a:rPr lang="en-US" altLang="en-US" sz="2700" dirty="0">
                <a:latin typeface="Times New Roman" panose="02020603050405020304" pitchFamily="18" charset="0"/>
              </a:rPr>
              <a:t> </a:t>
            </a:r>
            <a:r>
              <a:rPr lang="az-Latn-AZ" altLang="en-US" sz="2700" dirty="0">
                <a:latin typeface="Times New Roman" panose="02020603050405020304" pitchFamily="18" charset="0"/>
              </a:rPr>
              <a:t>datanın</a:t>
            </a:r>
            <a:r>
              <a:rPr lang="en-US" altLang="en-US" sz="2700" dirty="0">
                <a:latin typeface="Times New Roman" panose="02020603050405020304" pitchFamily="18" charset="0"/>
              </a:rPr>
              <a:t> </a:t>
            </a:r>
            <a:r>
              <a:rPr lang="en-US" altLang="en-US" sz="2700" dirty="0" err="1">
                <a:latin typeface="Times New Roman" panose="02020603050405020304" pitchFamily="18" charset="0"/>
              </a:rPr>
              <a:t>orta</a:t>
            </a:r>
            <a:r>
              <a:rPr lang="en-US" altLang="en-US" sz="2700" dirty="0">
                <a:latin typeface="Times New Roman" panose="02020603050405020304" pitchFamily="18" charset="0"/>
              </a:rPr>
              <a:t> </a:t>
            </a:r>
            <a:r>
              <a:rPr lang="en-US" altLang="en-US" sz="2700" dirty="0" err="1">
                <a:latin typeface="Times New Roman" panose="02020603050405020304" pitchFamily="18" charset="0"/>
              </a:rPr>
              <a:t>dəyəri</a:t>
            </a:r>
            <a:br>
              <a:rPr lang="en-US" altLang="en-US" sz="2700" dirty="0">
                <a:latin typeface="Times New Roman" panose="02020603050405020304" pitchFamily="18" charset="0"/>
              </a:rPr>
            </a:br>
            <a:r>
              <a:rPr lang="en-US" altLang="en-US" sz="2700" dirty="0">
                <a:latin typeface="Times New Roman" panose="02020603050405020304" pitchFamily="18" charset="0"/>
              </a:rPr>
              <a:t>                   = </a:t>
            </a:r>
            <a:r>
              <a:rPr lang="en-US" altLang="en-US" sz="2700" b="1" dirty="0">
                <a:latin typeface="Times New Roman" panose="02020603050405020304" pitchFamily="18" charset="0"/>
              </a:rPr>
              <a:t>$300,000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700" b="1" dirty="0">
                <a:latin typeface="Times New Roman" panose="02020603050405020304" pitchFamily="18" charset="0"/>
              </a:rPr>
              <a:t>Mo</a:t>
            </a:r>
            <a:r>
              <a:rPr lang="az-Latn-AZ" altLang="en-US" sz="2700" b="1" dirty="0">
                <a:latin typeface="Times New Roman" panose="02020603050405020304" pitchFamily="18" charset="0"/>
              </a:rPr>
              <a:t>da</a:t>
            </a:r>
            <a:r>
              <a:rPr lang="en-US" altLang="en-US" sz="2700" b="1" dirty="0">
                <a:latin typeface="Times New Roman" panose="02020603050405020304" pitchFamily="18" charset="0"/>
              </a:rPr>
              <a:t>:</a:t>
            </a:r>
            <a:r>
              <a:rPr lang="en-US" altLang="en-US" sz="2700" dirty="0">
                <a:latin typeface="Times New Roman" panose="02020603050405020304" pitchFamily="18" charset="0"/>
              </a:rPr>
              <a:t> </a:t>
            </a:r>
            <a:r>
              <a:rPr lang="az-Latn-AZ" altLang="en-US" sz="2700" dirty="0">
                <a:latin typeface="Times New Roman" panose="02020603050405020304" pitchFamily="18" charset="0"/>
              </a:rPr>
              <a:t>Ən çox təkrarlanan dəyər</a:t>
            </a:r>
            <a:br>
              <a:rPr lang="en-US" altLang="en-US" sz="2700" dirty="0">
                <a:latin typeface="Times New Roman" panose="02020603050405020304" pitchFamily="18" charset="0"/>
              </a:rPr>
            </a:br>
            <a:r>
              <a:rPr lang="en-US" altLang="en-US" sz="2700" dirty="0">
                <a:latin typeface="Times New Roman" panose="02020603050405020304" pitchFamily="18" charset="0"/>
              </a:rPr>
              <a:t>                   = </a:t>
            </a:r>
            <a:r>
              <a:rPr lang="en-US" altLang="en-US" sz="2700" b="1" dirty="0">
                <a:latin typeface="Times New Roman" panose="02020603050405020304" pitchFamily="18" charset="0"/>
              </a:rPr>
              <a:t>$100,000</a:t>
            </a:r>
          </a:p>
        </p:txBody>
      </p:sp>
    </p:spTree>
    <p:extLst>
      <p:ext uri="{BB962C8B-B14F-4D97-AF65-F5344CB8AC3E}">
        <p14:creationId xmlns:p14="http://schemas.microsoft.com/office/powerpoint/2010/main" val="62295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9104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MƏRKƏZ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 TENDENS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YA</a:t>
            </a:r>
            <a:r>
              <a:rPr lang="az-Latn-AZ" sz="4400" b="1" dirty="0">
                <a:latin typeface="+mj-lt"/>
              </a:rPr>
              <a:t> (Central Tendency)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3">
            <a:extLst>
              <a:ext uri="{FF2B5EF4-FFF2-40B4-BE49-F238E27FC236}">
                <a16:creationId xmlns:a16="http://schemas.microsoft.com/office/drawing/2014/main" id="{43D13DFF-79B6-5022-F57B-95A758529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320" y="2232736"/>
            <a:ext cx="0" cy="7273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36ED8-931C-CE46-3029-B9A7BC544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1771650"/>
            <a:ext cx="28765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az-Latn-AZ" altLang="en-US" dirty="0"/>
              <a:t>Mərkəzi Tendensiya</a:t>
            </a:r>
            <a:endParaRPr lang="en-US" altLang="en-US" dirty="0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99E9A967-41CB-15D3-A50C-EEBE67A1D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2960688"/>
            <a:ext cx="5762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FF68B63-6029-13C9-A32E-A32119DA4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78200"/>
            <a:ext cx="1987550" cy="397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 err="1"/>
              <a:t>Ar</a:t>
            </a:r>
            <a:r>
              <a:rPr lang="az-Latn-AZ" sz="2000" dirty="0"/>
              <a:t>i</a:t>
            </a:r>
            <a:r>
              <a:rPr lang="en-US" sz="2000" dirty="0" err="1"/>
              <a:t>tmat</a:t>
            </a:r>
            <a:r>
              <a:rPr lang="az-Latn-AZ" sz="2000" dirty="0"/>
              <a:t>i</a:t>
            </a:r>
            <a:r>
              <a:rPr lang="en-US" sz="2000" dirty="0"/>
              <a:t>k </a:t>
            </a:r>
            <a:r>
              <a:rPr lang="en-US" sz="2000" dirty="0" err="1"/>
              <a:t>orta</a:t>
            </a:r>
            <a:endParaRPr lang="en-US" altLang="en-US" sz="2000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267019A-5A84-0246-072B-9E44FD66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3333750"/>
            <a:ext cx="1162050" cy="40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Median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42C4EFF-C353-E057-F9A9-3005E2BD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3357563"/>
            <a:ext cx="1093787" cy="40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Mod</a:t>
            </a:r>
            <a:r>
              <a:rPr lang="az-Latn-AZ" altLang="en-US" sz="2000"/>
              <a:t>a</a:t>
            </a:r>
            <a:endParaRPr lang="en-US" altLang="en-US" sz="2000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E943C8B8-0E5A-B762-C5F9-DF668DAED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9538" y="2941638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478507ED-BD2D-6C79-050F-0E022573F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738" y="2960688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10485794-5C29-13D6-6B81-F8680832B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941638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B23EAA53-3321-1198-5F18-E689629FE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088" y="4373563"/>
            <a:ext cx="153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18E8C3F4-D9B5-F6DC-92BB-7B53F1A8D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4235450"/>
            <a:ext cx="138113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0481509F-DB16-F61F-EC6A-E0179B05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0" y="423545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F41E7284-EC23-1528-6C32-7A575C651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8" y="4235450"/>
            <a:ext cx="138112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A08CC812-DA69-948C-F37D-950FDC22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23545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2616F651-467B-5C2A-317A-7FEBFB4E5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423545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E283D53D-4AED-9023-9E18-1C20553CD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4235450"/>
            <a:ext cx="136525" cy="1381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id="{F65A870D-997A-063A-D987-318C33337FA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20545" y="4479131"/>
            <a:ext cx="207962" cy="136525"/>
          </a:xfrm>
          <a:prstGeom prst="rightArrow">
            <a:avLst>
              <a:gd name="adj1" fmla="val 50000"/>
              <a:gd name="adj2" fmla="val 38363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1CF750C3-B036-FC83-F20E-C887FF3DF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423545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79DF9113-1ED3-0050-317E-11A3BFFFD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3957638"/>
            <a:ext cx="136525" cy="1381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D000F724-29CF-EC34-E699-6CFE4B50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095750"/>
            <a:ext cx="136525" cy="1397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04DEC4D9-EA7C-23CC-57D1-BC1027E3A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9138" y="4398963"/>
            <a:ext cx="153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26">
            <a:extLst>
              <a:ext uri="{FF2B5EF4-FFF2-40B4-BE49-F238E27FC236}">
                <a16:creationId xmlns:a16="http://schemas.microsoft.com/office/drawing/2014/main" id="{DCA80E82-ADC5-3288-5950-54BABA0B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888" y="426085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1D6594B2-062E-2E33-AFA1-60FE944D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100" y="4260850"/>
            <a:ext cx="138113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Oval 28">
            <a:extLst>
              <a:ext uri="{FF2B5EF4-FFF2-40B4-BE49-F238E27FC236}">
                <a16:creationId xmlns:a16="http://schemas.microsoft.com/office/drawing/2014/main" id="{92C497A3-77BD-3DDF-465A-9A0E3E50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475" y="426085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CD9387A3-0B5E-7BBA-0270-8268DE955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863" y="4260850"/>
            <a:ext cx="136525" cy="1381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9C1825F1-1079-0819-ED7C-8B250AC80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426085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31">
            <a:extLst>
              <a:ext uri="{FF2B5EF4-FFF2-40B4-BE49-F238E27FC236}">
                <a16:creationId xmlns:a16="http://schemas.microsoft.com/office/drawing/2014/main" id="{903609CF-3BFA-CE7E-2F3E-2C28D915E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4260850"/>
            <a:ext cx="136525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AutoShape 32">
            <a:extLst>
              <a:ext uri="{FF2B5EF4-FFF2-40B4-BE49-F238E27FC236}">
                <a16:creationId xmlns:a16="http://schemas.microsoft.com/office/drawing/2014/main" id="{763A7B30-2779-8D26-A69E-A4F31FBE15F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539957" y="4504531"/>
            <a:ext cx="207962" cy="136525"/>
          </a:xfrm>
          <a:prstGeom prst="rightArrow">
            <a:avLst>
              <a:gd name="adj1" fmla="val 50000"/>
              <a:gd name="adj2" fmla="val 38363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754A6AC2-64D8-BFA5-BEEC-AFAAD7DC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238" y="4260850"/>
            <a:ext cx="138112" cy="13811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C0194AA7-2FED-95BC-95F1-B1D395FE0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863" y="3983038"/>
            <a:ext cx="136525" cy="13811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F9DB1CD6-F862-AB60-474A-5540D336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863" y="4121150"/>
            <a:ext cx="136525" cy="1397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8" name="Object 6">
            <a:extLst>
              <a:ext uri="{FF2B5EF4-FFF2-40B4-BE49-F238E27FC236}">
                <a16:creationId xmlns:a16="http://schemas.microsoft.com/office/drawing/2014/main" id="{0A566D94-411E-A6A6-2D23-047EF0564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140200"/>
          <a:ext cx="11636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609336" progId="Equation.3">
                  <p:embed/>
                </p:oleObj>
              </mc:Choice>
              <mc:Fallback>
                <p:oleObj name="Equation" r:id="rId2" imgW="672808" imgH="609336" progId="Equation.3">
                  <p:embed/>
                  <p:pic>
                    <p:nvPicPr>
                      <p:cNvPr id="38" name="Object 6">
                        <a:extLst>
                          <a:ext uri="{FF2B5EF4-FFF2-40B4-BE49-F238E27FC236}">
                            <a16:creationId xmlns:a16="http://schemas.microsoft.com/office/drawing/2014/main" id="{0A566D94-411E-A6A6-2D23-047EF0564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40200"/>
                        <a:ext cx="11636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8">
            <a:extLst>
              <a:ext uri="{FF2B5EF4-FFF2-40B4-BE49-F238E27FC236}">
                <a16:creationId xmlns:a16="http://schemas.microsoft.com/office/drawing/2014/main" id="{3C82EEAD-1533-B060-EB93-CBFB7A712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4849813"/>
            <a:ext cx="21618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az-Latn-AZ" altLang="en-US" sz="2000" dirty="0"/>
              <a:t>Sıralamada ən ortada dayanan dəyərdir</a:t>
            </a:r>
            <a:endParaRPr lang="en-US" altLang="en-US" sz="2000" dirty="0"/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EFAF19B8-658F-20EF-79FC-EAAC8BF09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1038" y="4883150"/>
            <a:ext cx="28103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az-Latn-AZ" altLang="en-US" sz="2000" dirty="0"/>
              <a:t>Ən çox təkrarlanan dəyərdir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9105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9104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VAR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AS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YA ÖLÇÜLƏR</a:t>
            </a:r>
            <a:r>
              <a:rPr lang="az-Latn-AZ" sz="4400" b="1" dirty="0">
                <a:latin typeface="+mj-lt"/>
              </a:rPr>
              <a:t>İ(Measures of Variation)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normalcurves">
            <a:extLst>
              <a:ext uri="{FF2B5EF4-FFF2-40B4-BE49-F238E27FC236}">
                <a16:creationId xmlns:a16="http://schemas.microsoft.com/office/drawing/2014/main" id="{07BBDE90-78D3-C159-1074-EC4F1D87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026" y="3146207"/>
            <a:ext cx="4692073" cy="351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>
            <a:extLst>
              <a:ext uri="{FF2B5EF4-FFF2-40B4-BE49-F238E27FC236}">
                <a16:creationId xmlns:a16="http://schemas.microsoft.com/office/drawing/2014/main" id="{AED0DF1A-BD4D-6F99-103F-916E65245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465" y="5881088"/>
            <a:ext cx="23622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 dirty="0" err="1"/>
              <a:t>Eyni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mərkəz</a:t>
            </a:r>
            <a:r>
              <a:rPr lang="en-US" altLang="en-US" sz="2000" b="1" dirty="0"/>
              <a:t>,</a:t>
            </a:r>
          </a:p>
          <a:p>
            <a:pPr algn="ctr">
              <a:spcBef>
                <a:spcPct val="50000"/>
              </a:spcBef>
            </a:pPr>
            <a:r>
              <a:rPr lang="en-US" altLang="en-US" sz="2000" b="1" dirty="0" err="1"/>
              <a:t>müxtəlif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variasiya</a:t>
            </a:r>
            <a:endParaRPr lang="en-US" altLang="en-US" sz="2000" dirty="0"/>
          </a:p>
        </p:txBody>
      </p:sp>
      <p:grpSp>
        <p:nvGrpSpPr>
          <p:cNvPr id="42" name="Group 23">
            <a:extLst>
              <a:ext uri="{FF2B5EF4-FFF2-40B4-BE49-F238E27FC236}">
                <a16:creationId xmlns:a16="http://schemas.microsoft.com/office/drawing/2014/main" id="{00ABB0B7-0A19-A724-3D65-C8949CF469C5}"/>
              </a:ext>
            </a:extLst>
          </p:cNvPr>
          <p:cNvGrpSpPr>
            <a:grpSpLocks/>
          </p:cNvGrpSpPr>
          <p:nvPr/>
        </p:nvGrpSpPr>
        <p:grpSpPr bwMode="auto">
          <a:xfrm>
            <a:off x="394331" y="1298939"/>
            <a:ext cx="10184137" cy="1695450"/>
            <a:chOff x="144" y="1056"/>
            <a:chExt cx="5730" cy="1068"/>
          </a:xfrm>
        </p:grpSpPr>
        <p:sp>
          <p:nvSpPr>
            <p:cNvPr id="43" name="Line 6">
              <a:extLst>
                <a:ext uri="{FF2B5EF4-FFF2-40B4-BE49-F238E27FC236}">
                  <a16:creationId xmlns:a16="http://schemas.microsoft.com/office/drawing/2014/main" id="{C7A24F3A-BF73-E369-D272-D5C1BA5EE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488"/>
              <a:ext cx="46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id="{8FFE4513-DD88-3B19-877F-82DCAEFE7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10">
              <a:extLst>
                <a:ext uri="{FF2B5EF4-FFF2-40B4-BE49-F238E27FC236}">
                  <a16:creationId xmlns:a16="http://schemas.microsoft.com/office/drawing/2014/main" id="{6DB4527E-7A6A-72F5-A67B-818801CF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56"/>
              <a:ext cx="1152" cy="2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1" dirty="0" err="1"/>
                <a:t>Variasiya</a:t>
              </a:r>
              <a:endParaRPr lang="en-US" altLang="en-US" b="1" dirty="0"/>
            </a:p>
          </p:txBody>
        </p: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2EBD9C7B-34A5-27B8-8B6A-11B5771D7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2" y="1488"/>
              <a:ext cx="1536" cy="636"/>
              <a:chOff x="2928" y="1488"/>
              <a:chExt cx="1536" cy="636"/>
            </a:xfrm>
          </p:grpSpPr>
          <p:sp>
            <p:nvSpPr>
              <p:cNvPr id="55" name="Line 4">
                <a:extLst>
                  <a:ext uri="{FF2B5EF4-FFF2-40B4-BE49-F238E27FC236}">
                    <a16:creationId xmlns:a16="http://schemas.microsoft.com/office/drawing/2014/main" id="{6D1EFA84-DEBA-5185-3589-F16890AC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2">
                <a:extLst>
                  <a:ext uri="{FF2B5EF4-FFF2-40B4-BE49-F238E27FC236}">
                    <a16:creationId xmlns:a16="http://schemas.microsoft.com/office/drawing/2014/main" id="{2B9B280E-05A5-815A-2FD3-8363E7B33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680"/>
                <a:ext cx="1536" cy="44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000" b="1" dirty="0" err="1"/>
                  <a:t>Standart</a:t>
                </a:r>
                <a:r>
                  <a:rPr lang="en-US" altLang="en-US" sz="2000" b="1" dirty="0"/>
                  <a:t> </a:t>
                </a:r>
                <a:r>
                  <a:rPr lang="en-US" altLang="en-US" sz="2000" b="1" dirty="0" err="1"/>
                  <a:t>sapma</a:t>
                </a:r>
                <a:r>
                  <a:rPr lang="az-Latn-AZ" altLang="en-US" sz="2000" b="1" dirty="0"/>
                  <a:t> (Standard Deviation)</a:t>
                </a:r>
                <a:endParaRPr lang="en-US" altLang="en-US" sz="2000" b="1" dirty="0"/>
              </a:p>
            </p:txBody>
          </p:sp>
        </p:grp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42D9A28B-C4DA-D97B-980B-E564D327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1" y="148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594DA484-3F47-1F4B-1785-8BD3F7337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1680"/>
              <a:ext cx="1350" cy="3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i="1" dirty="0"/>
                <a:t>K</a:t>
              </a:r>
              <a:r>
                <a:rPr lang="az-Latn-AZ" altLang="en-US" sz="1600" i="1" dirty="0"/>
                <a:t>ənarlaşma</a:t>
              </a:r>
              <a:r>
                <a:rPr lang="en-US" altLang="en-US" sz="1600" i="1" dirty="0"/>
                <a:t> </a:t>
              </a:r>
              <a:r>
                <a:rPr lang="en-US" altLang="en-US" sz="1600" i="1" dirty="0" err="1"/>
                <a:t>əmsalı</a:t>
              </a:r>
              <a:r>
                <a:rPr lang="az-Latn-AZ" altLang="en-US" sz="1600" i="1" dirty="0"/>
                <a:t> (</a:t>
              </a:r>
              <a:r>
                <a:rPr lang="en-US" altLang="en-US" sz="1600" i="1" dirty="0"/>
                <a:t>Coefficient of Variation</a:t>
              </a:r>
              <a:r>
                <a:rPr lang="az-Latn-AZ" altLang="en-US" sz="1600" i="1" dirty="0"/>
                <a:t>)</a:t>
              </a:r>
              <a:endParaRPr lang="en-US" altLang="en-US" sz="1600" i="1" dirty="0"/>
            </a:p>
          </p:txBody>
        </p:sp>
        <p:grpSp>
          <p:nvGrpSpPr>
            <p:cNvPr id="49" name="Group 19">
              <a:extLst>
                <a:ext uri="{FF2B5EF4-FFF2-40B4-BE49-F238E27FC236}">
                  <a16:creationId xmlns:a16="http://schemas.microsoft.com/office/drawing/2014/main" id="{EFAF8131-898D-C6F8-28B5-FF69F17CA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488"/>
              <a:ext cx="766" cy="636"/>
              <a:chOff x="144" y="1488"/>
              <a:chExt cx="766" cy="636"/>
            </a:xfrm>
          </p:grpSpPr>
          <p:sp>
            <p:nvSpPr>
              <p:cNvPr id="53" name="Line 14">
                <a:extLst>
                  <a:ext uri="{FF2B5EF4-FFF2-40B4-BE49-F238E27FC236}">
                    <a16:creationId xmlns:a16="http://schemas.microsoft.com/office/drawing/2014/main" id="{1535C1AB-1228-BB7C-7454-4FC5C44C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15">
                <a:extLst>
                  <a:ext uri="{FF2B5EF4-FFF2-40B4-BE49-F238E27FC236}">
                    <a16:creationId xmlns:a16="http://schemas.microsoft.com/office/drawing/2014/main" id="{10445F98-5640-B632-BC06-10637D0DA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680"/>
                <a:ext cx="766" cy="44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000" b="1" dirty="0"/>
                  <a:t>Aral</a:t>
                </a:r>
                <a:r>
                  <a:rPr lang="az-Latn-AZ" altLang="en-US" sz="2000" b="1" dirty="0"/>
                  <a:t>ıq (Range)</a:t>
                </a:r>
                <a:endParaRPr lang="en-US" altLang="en-US" sz="2000" b="1" dirty="0"/>
              </a:p>
            </p:txBody>
          </p:sp>
        </p:grpSp>
        <p:grpSp>
          <p:nvGrpSpPr>
            <p:cNvPr id="50" name="Group 20">
              <a:extLst>
                <a:ext uri="{FF2B5EF4-FFF2-40B4-BE49-F238E27FC236}">
                  <a16:creationId xmlns:a16="http://schemas.microsoft.com/office/drawing/2014/main" id="{0DD280BC-C159-B7E8-83AA-48B8F5D78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6" y="1488"/>
              <a:ext cx="960" cy="636"/>
              <a:chOff x="1609" y="1488"/>
              <a:chExt cx="960" cy="636"/>
            </a:xfrm>
          </p:grpSpPr>
          <p:sp>
            <p:nvSpPr>
              <p:cNvPr id="51" name="Rectangle 11">
                <a:extLst>
                  <a:ext uri="{FF2B5EF4-FFF2-40B4-BE49-F238E27FC236}">
                    <a16:creationId xmlns:a16="http://schemas.microsoft.com/office/drawing/2014/main" id="{3D5FF1E6-6C68-5381-EE67-6E019E357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9" y="1680"/>
                <a:ext cx="960" cy="44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az-Latn-AZ" altLang="en-US" sz="2000" b="1" dirty="0"/>
                  <a:t>Varians (Variance)</a:t>
                </a:r>
                <a:endParaRPr lang="en-US" altLang="en-US" sz="2000" b="1" dirty="0"/>
              </a:p>
            </p:txBody>
          </p:sp>
          <p:sp>
            <p:nvSpPr>
              <p:cNvPr id="52" name="Line 18">
                <a:extLst>
                  <a:ext uri="{FF2B5EF4-FFF2-40B4-BE49-F238E27FC236}">
                    <a16:creationId xmlns:a16="http://schemas.microsoft.com/office/drawing/2014/main" id="{117B3C12-DFB5-BD5A-6069-A49D6D445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148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9785B3C-2CFD-31EC-8276-A669475508B0}"/>
              </a:ext>
            </a:extLst>
          </p:cNvPr>
          <p:cNvSpPr txBox="1"/>
          <p:nvPr/>
        </p:nvSpPr>
        <p:spPr>
          <a:xfrm>
            <a:off x="-49205" y="3156633"/>
            <a:ext cx="5535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Var</a:t>
            </a:r>
            <a:r>
              <a:rPr lang="az-Latn-AZ" b="1" dirty="0"/>
              <a:t>i</a:t>
            </a:r>
            <a:r>
              <a:rPr lang="en-US" b="1" dirty="0"/>
              <a:t>a</a:t>
            </a:r>
            <a:r>
              <a:rPr lang="az-Latn-AZ" b="1" dirty="0"/>
              <a:t>siya</a:t>
            </a:r>
            <a:r>
              <a:rPr lang="en-US" b="1" dirty="0"/>
              <a:t> </a:t>
            </a:r>
            <a:r>
              <a:rPr lang="en-US" b="1" dirty="0" err="1"/>
              <a:t>ölçül</a:t>
            </a:r>
            <a:r>
              <a:rPr lang="az-Latn-AZ" b="1" dirty="0"/>
              <a:t>ə</a:t>
            </a:r>
            <a:r>
              <a:rPr lang="en-US" b="1" dirty="0" err="1"/>
              <a:t>ri</a:t>
            </a:r>
            <a:r>
              <a:rPr lang="en-US" dirty="0"/>
              <a:t>, </a:t>
            </a:r>
            <a:r>
              <a:rPr lang="az-Latn-AZ" dirty="0"/>
              <a:t>data </a:t>
            </a:r>
            <a:r>
              <a:rPr lang="en-US" dirty="0"/>
              <a:t>d</a:t>
            </a:r>
            <a:r>
              <a:rPr lang="az-Latn-AZ" dirty="0"/>
              <a:t>əyərlərinin</a:t>
            </a:r>
            <a:r>
              <a:rPr lang="en-US" dirty="0"/>
              <a:t> </a:t>
            </a:r>
            <a:r>
              <a:rPr lang="en-US" dirty="0" err="1"/>
              <a:t>yayılması</a:t>
            </a:r>
            <a:r>
              <a:rPr lang="az-Latn-AZ" dirty="0"/>
              <a:t>, </a:t>
            </a:r>
            <a:r>
              <a:rPr lang="en-US" dirty="0"/>
              <a:t>d</a:t>
            </a:r>
            <a:r>
              <a:rPr lang="az-Latn-AZ" dirty="0"/>
              <a:t>əyişkənliyi</a:t>
            </a:r>
            <a:r>
              <a:rPr lang="en-US" dirty="0"/>
              <a:t> </a:t>
            </a:r>
            <a:r>
              <a:rPr lang="az-Latn-AZ" dirty="0"/>
              <a:t>və ya</a:t>
            </a:r>
            <a:r>
              <a:rPr lang="en-US" dirty="0"/>
              <a:t> </a:t>
            </a:r>
            <a:r>
              <a:rPr lang="az-Latn-AZ" dirty="0"/>
              <a:t>dispersiyası </a:t>
            </a:r>
            <a:r>
              <a:rPr lang="en-US" dirty="0"/>
              <a:t>ha</a:t>
            </a:r>
            <a:r>
              <a:rPr lang="az-Latn-AZ" dirty="0"/>
              <a:t>qq</a:t>
            </a:r>
            <a:r>
              <a:rPr lang="en-US" dirty="0" err="1"/>
              <a:t>ında</a:t>
            </a:r>
            <a:r>
              <a:rPr lang="en-US" dirty="0"/>
              <a:t> </a:t>
            </a:r>
            <a:r>
              <a:rPr lang="az-Latn-AZ" dirty="0"/>
              <a:t>məlumat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918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9104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VAR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AS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YA ÖLÇÜLƏR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: Aral</a:t>
            </a:r>
            <a:r>
              <a:rPr lang="az-Latn-AZ" sz="4400" b="1" dirty="0">
                <a:latin typeface="+mj-lt"/>
              </a:rPr>
              <a:t>ıq (Range)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B28A4527-17A0-D0E9-D9BF-6BD05E34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" y="1272601"/>
            <a:ext cx="5541313" cy="96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az-Latn-AZ" altLang="en-US" sz="1800" dirty="0">
                <a:latin typeface="+mn-lt"/>
              </a:rPr>
              <a:t>Ən sadə variasiya ölçüsü hesab olunur.</a:t>
            </a:r>
          </a:p>
          <a:p>
            <a:pPr marL="457200" indent="-457200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az-Latn-AZ" altLang="en-US" sz="1800" dirty="0">
                <a:latin typeface="+mn-lt"/>
              </a:rPr>
              <a:t>Ən böyük və ən kiçik dəyərlər arasındakı fərq tapılır: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004F5CF-40E4-A630-F998-E5F0D34B2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912" y="4734374"/>
            <a:ext cx="3100388" cy="1588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E07DD036-9316-AC66-F4E0-B9E4DD45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2" y="4496249"/>
            <a:ext cx="211138" cy="21113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38156617-8D9E-53A9-83C2-AC3F517B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712" y="4496249"/>
            <a:ext cx="211138" cy="21113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4899DF8D-85E8-9C45-6664-24E59B5DC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12" y="4496249"/>
            <a:ext cx="211138" cy="21113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EC38C933-0A71-370B-2364-12663138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712" y="4496249"/>
            <a:ext cx="211138" cy="21113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94DD62D9-C9DC-8AB8-B43E-BCC775BFD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12" y="4267649"/>
            <a:ext cx="211138" cy="20955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CFE355F9-5E7E-77F9-62BA-57BF23AC5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287" y="4523237"/>
            <a:ext cx="211138" cy="21113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1639D3A9-15F3-88F6-62E7-3302CA3B1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287" y="4313687"/>
            <a:ext cx="211138" cy="20955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D27E1E12-C5C5-46D3-4F84-4E83369AC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287" y="4102549"/>
            <a:ext cx="211138" cy="21113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89DDFC3E-EB1C-7315-0061-94B7E4477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912" y="4496249"/>
            <a:ext cx="211138" cy="21113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CF381872-03BC-3AD7-6E22-FA7900BC3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3425" y="4734374"/>
            <a:ext cx="1200150" cy="1588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>
            <a:extLst>
              <a:ext uri="{FF2B5EF4-FFF2-40B4-BE49-F238E27FC236}">
                <a16:creationId xmlns:a16="http://schemas.microsoft.com/office/drawing/2014/main" id="{853FAC35-D32B-3EE6-CD68-5770193F8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975" y="4523237"/>
            <a:ext cx="211137" cy="21113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BC003751-F640-0C32-3377-42158E14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975" y="4313687"/>
            <a:ext cx="211137" cy="20955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C25B126C-668C-3B55-95AF-8ED17907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12" y="4496249"/>
            <a:ext cx="211138" cy="21113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661C609B-797D-E6F4-E0A3-60ADDC44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112" y="4496249"/>
            <a:ext cx="211138" cy="211138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D0276AD7-C0B3-978D-D2E7-F36DD60D2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12" y="4801049"/>
            <a:ext cx="52181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0   1   2   3   4   5   6   7   8   9   10   11   12    13   14   </a:t>
            </a: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1172D7CC-E305-9FC3-3B73-E9A95BD48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612" y="5294762"/>
            <a:ext cx="3871913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E246DCDE-A65A-22C9-E158-8DA2A55A3F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612" y="5155062"/>
            <a:ext cx="0" cy="139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F477FE75-F74E-141E-BF57-22BF27DFE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4525" y="5155062"/>
            <a:ext cx="0" cy="139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CDBCE3C9-9D0D-C3CF-C366-CD910A985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24" y="5591340"/>
            <a:ext cx="5062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az-Latn-AZ" altLang="en-US" b="1" dirty="0"/>
              <a:t>Aralıq (</a:t>
            </a:r>
            <a:r>
              <a:rPr lang="en-US" altLang="en-US" b="1" dirty="0"/>
              <a:t>Range</a:t>
            </a:r>
            <a:r>
              <a:rPr lang="az-Latn-AZ" altLang="en-US" b="1" dirty="0"/>
              <a:t>)</a:t>
            </a:r>
            <a:r>
              <a:rPr lang="en-US" altLang="en-US" b="1" dirty="0"/>
              <a:t> = 13 - 1 = 12</a:t>
            </a:r>
            <a:endParaRPr lang="en-US" altLang="en-US" dirty="0"/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477F0196-3538-D383-669D-84ADB967B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337" y="4804224"/>
            <a:ext cx="4576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43D3B80A-90F9-B00B-7817-B22A929E4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33482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az-Latn-AZ" altLang="en-US" sz="1800" dirty="0">
                <a:latin typeface="Times New Roman" panose="02020603050405020304" pitchFamily="18" charset="0"/>
              </a:rPr>
              <a:t>Misal</a:t>
            </a:r>
            <a:r>
              <a:rPr lang="en-US" altLang="en-US" sz="1800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4" name="Line 4">
            <a:extLst>
              <a:ext uri="{FF2B5EF4-FFF2-40B4-BE49-F238E27FC236}">
                <a16:creationId xmlns:a16="http://schemas.microsoft.com/office/drawing/2014/main" id="{C30E41C3-B528-9E09-98F6-A1C29B4FD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3" y="2153652"/>
            <a:ext cx="304958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5D5FC8D6-B15E-CAD7-48A0-3DD9B4FA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0125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B62FFBC7-AD9C-ED80-F31B-E088A2C36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757" y="200125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DE253210-16D2-730C-943F-947563525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476" y="200125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F80B7DD0-CA39-2479-D7ED-EA3D8E5F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024" y="200125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507F0823-EAAD-458E-21A8-50C8E311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355" y="200125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2AE7100C-5D91-BDDB-9DAF-E28E341FF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703" y="2001252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0298CC52-CF1C-BE06-C12B-73CB9226C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153652"/>
            <a:ext cx="282416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/>
              <a:t>7     8     9     10    11    12</a:t>
            </a:r>
          </a:p>
        </p:txBody>
      </p:sp>
      <p:sp>
        <p:nvSpPr>
          <p:cNvPr id="57" name="Rectangle 12">
            <a:extLst>
              <a:ext uri="{FF2B5EF4-FFF2-40B4-BE49-F238E27FC236}">
                <a16:creationId xmlns:a16="http://schemas.microsoft.com/office/drawing/2014/main" id="{89C5322D-7D33-C00C-75F7-2F81BCAAF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439" y="2547352"/>
            <a:ext cx="2799736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az-Latn-AZ" altLang="en-US" sz="1800" b="1" dirty="0">
                <a:latin typeface="Times New Roman" panose="02020603050405020304" pitchFamily="18" charset="0"/>
              </a:rPr>
              <a:t>Aralıq (</a:t>
            </a:r>
            <a:r>
              <a:rPr lang="en-US" altLang="en-US" sz="1800" b="1" dirty="0">
                <a:latin typeface="Times New Roman" panose="02020603050405020304" pitchFamily="18" charset="0"/>
              </a:rPr>
              <a:t>Range</a:t>
            </a:r>
            <a:r>
              <a:rPr lang="az-Latn-AZ" altLang="en-US" sz="1800" b="1" dirty="0">
                <a:latin typeface="Times New Roman" panose="02020603050405020304" pitchFamily="18" charset="0"/>
              </a:rPr>
              <a:t>)</a:t>
            </a:r>
            <a:r>
              <a:rPr lang="en-US" altLang="en-US" sz="1800" b="1" dirty="0">
                <a:latin typeface="Times New Roman" panose="02020603050405020304" pitchFamily="18" charset="0"/>
              </a:rPr>
              <a:t> = 12 - 7 = 5</a:t>
            </a:r>
          </a:p>
        </p:txBody>
      </p:sp>
      <p:sp>
        <p:nvSpPr>
          <p:cNvPr id="60" name="Rectangle 14">
            <a:extLst>
              <a:ext uri="{FF2B5EF4-FFF2-40B4-BE49-F238E27FC236}">
                <a16:creationId xmlns:a16="http://schemas.microsoft.com/office/drawing/2014/main" id="{BAFD7F0C-1DAA-55B9-0E48-FC1978F7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536" y="2167534"/>
            <a:ext cx="299146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 dirty="0"/>
              <a:t>7     8     9    10     11    12</a:t>
            </a:r>
          </a:p>
        </p:txBody>
      </p:sp>
      <p:sp>
        <p:nvSpPr>
          <p:cNvPr id="61" name="Oval 15">
            <a:extLst>
              <a:ext uri="{FF2B5EF4-FFF2-40B4-BE49-F238E27FC236}">
                <a16:creationId xmlns:a16="http://schemas.microsoft.com/office/drawing/2014/main" id="{CE22B61C-C5D5-0EAE-4F3A-7AB7D6201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63" y="2006015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62" name="Oval 16">
            <a:extLst>
              <a:ext uri="{FF2B5EF4-FFF2-40B4-BE49-F238E27FC236}">
                <a16:creationId xmlns:a16="http://schemas.microsoft.com/office/drawing/2014/main" id="{680FCF98-6322-0892-38D9-6EEEB725F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5163" y="2006015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63" name="Oval 17">
            <a:extLst>
              <a:ext uri="{FF2B5EF4-FFF2-40B4-BE49-F238E27FC236}">
                <a16:creationId xmlns:a16="http://schemas.microsoft.com/office/drawing/2014/main" id="{BE827B37-8713-1FD5-937A-DB9F83F9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4786" y="2006015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64" name="Oval 18">
            <a:extLst>
              <a:ext uri="{FF2B5EF4-FFF2-40B4-BE49-F238E27FC236}">
                <a16:creationId xmlns:a16="http://schemas.microsoft.com/office/drawing/2014/main" id="{C18BA7CE-DEBC-ECB8-25EB-2ABE5DBDB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763" y="2006015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65" name="Oval 19">
            <a:extLst>
              <a:ext uri="{FF2B5EF4-FFF2-40B4-BE49-F238E27FC236}">
                <a16:creationId xmlns:a16="http://schemas.microsoft.com/office/drawing/2014/main" id="{D65B1E5B-6654-0338-3346-7386DEF1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450" y="1839425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66" name="Oval 20">
            <a:extLst>
              <a:ext uri="{FF2B5EF4-FFF2-40B4-BE49-F238E27FC236}">
                <a16:creationId xmlns:a16="http://schemas.microsoft.com/office/drawing/2014/main" id="{BFACD812-07B9-F4E6-9467-90011702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4786" y="1676207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68" name="Rectangle 22">
            <a:extLst>
              <a:ext uri="{FF2B5EF4-FFF2-40B4-BE49-F238E27FC236}">
                <a16:creationId xmlns:a16="http://schemas.microsoft.com/office/drawing/2014/main" id="{F0343390-ECCA-A0C6-BCB1-1AF9EDD14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120" y="2547352"/>
            <a:ext cx="28956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az-Latn-AZ" altLang="en-US" sz="1800" b="1" dirty="0">
                <a:latin typeface="Times New Roman" panose="02020603050405020304" pitchFamily="18" charset="0"/>
              </a:rPr>
              <a:t>Aralıq (</a:t>
            </a:r>
            <a:r>
              <a:rPr lang="en-US" altLang="en-US" sz="1800" b="1" dirty="0">
                <a:latin typeface="Times New Roman" panose="02020603050405020304" pitchFamily="18" charset="0"/>
              </a:rPr>
              <a:t>Range</a:t>
            </a:r>
            <a:r>
              <a:rPr lang="az-Latn-AZ" altLang="en-US" sz="1800" b="1" dirty="0">
                <a:latin typeface="Times New Roman" panose="02020603050405020304" pitchFamily="18" charset="0"/>
              </a:rPr>
              <a:t>)</a:t>
            </a:r>
            <a:r>
              <a:rPr lang="en-US" altLang="en-US" sz="1800" b="1" dirty="0">
                <a:latin typeface="Times New Roman" panose="02020603050405020304" pitchFamily="18" charset="0"/>
              </a:rPr>
              <a:t> = 12 - 7 = 5</a:t>
            </a:r>
          </a:p>
        </p:txBody>
      </p:sp>
      <p:sp>
        <p:nvSpPr>
          <p:cNvPr id="69" name="Line 23">
            <a:extLst>
              <a:ext uri="{FF2B5EF4-FFF2-40B4-BE49-F238E27FC236}">
                <a16:creationId xmlns:a16="http://schemas.microsoft.com/office/drawing/2014/main" id="{A99960F5-62FC-9C1F-AD25-5EB872D4C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173" y="2153651"/>
            <a:ext cx="2799736" cy="269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" name="Line 24">
            <a:extLst>
              <a:ext uri="{FF2B5EF4-FFF2-40B4-BE49-F238E27FC236}">
                <a16:creationId xmlns:a16="http://schemas.microsoft.com/office/drawing/2014/main" id="{640D8352-D317-7DD7-8D55-2759BB802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8978" y="2158414"/>
            <a:ext cx="2738437" cy="4759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600"/>
          </a:p>
        </p:txBody>
      </p:sp>
      <p:sp>
        <p:nvSpPr>
          <p:cNvPr id="71" name="Text Box 25">
            <a:extLst>
              <a:ext uri="{FF2B5EF4-FFF2-40B4-BE49-F238E27FC236}">
                <a16:creationId xmlns:a16="http://schemas.microsoft.com/office/drawing/2014/main" id="{5F520A2D-8D3D-229E-4BF4-68F16B288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314" y="4366684"/>
            <a:ext cx="520810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+mn-lt"/>
              </a:rPr>
              <a:t>1</a:t>
            </a:r>
            <a:r>
              <a:rPr lang="en-US" altLang="en-US" sz="2000" dirty="0">
                <a:latin typeface="+mn-lt"/>
              </a:rPr>
              <a:t>,1,1,1,1,1,1,1,1,1,1,2,2,2,2,2,2,2,2,3,3,3,3,4,</a:t>
            </a:r>
            <a:r>
              <a:rPr lang="en-US" altLang="en-US" sz="2000" b="1" dirty="0">
                <a:latin typeface="+mn-lt"/>
              </a:rPr>
              <a:t>5</a:t>
            </a:r>
          </a:p>
        </p:txBody>
      </p:sp>
      <p:sp>
        <p:nvSpPr>
          <p:cNvPr id="72" name="Text Box 26">
            <a:extLst>
              <a:ext uri="{FF2B5EF4-FFF2-40B4-BE49-F238E27FC236}">
                <a16:creationId xmlns:a16="http://schemas.microsoft.com/office/drawing/2014/main" id="{9CFD16D5-7F8D-1EE7-2308-651C562E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785" y="5453081"/>
            <a:ext cx="547515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+mn-lt"/>
              </a:rPr>
              <a:t>1</a:t>
            </a:r>
            <a:r>
              <a:rPr lang="en-US" altLang="en-US" sz="2000" dirty="0">
                <a:latin typeface="+mn-lt"/>
              </a:rPr>
              <a:t>,1,1,1,1,1,1,1,1,1,1,2,2,2,2,2,2,2,2,3,3,3,3,4,</a:t>
            </a:r>
            <a:r>
              <a:rPr lang="en-US" altLang="en-US" sz="2000" b="1" dirty="0">
                <a:latin typeface="+mn-lt"/>
              </a:rPr>
              <a:t>120</a:t>
            </a: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A311A65E-3DF8-629E-2467-5AE7380E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881" y="4907989"/>
            <a:ext cx="28956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az-Latn-AZ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Aralıq (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az-Latn-AZ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 = 5 - 1 = 4</a:t>
            </a:r>
          </a:p>
        </p:txBody>
      </p:sp>
      <p:sp>
        <p:nvSpPr>
          <p:cNvPr id="74" name="Rectangle 28">
            <a:extLst>
              <a:ext uri="{FF2B5EF4-FFF2-40B4-BE49-F238E27FC236}">
                <a16:creationId xmlns:a16="http://schemas.microsoft.com/office/drawing/2014/main" id="{8578AF92-1A7E-7A0B-3178-C215D4F79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6" y="6003046"/>
            <a:ext cx="3141691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az-Latn-AZ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Aralıq (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az-Latn-AZ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rPr>
              <a:t> = 120 - 1 = 119</a:t>
            </a:r>
          </a:p>
        </p:txBody>
      </p:sp>
      <p:sp>
        <p:nvSpPr>
          <p:cNvPr id="75" name="Rectangle 4">
            <a:extLst>
              <a:ext uri="{FF2B5EF4-FFF2-40B4-BE49-F238E27FC236}">
                <a16:creationId xmlns:a16="http://schemas.microsoft.com/office/drawing/2014/main" id="{7E2EDE30-B27B-44CC-77A9-CF3E8978D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1" y="2586439"/>
            <a:ext cx="3928267" cy="646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az-Latn-AZ" altLang="en-US" sz="1800" b="1" dirty="0">
                <a:latin typeface="+mn-lt"/>
              </a:rPr>
              <a:t>Aralıq (</a:t>
            </a:r>
            <a:r>
              <a:rPr lang="en-US" altLang="en-US" sz="1800" b="1" dirty="0">
                <a:latin typeface="+mn-lt"/>
              </a:rPr>
              <a:t>Range</a:t>
            </a:r>
            <a:r>
              <a:rPr lang="az-Latn-AZ" altLang="en-US" sz="1800" b="1" dirty="0">
                <a:latin typeface="+mn-lt"/>
              </a:rPr>
              <a:t>)</a:t>
            </a:r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= X</a:t>
            </a:r>
            <a:r>
              <a:rPr lang="az-Latn-AZ" altLang="en-US" sz="1800" baseline="-25000" dirty="0">
                <a:latin typeface="+mn-lt"/>
              </a:rPr>
              <a:t>ən böyük</a:t>
            </a:r>
            <a:r>
              <a:rPr lang="en-US" altLang="en-US" sz="1800" dirty="0">
                <a:latin typeface="+mn-lt"/>
              </a:rPr>
              <a:t> –  X</a:t>
            </a:r>
            <a:r>
              <a:rPr lang="az-Latn-AZ" altLang="en-US" sz="1800" baseline="-25000" dirty="0">
                <a:latin typeface="+mn-lt"/>
              </a:rPr>
              <a:t>ən kiçik</a:t>
            </a:r>
            <a:endParaRPr lang="en-US" altLang="en-US" sz="1800" baseline="-25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altLang="en-US" sz="1050" baseline="-25000" dirty="0">
              <a:latin typeface="+mn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E39E1E-13D4-8600-37C3-1C808929E3A1}"/>
              </a:ext>
            </a:extLst>
          </p:cNvPr>
          <p:cNvSpPr txBox="1"/>
          <p:nvPr/>
        </p:nvSpPr>
        <p:spPr>
          <a:xfrm>
            <a:off x="5856452" y="1110455"/>
            <a:ext cx="6220267" cy="44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marL="457200" indent="-457200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>
                <a:cs typeface="Arial" panose="020B0604020202020204" pitchFamily="34" charset="0"/>
              </a:defRPr>
            </a:lvl1pPr>
            <a:lvl2pPr marL="742950" indent="-28575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dirty="0"/>
              <a:t>Datanın paylanması </a:t>
            </a:r>
            <a:r>
              <a:rPr lang="az-Latn-AZ" altLang="en-US" b="1" dirty="0"/>
              <a:t>təsir göstərmir.</a:t>
            </a:r>
            <a:endParaRPr lang="en-US" altLang="en-US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127946-32C7-CB2D-59BE-2AAE1843D865}"/>
              </a:ext>
            </a:extLst>
          </p:cNvPr>
          <p:cNvSpPr txBox="1"/>
          <p:nvPr/>
        </p:nvSpPr>
        <p:spPr>
          <a:xfrm>
            <a:off x="5856452" y="3610980"/>
            <a:ext cx="4968711" cy="44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marL="457200" indent="-457200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>
                <a:cs typeface="Arial" panose="020B0604020202020204" pitchFamily="34" charset="0"/>
              </a:defRPr>
            </a:lvl1pPr>
            <a:lvl2pPr marL="742950" indent="-28575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 err="1"/>
              <a:t>Kənar</a:t>
            </a:r>
            <a:r>
              <a:rPr lang="az-Latn-AZ" dirty="0"/>
              <a:t> dəyərlərə (outliers)</a:t>
            </a:r>
            <a:r>
              <a:rPr lang="en-US" dirty="0"/>
              <a:t> </a:t>
            </a:r>
            <a:r>
              <a:rPr lang="en-US" dirty="0" err="1"/>
              <a:t>qarşı</a:t>
            </a:r>
            <a:r>
              <a:rPr lang="en-US" dirty="0"/>
              <a:t> </a:t>
            </a:r>
            <a:r>
              <a:rPr lang="en-US" b="1" dirty="0" err="1"/>
              <a:t>həssasdır</a:t>
            </a:r>
            <a:r>
              <a:rPr lang="az-Latn-AZ" b="1" dirty="0"/>
              <a:t>.</a:t>
            </a:r>
            <a:endParaRPr lang="en-US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5483C08-B130-EC6A-FD20-057CFC77593C}"/>
              </a:ext>
            </a:extLst>
          </p:cNvPr>
          <p:cNvSpPr/>
          <p:nvPr/>
        </p:nvSpPr>
        <p:spPr>
          <a:xfrm>
            <a:off x="5637674" y="1004243"/>
            <a:ext cx="55390" cy="583948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5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200" y="154774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+mj-lt"/>
              </a:rPr>
              <a:t>STAT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ST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KAYA G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R</a:t>
            </a:r>
            <a:r>
              <a:rPr lang="az-Latn-AZ" sz="4800" b="1" dirty="0">
                <a:latin typeface="+mj-lt"/>
              </a:rPr>
              <a:t>İŞ</a:t>
            </a:r>
            <a:endParaRPr lang="en-US" sz="48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scola de Extensão">
            <a:extLst>
              <a:ext uri="{FF2B5EF4-FFF2-40B4-BE49-F238E27FC236}">
                <a16:creationId xmlns:a16="http://schemas.microsoft.com/office/drawing/2014/main" id="{27CD913E-87C0-2110-7537-0DAA96C4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3" y="2133257"/>
            <a:ext cx="6113573" cy="305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 (programming language) - Wikipedia">
            <a:extLst>
              <a:ext uri="{FF2B5EF4-FFF2-40B4-BE49-F238E27FC236}">
                <a16:creationId xmlns:a16="http://schemas.microsoft.com/office/drawing/2014/main" id="{3457FCBE-772F-D371-92A1-1476D640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99" y="2099088"/>
            <a:ext cx="1651610" cy="127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9E0A37A-9CF7-C66A-7532-F5D5E5C7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99" y="3774477"/>
            <a:ext cx="4143801" cy="145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866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9104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VAR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AS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YA ÖLÇÜLƏR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: </a:t>
            </a:r>
            <a:r>
              <a:rPr lang="en-US" sz="4400" b="1" dirty="0" err="1">
                <a:latin typeface="+mj-lt"/>
              </a:rPr>
              <a:t>Varians</a:t>
            </a:r>
            <a:r>
              <a:rPr lang="en-US" sz="4400" b="1" dirty="0">
                <a:latin typeface="+mj-lt"/>
              </a:rPr>
              <a:t> </a:t>
            </a:r>
            <a:r>
              <a:rPr lang="az-Latn-AZ" sz="4400" b="1" dirty="0">
                <a:latin typeface="+mj-lt"/>
              </a:rPr>
              <a:t>(</a:t>
            </a:r>
            <a:r>
              <a:rPr lang="en-US" sz="4400" b="1" dirty="0">
                <a:latin typeface="+mj-lt"/>
              </a:rPr>
              <a:t>Variance</a:t>
            </a:r>
            <a:r>
              <a:rPr lang="az-Latn-AZ" sz="4400" b="1" dirty="0">
                <a:latin typeface="+mj-lt"/>
              </a:rPr>
              <a:t>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normalcurves">
            <a:extLst>
              <a:ext uri="{FF2B5EF4-FFF2-40B4-BE49-F238E27FC236}">
                <a16:creationId xmlns:a16="http://schemas.microsoft.com/office/drawing/2014/main" id="{BD1902F0-B829-0AD0-A364-296CDA91C2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69381" y="1190914"/>
            <a:ext cx="3810000" cy="2857500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F00756-3486-6DE0-0798-C71F78B7DCAC}"/>
              </a:ext>
            </a:extLst>
          </p:cNvPr>
          <p:cNvSpPr txBox="1"/>
          <p:nvPr/>
        </p:nvSpPr>
        <p:spPr>
          <a:xfrm>
            <a:off x="73888" y="1299813"/>
            <a:ext cx="779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az-Latn-AZ" dirty="0"/>
              <a:t>Seçmə verilənlərin onun orta qiymətindən kənarlaşma (səpələnmə) ölçüsüdür.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098E05-F7F7-3A2B-7482-AD57D21A959B}"/>
              </a:ext>
            </a:extLst>
          </p:cNvPr>
          <p:cNvSpPr txBox="1"/>
          <p:nvPr/>
        </p:nvSpPr>
        <p:spPr>
          <a:xfrm>
            <a:off x="73889" y="2791884"/>
            <a:ext cx="17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Seçmə varians</a:t>
            </a:r>
            <a:endParaRPr lang="en-US" dirty="0"/>
          </a:p>
        </p:txBody>
      </p:sp>
      <p:graphicFrame>
        <p:nvGraphicFramePr>
          <p:cNvPr id="32" name="Object 6">
            <a:extLst>
              <a:ext uri="{FF2B5EF4-FFF2-40B4-BE49-F238E27FC236}">
                <a16:creationId xmlns:a16="http://schemas.microsoft.com/office/drawing/2014/main" id="{54E32335-8853-F301-24C6-68E230CCE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0839" y="2261103"/>
          <a:ext cx="3103176" cy="16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609600" progId="Equation.3">
                  <p:embed/>
                </p:oleObj>
              </mc:Choice>
              <mc:Fallback>
                <p:oleObj name="Equation" r:id="rId3" imgW="1143000" imgH="609600" progId="Equation.3">
                  <p:embed/>
                  <p:pic>
                    <p:nvPicPr>
                      <p:cNvPr id="32" name="Object 6">
                        <a:extLst>
                          <a:ext uri="{FF2B5EF4-FFF2-40B4-BE49-F238E27FC236}">
                            <a16:creationId xmlns:a16="http://schemas.microsoft.com/office/drawing/2014/main" id="{54E32335-8853-F301-24C6-68E230CCE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839" y="2261103"/>
                        <a:ext cx="3103176" cy="1656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6">
            <a:extLst>
              <a:ext uri="{FF2B5EF4-FFF2-40B4-BE49-F238E27FC236}">
                <a16:creationId xmlns:a16="http://schemas.microsoft.com/office/drawing/2014/main" id="{6CCB550D-13AD-D390-623D-F1DA91CA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30" y="4552476"/>
            <a:ext cx="29277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</a:t>
            </a:r>
            <a:r>
              <a:rPr lang="az-Latn-AZ" altLang="en-US" sz="1800" dirty="0"/>
              <a:t> </a:t>
            </a:r>
            <a:r>
              <a:rPr lang="en-US" altLang="en-US" sz="1800" dirty="0"/>
              <a:t>=  </a:t>
            </a:r>
            <a:r>
              <a:rPr lang="en-US" altLang="en-US" sz="1800" dirty="0" err="1"/>
              <a:t>arit</a:t>
            </a:r>
            <a:r>
              <a:rPr lang="az-Latn-AZ" altLang="en-US" sz="1800" dirty="0"/>
              <a:t>matik ortalama</a:t>
            </a:r>
            <a:endParaRPr lang="en-US" altLang="en-US" sz="1800" dirty="0"/>
          </a:p>
          <a:p>
            <a:pPr>
              <a:spcBef>
                <a:spcPct val="50000"/>
              </a:spcBef>
            </a:pPr>
            <a:r>
              <a:rPr lang="en-US" altLang="en-US" sz="1800" dirty="0"/>
              <a:t>n</a:t>
            </a:r>
            <a:r>
              <a:rPr lang="az-Latn-AZ" altLang="en-US" sz="1800" dirty="0"/>
              <a:t> </a:t>
            </a:r>
            <a:r>
              <a:rPr lang="en-US" altLang="en-US" sz="1800" dirty="0"/>
              <a:t> = </a:t>
            </a:r>
            <a:r>
              <a:rPr lang="az-Latn-AZ" altLang="en-US" sz="1800" dirty="0"/>
              <a:t>seçmə sayı</a:t>
            </a:r>
            <a:endParaRPr lang="en-US" altLang="en-US" sz="1800" dirty="0"/>
          </a:p>
          <a:p>
            <a:pPr>
              <a:spcBef>
                <a:spcPct val="50000"/>
              </a:spcBef>
            </a:pPr>
            <a:r>
              <a:rPr lang="en-US" altLang="en-US" sz="1800" dirty="0"/>
              <a:t>X</a:t>
            </a:r>
            <a:r>
              <a:rPr lang="en-US" altLang="en-US" sz="1800" baseline="-25000" dirty="0"/>
              <a:t>i</a:t>
            </a:r>
            <a:r>
              <a:rPr lang="az-Latn-AZ" altLang="en-US" sz="1800" baseline="-25000" dirty="0"/>
              <a:t>  </a:t>
            </a:r>
            <a:r>
              <a:rPr lang="en-US" altLang="en-US" sz="1800" dirty="0"/>
              <a:t>=</a:t>
            </a:r>
            <a:r>
              <a:rPr lang="az-Latn-AZ" altLang="en-US" sz="1800" dirty="0"/>
              <a:t> i-ci rəqəm</a:t>
            </a:r>
            <a:endParaRPr lang="en-US" altLang="en-US" sz="1800" dirty="0"/>
          </a:p>
        </p:txBody>
      </p:sp>
      <p:graphicFrame>
        <p:nvGraphicFramePr>
          <p:cNvPr id="42" name="Object 7">
            <a:extLst>
              <a:ext uri="{FF2B5EF4-FFF2-40B4-BE49-F238E27FC236}">
                <a16:creationId xmlns:a16="http://schemas.microsoft.com/office/drawing/2014/main" id="{31C5F691-6BCF-357A-5ADA-3DE1BD595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1530" y="4552476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42" name="Object 7">
                        <a:extLst>
                          <a:ext uri="{FF2B5EF4-FFF2-40B4-BE49-F238E27FC236}">
                            <a16:creationId xmlns:a16="http://schemas.microsoft.com/office/drawing/2014/main" id="{31C5F691-6BCF-357A-5ADA-3DE1BD595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30" y="4552476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FBA08EF-CDE0-5B16-C169-01BF1862C18A}"/>
              </a:ext>
            </a:extLst>
          </p:cNvPr>
          <p:cNvSpPr txBox="1"/>
          <p:nvPr/>
        </p:nvSpPr>
        <p:spPr>
          <a:xfrm>
            <a:off x="103537" y="4183145"/>
            <a:ext cx="179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Burada,</a:t>
            </a:r>
            <a:endParaRPr lang="en-US" dirty="0"/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B0CA7EC1-10DE-5F52-A0CB-B43FB6CBF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902" y="4367811"/>
            <a:ext cx="5900098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altLang="en-US" sz="1800" b="1" dirty="0">
                <a:latin typeface="+mn-lt"/>
              </a:rPr>
              <a:t>Aşağı varians (dispersiya)</a:t>
            </a:r>
            <a:r>
              <a:rPr lang="en-US" altLang="en-US" sz="1800" dirty="0">
                <a:latin typeface="+mn-lt"/>
              </a:rPr>
              <a:t>: </a:t>
            </a:r>
            <a:r>
              <a:rPr lang="az-Latn-AZ" altLang="en-US" sz="1800" dirty="0">
                <a:latin typeface="+mn-lt"/>
              </a:rPr>
              <a:t>verilənlərin əksəriyyətinin ortalamaya yaxın yerləşdikdə</a:t>
            </a:r>
            <a:endParaRPr lang="en-US" altLang="en-US" sz="180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altLang="en-US" sz="1800" b="1" dirty="0">
                <a:latin typeface="+mn-lt"/>
              </a:rPr>
              <a:t>Yüksək varians (dispersiya)</a:t>
            </a:r>
            <a:r>
              <a:rPr lang="en-US" altLang="en-US" sz="1800" dirty="0">
                <a:latin typeface="+mn-lt"/>
              </a:rPr>
              <a:t>: </a:t>
            </a:r>
            <a:r>
              <a:rPr lang="az-Latn-AZ" altLang="en-US" sz="1800" dirty="0">
                <a:latin typeface="+mn-lt"/>
              </a:rPr>
              <a:t>verilənlərin əksəriyyətinin ortalamaya uzaq yerləşdikdə</a:t>
            </a: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439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194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Standart sapma</a:t>
            </a:r>
            <a:r>
              <a:rPr lang="en-US" sz="4400" b="1" dirty="0">
                <a:latin typeface="+mj-lt"/>
              </a:rPr>
              <a:t> </a:t>
            </a:r>
            <a:r>
              <a:rPr lang="az-Latn-AZ" sz="4400" b="1" dirty="0">
                <a:latin typeface="+mj-lt"/>
              </a:rPr>
              <a:t>(Standard Devation)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6258D1B8-14F8-16E5-7F24-6C3CDB364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5831" y="1876004"/>
          <a:ext cx="2898257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660113" progId="Equation.3">
                  <p:embed/>
                </p:oleObj>
              </mc:Choice>
              <mc:Fallback>
                <p:oleObj name="Equation" r:id="rId2" imgW="1180588" imgH="660113" progId="Equation.3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6258D1B8-14F8-16E5-7F24-6C3CDB364C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831" y="1876004"/>
                        <a:ext cx="2898257" cy="1620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4FD8BC49-2E90-A8B2-6FED-F7404CC39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487" y="3952312"/>
            <a:ext cx="29277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</a:t>
            </a:r>
            <a:r>
              <a:rPr lang="az-Latn-AZ" altLang="en-US" sz="1800" dirty="0"/>
              <a:t> </a:t>
            </a:r>
            <a:r>
              <a:rPr lang="en-US" altLang="en-US" sz="1800" dirty="0"/>
              <a:t>=  </a:t>
            </a:r>
            <a:r>
              <a:rPr lang="en-US" altLang="en-US" sz="1800" dirty="0" err="1"/>
              <a:t>arit</a:t>
            </a:r>
            <a:r>
              <a:rPr lang="az-Latn-AZ" altLang="en-US" sz="1800" dirty="0"/>
              <a:t>matik ortalama</a:t>
            </a:r>
            <a:endParaRPr lang="en-US" altLang="en-US" sz="1800" dirty="0"/>
          </a:p>
          <a:p>
            <a:pPr>
              <a:spcBef>
                <a:spcPct val="50000"/>
              </a:spcBef>
            </a:pPr>
            <a:r>
              <a:rPr lang="en-US" altLang="en-US" sz="1800" dirty="0"/>
              <a:t>n</a:t>
            </a:r>
            <a:r>
              <a:rPr lang="az-Latn-AZ" altLang="en-US" sz="1800" dirty="0"/>
              <a:t> </a:t>
            </a:r>
            <a:r>
              <a:rPr lang="en-US" altLang="en-US" sz="1800" dirty="0"/>
              <a:t> = </a:t>
            </a:r>
            <a:r>
              <a:rPr lang="az-Latn-AZ" altLang="en-US" sz="1800" dirty="0"/>
              <a:t>seçmə sayı</a:t>
            </a:r>
            <a:endParaRPr lang="en-US" altLang="en-US" sz="1800" dirty="0"/>
          </a:p>
          <a:p>
            <a:pPr>
              <a:spcBef>
                <a:spcPct val="50000"/>
              </a:spcBef>
            </a:pPr>
            <a:r>
              <a:rPr lang="en-US" altLang="en-US" sz="1800" dirty="0"/>
              <a:t>X</a:t>
            </a:r>
            <a:r>
              <a:rPr lang="en-US" altLang="en-US" sz="1800" baseline="-25000" dirty="0"/>
              <a:t>i</a:t>
            </a:r>
            <a:r>
              <a:rPr lang="az-Latn-AZ" altLang="en-US" sz="1800" baseline="-25000" dirty="0"/>
              <a:t>  </a:t>
            </a:r>
            <a:r>
              <a:rPr lang="en-US" altLang="en-US" sz="1800" dirty="0"/>
              <a:t>=</a:t>
            </a:r>
            <a:r>
              <a:rPr lang="az-Latn-AZ" altLang="en-US" sz="1800" dirty="0"/>
              <a:t> i-ci rəqəm</a:t>
            </a:r>
            <a:endParaRPr lang="en-US" altLang="en-US" sz="1800" dirty="0"/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C50BB719-68BC-5048-9CAB-D65C14FEF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487" y="39626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203024" progId="Equation.3">
                  <p:embed/>
                </p:oleObj>
              </mc:Choice>
              <mc:Fallback>
                <p:oleObj name="Equation" r:id="rId4" imgW="152268" imgH="203024" progId="Equation.3">
                  <p:embed/>
                  <p:pic>
                    <p:nvPicPr>
                      <p:cNvPr id="12" name="Object 7">
                        <a:extLst>
                          <a:ext uri="{FF2B5EF4-FFF2-40B4-BE49-F238E27FC236}">
                            <a16:creationId xmlns:a16="http://schemas.microsoft.com/office/drawing/2014/main" id="{C50BB719-68BC-5048-9CAB-D65C14FEF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487" y="39626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C680C7F-AB9F-1767-959E-F4424C25F2C7}"/>
              </a:ext>
            </a:extLst>
          </p:cNvPr>
          <p:cNvSpPr txBox="1"/>
          <p:nvPr/>
        </p:nvSpPr>
        <p:spPr>
          <a:xfrm>
            <a:off x="710118" y="3546166"/>
            <a:ext cx="102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Burada,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2EB4B-308D-CB36-F790-182F4AFC0C5B}"/>
              </a:ext>
            </a:extLst>
          </p:cNvPr>
          <p:cNvSpPr txBox="1"/>
          <p:nvPr/>
        </p:nvSpPr>
        <p:spPr>
          <a:xfrm>
            <a:off x="1" y="2296172"/>
            <a:ext cx="218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Seçmənin standart sapması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71A0A-D101-9204-2978-261B70A2EC31}"/>
              </a:ext>
            </a:extLst>
          </p:cNvPr>
          <p:cNvSpPr txBox="1"/>
          <p:nvPr/>
        </p:nvSpPr>
        <p:spPr>
          <a:xfrm>
            <a:off x="6341427" y="1104310"/>
            <a:ext cx="5691688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b="1" dirty="0"/>
              <a:t>Seçmənin standart sapması  </a:t>
            </a:r>
            <a:r>
              <a:rPr lang="az-Latn-AZ" dirty="0"/>
              <a:t>Variasiya ölçmələrinin ən çox istifadə olunanıdır.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b="1" dirty="0"/>
              <a:t>Seçmənin standart sapması variansın</a:t>
            </a:r>
            <a:r>
              <a:rPr lang="az-Latn-AZ" dirty="0"/>
              <a:t> kvatrat kökünə bərabərdir.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</a:t>
            </a:r>
            <a:r>
              <a:rPr lang="az-Latn-AZ" dirty="0"/>
              <a:t>da olan dəyərlərlə eyni vahidlə ifadə olunur.</a:t>
            </a:r>
            <a:endParaRPr lang="en-US" dirty="0"/>
          </a:p>
        </p:txBody>
      </p:sp>
      <p:pic>
        <p:nvPicPr>
          <p:cNvPr id="19" name="Picture 3" descr="normalcurves">
            <a:extLst>
              <a:ext uri="{FF2B5EF4-FFF2-40B4-BE49-F238E27FC236}">
                <a16:creationId xmlns:a16="http://schemas.microsoft.com/office/drawing/2014/main" id="{37DF2909-C903-9044-787D-AA5B6D3B5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250" y="3751620"/>
            <a:ext cx="4278865" cy="27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">
            <a:extLst>
              <a:ext uri="{FF2B5EF4-FFF2-40B4-BE49-F238E27FC236}">
                <a16:creationId xmlns:a16="http://schemas.microsoft.com/office/drawing/2014/main" id="{7DD1B5C9-46CA-8E13-9504-10F6C94FE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088" y="4087248"/>
            <a:ext cx="272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altLang="en-US" dirty="0" err="1"/>
              <a:t>Daha</a:t>
            </a:r>
            <a:r>
              <a:rPr lang="en-US" altLang="en-US" dirty="0"/>
              <a:t> </a:t>
            </a:r>
            <a:r>
              <a:rPr lang="en-US" altLang="en-US" dirty="0" err="1"/>
              <a:t>kiçik</a:t>
            </a:r>
            <a:r>
              <a:rPr lang="en-US" altLang="en-US" dirty="0"/>
              <a:t> </a:t>
            </a:r>
            <a:r>
              <a:rPr lang="en-US" altLang="en-US" dirty="0" err="1"/>
              <a:t>standart</a:t>
            </a:r>
            <a:r>
              <a:rPr lang="en-US" altLang="en-US" dirty="0"/>
              <a:t> </a:t>
            </a:r>
            <a:r>
              <a:rPr lang="en-US" altLang="en-US" dirty="0" err="1"/>
              <a:t>sapma</a:t>
            </a:r>
            <a:endParaRPr lang="en-US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4657A-31AD-F682-9D34-1B97232186F6}"/>
              </a:ext>
            </a:extLst>
          </p:cNvPr>
          <p:cNvSpPr txBox="1"/>
          <p:nvPr/>
        </p:nvSpPr>
        <p:spPr>
          <a:xfrm>
            <a:off x="4874088" y="4948766"/>
            <a:ext cx="292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sapma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1B2170-A913-D026-0755-808D6FF38CF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237808" y="4456580"/>
            <a:ext cx="3552737" cy="23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7C49B7-1330-7C3E-D2CB-453F311ED89C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337941" y="5318098"/>
            <a:ext cx="298029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1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194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Kənarlaşma əmsalı (</a:t>
            </a:r>
            <a:r>
              <a:rPr lang="en-US" altLang="en-US" sz="4400" b="1" dirty="0">
                <a:latin typeface="+mj-lt"/>
              </a:rPr>
              <a:t>Coefficient of Variation</a:t>
            </a:r>
            <a:r>
              <a:rPr lang="az-Latn-AZ" sz="4400" b="1" dirty="0">
                <a:latin typeface="+mj-lt"/>
              </a:rPr>
              <a:t>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C0C6F8-0831-C970-D466-D2E7A8BAB588}"/>
              </a:ext>
            </a:extLst>
          </p:cNvPr>
          <p:cNvSpPr txBox="1"/>
          <p:nvPr/>
        </p:nvSpPr>
        <p:spPr>
          <a:xfrm>
            <a:off x="359923" y="1431696"/>
            <a:ext cx="1116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az-Latn-AZ" dirty="0"/>
              <a:t>Eyni yayınmaya sahib olan çoxluqlar arasında müqayisə aparmaqda istidafə edilən ən effektiv vasitədir.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45FAC0-1F63-0EA0-08D2-999202EB3A7F}"/>
                  </a:ext>
                </a:extLst>
              </p:cNvPr>
              <p:cNvSpPr txBox="1"/>
              <p:nvPr/>
            </p:nvSpPr>
            <p:spPr>
              <a:xfrm>
                <a:off x="4004257" y="2084861"/>
                <a:ext cx="2812179" cy="7143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az-Latn-AZ" sz="3200" dirty="0"/>
                  <a:t>CV=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z-Latn-AZ" sz="320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az-Latn-AZ" sz="32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den>
                    </m:f>
                    <m:r>
                      <a:rPr lang="az-Latn-AZ" sz="3200">
                        <a:latin typeface="Cambria Math" panose="02040503050406030204" pitchFamily="18" charset="0"/>
                      </a:rPr>
                      <m:t>) ∗100%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45FAC0-1F63-0EA0-08D2-999202EB3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257" y="2084861"/>
                <a:ext cx="2812179" cy="714363"/>
              </a:xfrm>
              <a:prstGeom prst="rect">
                <a:avLst/>
              </a:prstGeom>
              <a:blipFill>
                <a:blip r:embed="rId2"/>
                <a:stretch>
                  <a:fillRect l="-8894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9A1474C-D444-962D-437C-79CDEFC8AC50}"/>
              </a:ext>
            </a:extLst>
          </p:cNvPr>
          <p:cNvSpPr txBox="1"/>
          <p:nvPr/>
        </p:nvSpPr>
        <p:spPr>
          <a:xfrm>
            <a:off x="359923" y="3167286"/>
            <a:ext cx="407353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z-Latn-AZ" sz="2000" b="1" dirty="0"/>
              <a:t>A səhmi</a:t>
            </a:r>
            <a:r>
              <a:rPr lang="en-US" sz="2000" b="1" dirty="0"/>
              <a:t>:</a:t>
            </a:r>
            <a:endParaRPr lang="az-Latn-AZ" sz="2000" b="1" dirty="0"/>
          </a:p>
          <a:p>
            <a:pPr>
              <a:lnSpc>
                <a:spcPct val="150000"/>
              </a:lnSpc>
            </a:pPr>
            <a:r>
              <a:rPr lang="az-Latn-AZ" sz="2000" dirty="0"/>
              <a:t>Ötən ilin orta qiyməti = 30 AZN</a:t>
            </a:r>
          </a:p>
          <a:p>
            <a:pPr>
              <a:lnSpc>
                <a:spcPct val="150000"/>
              </a:lnSpc>
            </a:pPr>
            <a:r>
              <a:rPr lang="az-Latn-AZ" sz="2000" dirty="0"/>
              <a:t>Standart sapma = 5 AZN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B339F-2A61-D4A5-5030-96558829A7E0}"/>
              </a:ext>
            </a:extLst>
          </p:cNvPr>
          <p:cNvSpPr txBox="1"/>
          <p:nvPr/>
        </p:nvSpPr>
        <p:spPr>
          <a:xfrm>
            <a:off x="359923" y="4886105"/>
            <a:ext cx="4008582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z-Latn-AZ" sz="2000" b="1" dirty="0"/>
              <a:t>B səhmi</a:t>
            </a:r>
            <a:r>
              <a:rPr lang="en-US" sz="2000" b="1" dirty="0"/>
              <a:t>:</a:t>
            </a:r>
            <a:endParaRPr lang="az-Latn-AZ" sz="2000" b="1" dirty="0"/>
          </a:p>
          <a:p>
            <a:pPr>
              <a:lnSpc>
                <a:spcPct val="150000"/>
              </a:lnSpc>
            </a:pPr>
            <a:r>
              <a:rPr lang="az-Latn-AZ" sz="2000" dirty="0"/>
              <a:t>Ötən ilin orta qiyməti = 60 AZN</a:t>
            </a:r>
          </a:p>
          <a:p>
            <a:pPr>
              <a:lnSpc>
                <a:spcPct val="150000"/>
              </a:lnSpc>
            </a:pPr>
            <a:r>
              <a:rPr lang="az-Latn-AZ" sz="2000" dirty="0"/>
              <a:t>Standart sapma = 5 AZN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AFE980-E7F5-FFEB-F240-2745314E732F}"/>
                  </a:ext>
                </a:extLst>
              </p:cNvPr>
              <p:cNvSpPr txBox="1"/>
              <p:nvPr/>
            </p:nvSpPr>
            <p:spPr>
              <a:xfrm>
                <a:off x="5546436" y="3502264"/>
                <a:ext cx="3098800" cy="794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z-Latn-AZ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az-Latn-AZ" sz="36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az-Latn-AZ" sz="3200" dirty="0"/>
                  <a:t> * 100% = 16.7%</a:t>
                </a:r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AFE980-E7F5-FFEB-F240-2745314E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36" y="3502264"/>
                <a:ext cx="3098800" cy="794833"/>
              </a:xfrm>
              <a:prstGeom prst="rect">
                <a:avLst/>
              </a:prstGeom>
              <a:blipFill>
                <a:blip r:embed="rId3"/>
                <a:stretch>
                  <a:fillRect l="-197" r="-7677" b="-1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707A50-559F-5FD6-D737-80113B883BCD}"/>
                  </a:ext>
                </a:extLst>
              </p:cNvPr>
              <p:cNvSpPr txBox="1"/>
              <p:nvPr/>
            </p:nvSpPr>
            <p:spPr>
              <a:xfrm>
                <a:off x="5546436" y="5203500"/>
                <a:ext cx="3727021" cy="794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z-Latn-AZ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az-Latn-AZ" sz="36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az-Latn-AZ" sz="3200" dirty="0"/>
                  <a:t> * 100% = 8.3%</a:t>
                </a:r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707A50-559F-5FD6-D737-80113B883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36" y="5203500"/>
                <a:ext cx="3727021" cy="794833"/>
              </a:xfrm>
              <a:prstGeom prst="rect">
                <a:avLst/>
              </a:prstGeom>
              <a:blipFill>
                <a:blip r:embed="rId4"/>
                <a:stretch>
                  <a:fillRect l="-164" b="-1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12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418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800" b="1" dirty="0">
                <a:latin typeface="+mj-lt"/>
              </a:rPr>
              <a:t>VERİLƏNLƏRİN PAYLANMA FORMALARI</a:t>
            </a:r>
            <a:endParaRPr lang="en-US" sz="48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2F60C7-726B-7551-A3FD-ED8894B019ED}"/>
              </a:ext>
            </a:extLst>
          </p:cNvPr>
          <p:cNvSpPr/>
          <p:nvPr/>
        </p:nvSpPr>
        <p:spPr>
          <a:xfrm>
            <a:off x="4149158" y="1297442"/>
            <a:ext cx="4173456" cy="13944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AD792-4CF5-7518-0A76-95B1BB49ECE5}"/>
              </a:ext>
            </a:extLst>
          </p:cNvPr>
          <p:cNvSpPr txBox="1"/>
          <p:nvPr/>
        </p:nvSpPr>
        <p:spPr>
          <a:xfrm>
            <a:off x="4222432" y="1297442"/>
            <a:ext cx="402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3600" b="1" dirty="0">
                <a:solidFill>
                  <a:schemeClr val="bg1"/>
                </a:solidFill>
              </a:rPr>
              <a:t>Verilənlərin paylanma formaları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856D44-A1A2-01B4-D65B-32EAD6200FCA}"/>
              </a:ext>
            </a:extLst>
          </p:cNvPr>
          <p:cNvSpPr/>
          <p:nvPr/>
        </p:nvSpPr>
        <p:spPr>
          <a:xfrm>
            <a:off x="7552497" y="3762419"/>
            <a:ext cx="3758907" cy="130834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1CCB66-AC87-C294-2F21-ADC6FA48E74A}"/>
              </a:ext>
            </a:extLst>
          </p:cNvPr>
          <p:cNvSpPr/>
          <p:nvPr/>
        </p:nvSpPr>
        <p:spPr>
          <a:xfrm>
            <a:off x="1154844" y="3762418"/>
            <a:ext cx="3758907" cy="130834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53F8A-F376-E6F7-7ED8-C8572C9C729D}"/>
              </a:ext>
            </a:extLst>
          </p:cNvPr>
          <p:cNvSpPr txBox="1"/>
          <p:nvPr/>
        </p:nvSpPr>
        <p:spPr>
          <a:xfrm>
            <a:off x="1790159" y="4009771"/>
            <a:ext cx="2611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4400" b="1" dirty="0">
                <a:solidFill>
                  <a:schemeClr val="bg1"/>
                </a:solidFill>
              </a:rPr>
              <a:t>Ske</a:t>
            </a:r>
            <a:r>
              <a:rPr lang="en-US" sz="4400" b="1" dirty="0" err="1">
                <a:solidFill>
                  <a:schemeClr val="bg1"/>
                </a:solidFill>
              </a:rPr>
              <a:t>wness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09505-1339-5570-9C8D-DF01284500C9}"/>
              </a:ext>
            </a:extLst>
          </p:cNvPr>
          <p:cNvSpPr txBox="1"/>
          <p:nvPr/>
        </p:nvSpPr>
        <p:spPr>
          <a:xfrm>
            <a:off x="8277511" y="4012147"/>
            <a:ext cx="2124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Kurtosis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3DF073-A1F3-5F84-7C86-F829D7DC3086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5400000">
            <a:off x="4099804" y="1626336"/>
            <a:ext cx="1070576" cy="3201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C20F09C-B52F-4532-ED80-AADF4996CA86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7298630" y="1629097"/>
            <a:ext cx="1070577" cy="3196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 animBg="1"/>
      <p:bldP spid="18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2916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800" b="1" dirty="0">
                <a:latin typeface="+mj-lt"/>
              </a:rPr>
              <a:t>VERİLƏNLƏRİN PAYLANMA FORMALARI</a:t>
            </a:r>
            <a:endParaRPr lang="en-US" sz="48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B17501-037B-891F-C370-86F5EA1AAA1A}"/>
              </a:ext>
            </a:extLst>
          </p:cNvPr>
          <p:cNvSpPr txBox="1"/>
          <p:nvPr/>
        </p:nvSpPr>
        <p:spPr>
          <a:xfrm>
            <a:off x="275537" y="1617404"/>
            <a:ext cx="114546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Ø"/>
              <a:defRPr sz="2000"/>
            </a:lvl1pPr>
          </a:lstStyle>
          <a:p>
            <a:r>
              <a:rPr lang="en-US" b="1" dirty="0"/>
              <a:t>Skewness: </a:t>
            </a:r>
            <a:r>
              <a:rPr lang="az-Latn-AZ" dirty="0"/>
              <a:t>Verilənlərin paylanmasının simmetrik olub-olmamasını göstərir. </a:t>
            </a:r>
            <a:endParaRPr lang="en-US" dirty="0"/>
          </a:p>
        </p:txBody>
      </p:sp>
      <p:pic>
        <p:nvPicPr>
          <p:cNvPr id="1026" name="Picture 2" descr="Statistical Concepts and Market Return | IFT World">
            <a:extLst>
              <a:ext uri="{FF2B5EF4-FFF2-40B4-BE49-F238E27FC236}">
                <a16:creationId xmlns:a16="http://schemas.microsoft.com/office/drawing/2014/main" id="{384F730C-5F97-ACE6-83CC-E299BD1D5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76"/>
          <a:stretch/>
        </p:blipFill>
        <p:spPr bwMode="auto">
          <a:xfrm>
            <a:off x="359923" y="3283987"/>
            <a:ext cx="3328700" cy="21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0E74AE-C2C5-C76F-BC5B-74CF905689E6}"/>
              </a:ext>
            </a:extLst>
          </p:cNvPr>
          <p:cNvSpPr txBox="1"/>
          <p:nvPr/>
        </p:nvSpPr>
        <p:spPr>
          <a:xfrm>
            <a:off x="275537" y="2440511"/>
            <a:ext cx="34197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Sola </a:t>
            </a:r>
            <a:r>
              <a:rPr lang="en-US" sz="2000" b="1" dirty="0" err="1"/>
              <a:t>meyilli</a:t>
            </a:r>
            <a:r>
              <a:rPr lang="en-US" sz="2000" b="1" dirty="0"/>
              <a:t> </a:t>
            </a:r>
          </a:p>
          <a:p>
            <a:pPr algn="ctr"/>
            <a:r>
              <a:rPr lang="en-US" dirty="0"/>
              <a:t>(Left-Skewed (</a:t>
            </a:r>
            <a:r>
              <a:rPr lang="en-US" dirty="0" err="1"/>
              <a:t>Neqativ</a:t>
            </a:r>
            <a:r>
              <a:rPr lang="en-US" dirty="0"/>
              <a:t> Skew))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FB756-1052-7A61-5920-F204424CE9CD}"/>
              </a:ext>
            </a:extLst>
          </p:cNvPr>
          <p:cNvSpPr txBox="1"/>
          <p:nvPr/>
        </p:nvSpPr>
        <p:spPr>
          <a:xfrm>
            <a:off x="553528" y="5424693"/>
            <a:ext cx="2850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Ortalama</a:t>
            </a:r>
            <a:r>
              <a:rPr lang="az-Latn-AZ" dirty="0"/>
              <a:t> </a:t>
            </a:r>
            <a:r>
              <a:rPr lang="en-US" dirty="0"/>
              <a:t>&lt;</a:t>
            </a:r>
            <a:r>
              <a:rPr lang="az-Latn-AZ" dirty="0"/>
              <a:t> </a:t>
            </a:r>
            <a:r>
              <a:rPr lang="en-US" dirty="0"/>
              <a:t>Median</a:t>
            </a:r>
            <a:r>
              <a:rPr lang="az-Latn-AZ" dirty="0"/>
              <a:t> </a:t>
            </a:r>
            <a:r>
              <a:rPr lang="en-US" dirty="0"/>
              <a:t>&lt;</a:t>
            </a:r>
            <a:r>
              <a:rPr lang="az-Latn-AZ" dirty="0"/>
              <a:t> </a:t>
            </a:r>
            <a:r>
              <a:rPr lang="en-US" dirty="0"/>
              <a:t>Mode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AA691A-494D-D07B-00C0-8BC02F068AFF}"/>
              </a:ext>
            </a:extLst>
          </p:cNvPr>
          <p:cNvGrpSpPr/>
          <p:nvPr/>
        </p:nvGrpSpPr>
        <p:grpSpPr>
          <a:xfrm>
            <a:off x="4000644" y="3282693"/>
            <a:ext cx="3330000" cy="2142000"/>
            <a:chOff x="4166899" y="3300178"/>
            <a:chExt cx="3330000" cy="2142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824B259-F7D2-CDDD-72D2-9D0B16E160B9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l="1948" t="2331" r="16862" b="6234"/>
            <a:stretch/>
          </p:blipFill>
          <p:spPr>
            <a:xfrm>
              <a:off x="4166899" y="3300178"/>
              <a:ext cx="3330000" cy="2142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7BCA4-66BF-599E-7CCC-F2382AD4E588}"/>
                </a:ext>
              </a:extLst>
            </p:cNvPr>
            <p:cNvSpPr/>
            <p:nvPr/>
          </p:nvSpPr>
          <p:spPr>
            <a:xfrm>
              <a:off x="6539345" y="3429000"/>
              <a:ext cx="957554" cy="468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68184E-6403-FCE2-5C4D-FA022F120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18"/>
          <a:stretch/>
        </p:blipFill>
        <p:spPr bwMode="auto">
          <a:xfrm>
            <a:off x="8213952" y="3282693"/>
            <a:ext cx="3300347" cy="21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93CB01-5FD0-5CDC-45D6-A0FEE9F5BD3D}"/>
              </a:ext>
            </a:extLst>
          </p:cNvPr>
          <p:cNvSpPr txBox="1"/>
          <p:nvPr/>
        </p:nvSpPr>
        <p:spPr>
          <a:xfrm>
            <a:off x="3910879" y="2440511"/>
            <a:ext cx="34197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2000" b="1" dirty="0"/>
              <a:t>Simmetirk</a:t>
            </a:r>
            <a:endParaRPr lang="en-US" sz="2000" b="1" dirty="0"/>
          </a:p>
          <a:p>
            <a:pPr algn="ctr"/>
            <a:r>
              <a:rPr lang="en-US" dirty="0"/>
              <a:t>(</a:t>
            </a:r>
            <a:r>
              <a:rPr lang="az-Latn-AZ" dirty="0"/>
              <a:t>Symmetrical Distribution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06B40-477F-E79D-7D8E-5669E1597846}"/>
              </a:ext>
            </a:extLst>
          </p:cNvPr>
          <p:cNvSpPr txBox="1"/>
          <p:nvPr/>
        </p:nvSpPr>
        <p:spPr>
          <a:xfrm>
            <a:off x="8018592" y="2440511"/>
            <a:ext cx="3635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</a:t>
            </a:r>
            <a:r>
              <a:rPr lang="az-Latn-AZ" sz="2000" b="1" dirty="0"/>
              <a:t>ğa</a:t>
            </a:r>
            <a:r>
              <a:rPr lang="en-US" sz="2000" b="1" dirty="0"/>
              <a:t> </a:t>
            </a:r>
            <a:r>
              <a:rPr lang="en-US" sz="2000" b="1" dirty="0" err="1"/>
              <a:t>meyilli</a:t>
            </a:r>
            <a:r>
              <a:rPr lang="en-US" sz="2000" b="1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az-Latn-AZ" dirty="0"/>
              <a:t>Right</a:t>
            </a:r>
            <a:r>
              <a:rPr lang="en-US" dirty="0"/>
              <a:t>-Skewed (</a:t>
            </a:r>
            <a:r>
              <a:rPr lang="az-Latn-AZ" dirty="0"/>
              <a:t>Positive</a:t>
            </a:r>
            <a:r>
              <a:rPr lang="en-US" dirty="0"/>
              <a:t> Skew))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0F154-9A83-3FBB-9457-C065CF02477F}"/>
              </a:ext>
            </a:extLst>
          </p:cNvPr>
          <p:cNvSpPr txBox="1"/>
          <p:nvPr/>
        </p:nvSpPr>
        <p:spPr>
          <a:xfrm>
            <a:off x="4165887" y="5440690"/>
            <a:ext cx="2999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Ortalama</a:t>
            </a:r>
            <a:r>
              <a:rPr lang="az-Latn-AZ" dirty="0"/>
              <a:t> </a:t>
            </a:r>
            <a:r>
              <a:rPr lang="en-US" dirty="0"/>
              <a:t>=</a:t>
            </a:r>
            <a:r>
              <a:rPr lang="az-Latn-AZ" dirty="0"/>
              <a:t> </a:t>
            </a:r>
            <a:r>
              <a:rPr lang="en-US" dirty="0"/>
              <a:t>Median</a:t>
            </a:r>
            <a:r>
              <a:rPr lang="az-Latn-AZ" dirty="0"/>
              <a:t> </a:t>
            </a:r>
            <a:r>
              <a:rPr lang="en-US" dirty="0"/>
              <a:t>=</a:t>
            </a:r>
            <a:r>
              <a:rPr lang="az-Latn-AZ" dirty="0"/>
              <a:t> </a:t>
            </a:r>
            <a:r>
              <a:rPr lang="en-US" dirty="0"/>
              <a:t>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D1596-006A-D4E9-32BF-BC2FC4DA511D}"/>
              </a:ext>
            </a:extLst>
          </p:cNvPr>
          <p:cNvSpPr txBox="1"/>
          <p:nvPr/>
        </p:nvSpPr>
        <p:spPr>
          <a:xfrm>
            <a:off x="8213952" y="5424693"/>
            <a:ext cx="3244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Ortalama</a:t>
            </a:r>
            <a:r>
              <a:rPr lang="az-Latn-AZ" dirty="0"/>
              <a:t> </a:t>
            </a:r>
            <a:r>
              <a:rPr lang="en-US" dirty="0"/>
              <a:t>&gt;</a:t>
            </a:r>
            <a:r>
              <a:rPr lang="az-Latn-AZ" dirty="0"/>
              <a:t> </a:t>
            </a:r>
            <a:r>
              <a:rPr lang="en-US" dirty="0"/>
              <a:t>Median</a:t>
            </a:r>
            <a:r>
              <a:rPr lang="az-Latn-AZ" dirty="0"/>
              <a:t> </a:t>
            </a:r>
            <a:r>
              <a:rPr lang="en-US" dirty="0"/>
              <a:t>&gt;</a:t>
            </a:r>
            <a:r>
              <a:rPr lang="az-Latn-AZ" dirty="0"/>
              <a:t> </a:t>
            </a:r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19713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2916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800" b="1" dirty="0">
                <a:latin typeface="+mj-lt"/>
              </a:rPr>
              <a:t>VERİLƏNLƏRİN PAYLANMA FORMALARI</a:t>
            </a:r>
            <a:endParaRPr lang="en-US" sz="48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B17501-037B-891F-C370-86F5EA1AAA1A}"/>
              </a:ext>
            </a:extLst>
          </p:cNvPr>
          <p:cNvSpPr txBox="1"/>
          <p:nvPr/>
        </p:nvSpPr>
        <p:spPr>
          <a:xfrm>
            <a:off x="275537" y="1617404"/>
            <a:ext cx="114546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Ø"/>
              <a:defRPr sz="2000"/>
            </a:lvl1pPr>
          </a:lstStyle>
          <a:p>
            <a:r>
              <a:rPr lang="en-US" b="1" dirty="0"/>
              <a:t>Kurtosis: </a:t>
            </a:r>
            <a:r>
              <a:rPr lang="az-Latn-AZ" dirty="0"/>
              <a:t>Verilənlərin paylanmasının </a:t>
            </a:r>
            <a:r>
              <a:rPr lang="en-US" dirty="0"/>
              <a:t>m</a:t>
            </a:r>
            <a:r>
              <a:rPr lang="az-Latn-AZ" dirty="0"/>
              <a:t>ərkəzə nəzərən hansı formada yerləşdiyini göstərir.</a:t>
            </a:r>
            <a:endParaRPr lang="en-US" dirty="0"/>
          </a:p>
        </p:txBody>
      </p:sp>
      <p:pic>
        <p:nvPicPr>
          <p:cNvPr id="2054" name="Picture 6" descr="Coefficient of Kurtosis">
            <a:extLst>
              <a:ext uri="{FF2B5EF4-FFF2-40B4-BE49-F238E27FC236}">
                <a16:creationId xmlns:a16="http://schemas.microsoft.com/office/drawing/2014/main" id="{55AE071B-4FC9-8801-9429-D2F8E30F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3" y="2219091"/>
            <a:ext cx="6332032" cy="424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71737-42CF-9AA0-52D8-84947FE19DCD}"/>
              </a:ext>
            </a:extLst>
          </p:cNvPr>
          <p:cNvSpPr txBox="1"/>
          <p:nvPr/>
        </p:nvSpPr>
        <p:spPr>
          <a:xfrm>
            <a:off x="7880924" y="5366534"/>
            <a:ext cx="2653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b="1" dirty="0"/>
              <a:t>Yastı</a:t>
            </a:r>
          </a:p>
          <a:p>
            <a:pPr algn="ctr"/>
            <a:r>
              <a:rPr lang="az-Latn-AZ" dirty="0"/>
              <a:t>(Flatter than Bell-Shaped)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09385C-EB2C-A349-0AF2-3EFCE8420129}"/>
              </a:ext>
            </a:extLst>
          </p:cNvPr>
          <p:cNvSpPr txBox="1"/>
          <p:nvPr/>
        </p:nvSpPr>
        <p:spPr>
          <a:xfrm>
            <a:off x="8219309" y="3640134"/>
            <a:ext cx="1893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b="1" dirty="0"/>
              <a:t>Normal</a:t>
            </a:r>
          </a:p>
          <a:p>
            <a:pPr algn="ctr"/>
            <a:r>
              <a:rPr lang="az-Latn-AZ" dirty="0"/>
              <a:t>(Bell-Shaped)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2349CE-1130-FDF8-D29E-C0D5041675BF}"/>
              </a:ext>
            </a:extLst>
          </p:cNvPr>
          <p:cNvSpPr txBox="1"/>
          <p:nvPr/>
        </p:nvSpPr>
        <p:spPr>
          <a:xfrm>
            <a:off x="7382159" y="2353312"/>
            <a:ext cx="3442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b="1" dirty="0"/>
              <a:t>Dik</a:t>
            </a:r>
          </a:p>
          <a:p>
            <a:pPr algn="ctr"/>
            <a:r>
              <a:rPr lang="az-Latn-AZ" dirty="0"/>
              <a:t>(Sharper peak than Bell-Shaped)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7766C5-BB46-AB60-73DE-D8962CD2EB3A}"/>
              </a:ext>
            </a:extLst>
          </p:cNvPr>
          <p:cNvCxnSpPr>
            <a:cxnSpLocks/>
          </p:cNvCxnSpPr>
          <p:nvPr/>
        </p:nvCxnSpPr>
        <p:spPr>
          <a:xfrm flipH="1" flipV="1">
            <a:off x="3990109" y="5151315"/>
            <a:ext cx="3595251" cy="729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72FD9-73F6-93B0-BE13-4103E2D963D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657600" y="3963300"/>
            <a:ext cx="4561709" cy="242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67ED0C-BE96-A835-F12E-355A99E4CDA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860800" y="2676478"/>
            <a:ext cx="3521359" cy="547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200" y="154774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+mj-lt"/>
              </a:rPr>
              <a:t>STAT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ST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KAYA G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R</a:t>
            </a:r>
            <a:r>
              <a:rPr lang="az-Latn-AZ" sz="4800" b="1" dirty="0">
                <a:latin typeface="+mj-lt"/>
              </a:rPr>
              <a:t>İŞ</a:t>
            </a:r>
            <a:endParaRPr lang="en-US" sz="48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Question Marks transparent PNG images - StickPNG">
            <a:extLst>
              <a:ext uri="{FF2B5EF4-FFF2-40B4-BE49-F238E27FC236}">
                <a16:creationId xmlns:a16="http://schemas.microsoft.com/office/drawing/2014/main" id="{4B827ED9-BA51-51DE-A880-483FA02E9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553" y="1306750"/>
            <a:ext cx="4244500" cy="42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455553-4F55-723F-D87D-233FAE73F8CE}"/>
              </a:ext>
            </a:extLst>
          </p:cNvPr>
          <p:cNvSpPr txBox="1"/>
          <p:nvPr/>
        </p:nvSpPr>
        <p:spPr>
          <a:xfrm>
            <a:off x="136187" y="1884862"/>
            <a:ext cx="4863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5400" b="1" dirty="0"/>
              <a:t>Statistika nədir</a:t>
            </a:r>
            <a:r>
              <a:rPr lang="en-US" sz="5400" b="1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5F98-1673-FB7A-0C03-42443B9484FB}"/>
              </a:ext>
            </a:extLst>
          </p:cNvPr>
          <p:cNvSpPr txBox="1"/>
          <p:nvPr/>
        </p:nvSpPr>
        <p:spPr>
          <a:xfrm>
            <a:off x="136187" y="3891239"/>
            <a:ext cx="8628435" cy="2176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az-Latn-AZ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r>
              <a:rPr lang="az-Latn-AZ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ümumi olaraq keçmiş və indiki vəziyyətlə bağlı məlumatların </a:t>
            </a:r>
            <a:r>
              <a:rPr lang="az-Latn-AZ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toplanması</a:t>
            </a:r>
            <a:r>
              <a:rPr lang="az-Latn-AZ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az-Latn-AZ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təhlili</a:t>
            </a:r>
            <a:r>
              <a:rPr lang="az-Latn-AZ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az-Latn-AZ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şərhi</a:t>
            </a:r>
            <a:r>
              <a:rPr lang="az-Latn-AZ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və </a:t>
            </a:r>
            <a:r>
              <a:rPr lang="az-Latn-AZ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təqdim edilməsi </a:t>
            </a:r>
            <a:r>
              <a:rPr lang="az-Latn-AZ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üçün metodların işlənib </a:t>
            </a:r>
            <a:r>
              <a:rPr lang="az-Latn-AZ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hazırlanması</a:t>
            </a:r>
            <a:r>
              <a:rPr lang="az-Latn-AZ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və </a:t>
            </a:r>
            <a:r>
              <a:rPr lang="az-Latn-AZ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öyrənilməsi</a:t>
            </a:r>
            <a:r>
              <a:rPr lang="az-Latn-AZ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ilə məşğul olan </a:t>
            </a:r>
            <a:r>
              <a:rPr lang="az-Latn-AZ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elmdir</a:t>
            </a:r>
            <a:r>
              <a:rPr lang="az-Latn-AZ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az-Latn-AZ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3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200" y="154774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+mj-lt"/>
              </a:rPr>
              <a:t>STAT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ST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KAYA G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R</a:t>
            </a:r>
            <a:r>
              <a:rPr lang="az-Latn-AZ" sz="4800" b="1" dirty="0">
                <a:latin typeface="+mj-lt"/>
              </a:rPr>
              <a:t>İŞ</a:t>
            </a:r>
            <a:endParaRPr lang="en-US" sz="48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6146F5-ECF8-E653-0CEB-CE1E918674EA}"/>
              </a:ext>
            </a:extLst>
          </p:cNvPr>
          <p:cNvSpPr/>
          <p:nvPr/>
        </p:nvSpPr>
        <p:spPr>
          <a:xfrm>
            <a:off x="4075888" y="1179842"/>
            <a:ext cx="4320000" cy="1512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EAB49-56DD-0777-DFE0-76A39845DD8B}"/>
              </a:ext>
            </a:extLst>
          </p:cNvPr>
          <p:cNvSpPr txBox="1"/>
          <p:nvPr/>
        </p:nvSpPr>
        <p:spPr>
          <a:xfrm>
            <a:off x="4762148" y="1423197"/>
            <a:ext cx="2947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5400" b="1" dirty="0">
                <a:solidFill>
                  <a:schemeClr val="bg1"/>
                </a:solidFill>
              </a:rPr>
              <a:t>Statistika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F2AD0E-A5DE-113D-8B1D-0691660A235A}"/>
              </a:ext>
            </a:extLst>
          </p:cNvPr>
          <p:cNvSpPr/>
          <p:nvPr/>
        </p:nvSpPr>
        <p:spPr>
          <a:xfrm>
            <a:off x="7136861" y="3762418"/>
            <a:ext cx="4320000" cy="151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FA5B26-B9CA-57D8-DCFB-46D22FDC781A}"/>
              </a:ext>
            </a:extLst>
          </p:cNvPr>
          <p:cNvSpPr/>
          <p:nvPr/>
        </p:nvSpPr>
        <p:spPr>
          <a:xfrm>
            <a:off x="859275" y="3762418"/>
            <a:ext cx="4320000" cy="15120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9D7AC-C4D0-38FE-149A-1F80794BB3ED}"/>
              </a:ext>
            </a:extLst>
          </p:cNvPr>
          <p:cNvSpPr txBox="1"/>
          <p:nvPr/>
        </p:nvSpPr>
        <p:spPr>
          <a:xfrm>
            <a:off x="981330" y="4044041"/>
            <a:ext cx="4075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</a:t>
            </a:r>
            <a:r>
              <a:rPr lang="az-Latn-AZ" sz="4400" b="1" dirty="0">
                <a:solidFill>
                  <a:schemeClr val="bg1"/>
                </a:solidFill>
              </a:rPr>
              <a:t>əsviri Statistika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47E143-AB02-2C81-5665-2384C698FD2A}"/>
              </a:ext>
            </a:extLst>
          </p:cNvPr>
          <p:cNvSpPr txBox="1"/>
          <p:nvPr/>
        </p:nvSpPr>
        <p:spPr>
          <a:xfrm>
            <a:off x="7258916" y="4044040"/>
            <a:ext cx="4075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</a:t>
            </a:r>
            <a:r>
              <a:rPr lang="az-Latn-AZ" sz="4400" b="1" dirty="0">
                <a:solidFill>
                  <a:schemeClr val="bg1"/>
                </a:solidFill>
              </a:rPr>
              <a:t>əhlili Statistika</a:t>
            </a:r>
            <a:endParaRPr lang="en-US" sz="4400" b="1" dirty="0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8ED218B-0733-3EAA-DFA0-E446344E5BF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5400000">
            <a:off x="4092294" y="1618824"/>
            <a:ext cx="1070576" cy="3216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BB40DF-64AB-8C25-E397-904AC9F4978A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7231086" y="1696643"/>
            <a:ext cx="1070576" cy="3060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 animBg="1"/>
      <p:bldP spid="9" grpId="0" animBg="1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200" y="154774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+mj-lt"/>
              </a:rPr>
              <a:t>STAT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ST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KAYA G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R</a:t>
            </a:r>
            <a:r>
              <a:rPr lang="az-Latn-AZ" sz="4800" b="1" dirty="0">
                <a:latin typeface="+mj-lt"/>
              </a:rPr>
              <a:t>İŞ</a:t>
            </a:r>
            <a:endParaRPr lang="en-US" sz="48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FA5B26-B9CA-57D8-DCFB-46D22FDC781A}"/>
              </a:ext>
            </a:extLst>
          </p:cNvPr>
          <p:cNvSpPr/>
          <p:nvPr/>
        </p:nvSpPr>
        <p:spPr>
          <a:xfrm>
            <a:off x="4254236" y="1028939"/>
            <a:ext cx="4320000" cy="113644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9D7AC-C4D0-38FE-149A-1F80794BB3ED}"/>
              </a:ext>
            </a:extLst>
          </p:cNvPr>
          <p:cNvSpPr txBox="1"/>
          <p:nvPr/>
        </p:nvSpPr>
        <p:spPr>
          <a:xfrm>
            <a:off x="4376291" y="1206093"/>
            <a:ext cx="4075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</a:t>
            </a:r>
            <a:r>
              <a:rPr lang="az-Latn-AZ" sz="4400" b="1" dirty="0">
                <a:solidFill>
                  <a:schemeClr val="bg1"/>
                </a:solidFill>
              </a:rPr>
              <a:t>əsviri Statistika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80E72-C80F-FB8C-B09C-4075D4A59FBE}"/>
              </a:ext>
            </a:extLst>
          </p:cNvPr>
          <p:cNvSpPr txBox="1"/>
          <p:nvPr/>
        </p:nvSpPr>
        <p:spPr>
          <a:xfrm>
            <a:off x="218873" y="4892269"/>
            <a:ext cx="60943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defRPr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az-Latn-AZ" dirty="0"/>
              <a:t>Məlumatların icmallaşdırılması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6BC59-60FE-6112-9D8C-13616E520F16}"/>
              </a:ext>
            </a:extLst>
          </p:cNvPr>
          <p:cNvSpPr txBox="1"/>
          <p:nvPr/>
        </p:nvSpPr>
        <p:spPr>
          <a:xfrm>
            <a:off x="218873" y="2832290"/>
            <a:ext cx="609437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z-Latn-AZ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Məlumatların toplanması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5710F-D24F-2D32-E7D6-0AF477B54D2E}"/>
              </a:ext>
            </a:extLst>
          </p:cNvPr>
          <p:cNvSpPr txBox="1"/>
          <p:nvPr/>
        </p:nvSpPr>
        <p:spPr>
          <a:xfrm>
            <a:off x="218873" y="3859542"/>
            <a:ext cx="60943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defRPr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az-Latn-AZ" dirty="0"/>
              <a:t>Məlumatların təqdim olunması</a:t>
            </a:r>
            <a:endParaRPr lang="en-US" dirty="0"/>
          </a:p>
        </p:txBody>
      </p:sp>
      <p:pic>
        <p:nvPicPr>
          <p:cNvPr id="1038" name="Picture 14" descr="Survey PNG Images Transparent Free Download | PNGMart">
            <a:extLst>
              <a:ext uri="{FF2B5EF4-FFF2-40B4-BE49-F238E27FC236}">
                <a16:creationId xmlns:a16="http://schemas.microsoft.com/office/drawing/2014/main" id="{FB93A811-5B63-4CA9-7DE5-A6C29D63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506" y="2648793"/>
            <a:ext cx="1302350" cy="77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rowing bar chart with arrow. Stock Vector Image by ©konstsem #96421414">
            <a:extLst>
              <a:ext uri="{FF2B5EF4-FFF2-40B4-BE49-F238E27FC236}">
                <a16:creationId xmlns:a16="http://schemas.microsoft.com/office/drawing/2014/main" id="{BB954153-6404-097E-F556-2CC5BFB9D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506" y="3716585"/>
            <a:ext cx="1302350" cy="8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ithmetic Mean -- from Wolfram MathWorld">
            <a:extLst>
              <a:ext uri="{FF2B5EF4-FFF2-40B4-BE49-F238E27FC236}">
                <a16:creationId xmlns:a16="http://schemas.microsoft.com/office/drawing/2014/main" id="{C89530C7-F28E-8B44-381C-E9AA414E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505" y="4907070"/>
            <a:ext cx="1302350" cy="77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200" y="154774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+mj-lt"/>
              </a:rPr>
              <a:t>STAT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ST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KAYA G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R</a:t>
            </a:r>
            <a:r>
              <a:rPr lang="az-Latn-AZ" sz="4800" b="1" dirty="0">
                <a:latin typeface="+mj-lt"/>
              </a:rPr>
              <a:t>İŞ</a:t>
            </a:r>
            <a:endParaRPr lang="en-US" sz="48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FA5B26-B9CA-57D8-DCFB-46D22FDC781A}"/>
              </a:ext>
            </a:extLst>
          </p:cNvPr>
          <p:cNvSpPr/>
          <p:nvPr/>
        </p:nvSpPr>
        <p:spPr>
          <a:xfrm>
            <a:off x="4254236" y="1038667"/>
            <a:ext cx="4320000" cy="11364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9D7AC-C4D0-38FE-149A-1F80794BB3ED}"/>
              </a:ext>
            </a:extLst>
          </p:cNvPr>
          <p:cNvSpPr txBox="1"/>
          <p:nvPr/>
        </p:nvSpPr>
        <p:spPr>
          <a:xfrm>
            <a:off x="4376291" y="1206093"/>
            <a:ext cx="4075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4400" b="1" dirty="0">
                <a:solidFill>
                  <a:schemeClr val="bg1"/>
                </a:solidFill>
              </a:rPr>
              <a:t>Təhlili Statistika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35F6C-8DF3-DE4A-59A9-44E70008B521}"/>
              </a:ext>
            </a:extLst>
          </p:cNvPr>
          <p:cNvSpPr txBox="1"/>
          <p:nvPr/>
        </p:nvSpPr>
        <p:spPr>
          <a:xfrm>
            <a:off x="102146" y="2342537"/>
            <a:ext cx="11930969" cy="83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z-Latn-A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az-Latn-A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eçilmiş kiçik bir qrupun məlumatlarından istifadə edərək böyük qrupa dair nəticə əldə olunur.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z-Latn-A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z-Latn-A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Təhlili</a:t>
            </a:r>
            <a:r>
              <a:rPr lang="az-Latn-A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(İnferential)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az-Latn-A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tatiskaya </a:t>
            </a:r>
            <a:r>
              <a:rPr lang="az-Latn-A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Hipotez</a:t>
            </a:r>
            <a:r>
              <a:rPr lang="az-Latn-A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(Hypothesis) </a:t>
            </a:r>
            <a:r>
              <a:rPr lang="az-Latn-A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</a:t>
            </a:r>
            <a:r>
              <a:rPr lang="az-Latn-A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və </a:t>
            </a:r>
            <a:r>
              <a:rPr lang="az-Latn-A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Reqressiya Analizi </a:t>
            </a:r>
            <a:r>
              <a:rPr lang="az-Latn-A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daxildir.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Difference between Sample and Population? - Data Scientist Interviews">
            <a:extLst>
              <a:ext uri="{FF2B5EF4-FFF2-40B4-BE49-F238E27FC236}">
                <a16:creationId xmlns:a16="http://schemas.microsoft.com/office/drawing/2014/main" id="{2981E524-5793-475A-482A-960D69368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73" y="3369785"/>
            <a:ext cx="5966441" cy="32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78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200" y="154774"/>
            <a:ext cx="77885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+mj-lt"/>
              </a:rPr>
              <a:t>POPULYAS</a:t>
            </a:r>
            <a:r>
              <a:rPr lang="az-Latn-AZ" sz="4800" b="1" dirty="0">
                <a:latin typeface="+mj-lt"/>
              </a:rPr>
              <a:t>İ</a:t>
            </a:r>
            <a:r>
              <a:rPr lang="en-US" sz="4800" b="1" dirty="0">
                <a:latin typeface="+mj-lt"/>
              </a:rPr>
              <a:t>YA VƏ </a:t>
            </a:r>
            <a:r>
              <a:rPr lang="az-Latn-AZ" sz="4800" b="1" dirty="0">
                <a:latin typeface="+mj-lt"/>
              </a:rPr>
              <a:t>SEÇMƏ</a:t>
            </a:r>
            <a:endParaRPr lang="en-US" sz="48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ifference between Sample and Population? - Data Scientist Interviews">
            <a:extLst>
              <a:ext uri="{FF2B5EF4-FFF2-40B4-BE49-F238E27FC236}">
                <a16:creationId xmlns:a16="http://schemas.microsoft.com/office/drawing/2014/main" id="{2AA2B7D7-11E7-552E-E753-7782AE756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91" y="2011488"/>
            <a:ext cx="5456309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476FB-8247-8AD3-67E0-C458007B4D53}"/>
              </a:ext>
            </a:extLst>
          </p:cNvPr>
          <p:cNvSpPr txBox="1"/>
          <p:nvPr/>
        </p:nvSpPr>
        <p:spPr>
          <a:xfrm>
            <a:off x="159400" y="1181889"/>
            <a:ext cx="4573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POPUL</a:t>
            </a:r>
            <a:r>
              <a:rPr lang="az-Latn-AZ" sz="4000" b="1" dirty="0"/>
              <a:t>Y</a:t>
            </a:r>
            <a:r>
              <a:rPr lang="en-US" sz="4000" b="1" dirty="0"/>
              <a:t>AS</a:t>
            </a:r>
            <a:r>
              <a:rPr lang="az-Latn-AZ" sz="4000" b="1" dirty="0"/>
              <a:t>İ</a:t>
            </a:r>
            <a:r>
              <a:rPr lang="en-US" sz="4000" b="1" dirty="0"/>
              <a:t>YA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3816F-7625-8DBB-B08E-B28D26F951E6}"/>
              </a:ext>
            </a:extLst>
          </p:cNvPr>
          <p:cNvSpPr txBox="1"/>
          <p:nvPr/>
        </p:nvSpPr>
        <p:spPr>
          <a:xfrm>
            <a:off x="159400" y="3507462"/>
            <a:ext cx="45730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SE</a:t>
            </a:r>
            <a:r>
              <a:rPr lang="az-Latn-AZ" sz="4000" b="1" dirty="0"/>
              <a:t>ÇMƏ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3B726-95DC-FABC-0C09-EDA7A54C767B}"/>
              </a:ext>
            </a:extLst>
          </p:cNvPr>
          <p:cNvSpPr txBox="1"/>
          <p:nvPr/>
        </p:nvSpPr>
        <p:spPr>
          <a:xfrm>
            <a:off x="-27710" y="1937802"/>
            <a:ext cx="6363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0" i="0" dirty="0" err="1">
                <a:effectLst/>
              </a:rPr>
              <a:t>Statistikada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populyasiya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bəzi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sual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və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ya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təcrübə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üçün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maraq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doğuran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oxşar</a:t>
            </a:r>
            <a:r>
              <a:rPr lang="en-US" sz="2400" b="0" i="0" dirty="0">
                <a:effectLst/>
              </a:rPr>
              <a:t> </a:t>
            </a:r>
            <a:r>
              <a:rPr lang="az-Latn-AZ" sz="2400" b="0" i="0" dirty="0">
                <a:effectLst/>
              </a:rPr>
              <a:t>əşyalar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və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ya</a:t>
            </a:r>
            <a:r>
              <a:rPr lang="en-US" sz="2400" b="0" i="0" dirty="0">
                <a:effectLst/>
              </a:rPr>
              <a:t> </a:t>
            </a:r>
            <a:r>
              <a:rPr lang="az-Latn-AZ" sz="2400" b="0" i="0" dirty="0">
                <a:effectLst/>
              </a:rPr>
              <a:t>şəxslər</a:t>
            </a:r>
            <a:r>
              <a:rPr lang="en-US" sz="2400" b="0" i="0" dirty="0">
                <a:effectLst/>
              </a:rPr>
              <a:t> </a:t>
            </a:r>
            <a:r>
              <a:rPr lang="en-US" sz="2400" b="0" i="0" dirty="0" err="1">
                <a:effectLst/>
              </a:rPr>
              <a:t>toplusudur</a:t>
            </a:r>
            <a:r>
              <a:rPr lang="en-US" sz="2400" b="0" i="0" dirty="0">
                <a:effectLst/>
              </a:rPr>
              <a:t>.</a:t>
            </a:r>
            <a:r>
              <a:rPr lang="az-Latn-AZ" sz="2400" b="0" i="0" dirty="0">
                <a:effectLst/>
              </a:rPr>
              <a:t> Yəni, nəticə əldə etmək istədiyimiz bütün çevrəni əhatə edir.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F5C6A-33FC-0618-208B-D7BF184D3C70}"/>
              </a:ext>
            </a:extLst>
          </p:cNvPr>
          <p:cNvSpPr txBox="1"/>
          <p:nvPr/>
        </p:nvSpPr>
        <p:spPr>
          <a:xfrm>
            <a:off x="-27710" y="429139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0" i="0" dirty="0" err="1">
                <a:effectLst/>
              </a:rPr>
              <a:t>Statistikada</a:t>
            </a:r>
            <a:r>
              <a:rPr lang="en-US" sz="2400" b="0" i="0" dirty="0">
                <a:effectLst/>
              </a:rPr>
              <a:t> </a:t>
            </a:r>
            <a:r>
              <a:rPr lang="az-Latn-AZ" sz="2400" dirty="0"/>
              <a:t>nümunə seçmə təhlil üçün populyasiyadan seçilmiş bir hissədir.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C9A9F-D93A-BBC8-BE12-6852A5DA9E62}"/>
              </a:ext>
            </a:extLst>
          </p:cNvPr>
          <p:cNvSpPr txBox="1"/>
          <p:nvPr/>
        </p:nvSpPr>
        <p:spPr>
          <a:xfrm>
            <a:off x="0" y="5571425"/>
            <a:ext cx="262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dirty="0">
                <a:solidFill>
                  <a:srgbClr val="00B050"/>
                </a:solidFill>
              </a:rPr>
              <a:t>Doğru seçmə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37315-FF89-C689-4A51-5276FDEE27FE}"/>
              </a:ext>
            </a:extLst>
          </p:cNvPr>
          <p:cNvSpPr txBox="1"/>
          <p:nvPr/>
        </p:nvSpPr>
        <p:spPr>
          <a:xfrm>
            <a:off x="4243027" y="5571425"/>
            <a:ext cx="295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az-Latn-AZ" dirty="0">
                <a:solidFill>
                  <a:srgbClr val="FF0000"/>
                </a:solidFill>
              </a:rPr>
              <a:t>Yanlış seçmə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30" name="Picture 6" descr="Accept ">
            <a:extLst>
              <a:ext uri="{FF2B5EF4-FFF2-40B4-BE49-F238E27FC236}">
                <a16:creationId xmlns:a16="http://schemas.microsoft.com/office/drawing/2014/main" id="{1F166255-E704-F895-7E35-2BB3F6C5A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209" y="5680906"/>
            <a:ext cx="413739" cy="41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ross ">
            <a:extLst>
              <a:ext uri="{FF2B5EF4-FFF2-40B4-BE49-F238E27FC236}">
                <a16:creationId xmlns:a16="http://schemas.microsoft.com/office/drawing/2014/main" id="{E807D268-1898-2938-B67E-31BDB758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006" y="5680906"/>
            <a:ext cx="413739" cy="41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200" y="154774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800" b="1" dirty="0">
                <a:latin typeface="+mj-lt"/>
              </a:rPr>
              <a:t>DATA (Verilənlər)</a:t>
            </a:r>
            <a:endParaRPr lang="en-US" sz="48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78A7F0-08BC-573B-A916-E4E28F429550}"/>
              </a:ext>
            </a:extLst>
          </p:cNvPr>
          <p:cNvSpPr txBox="1"/>
          <p:nvPr/>
        </p:nvSpPr>
        <p:spPr>
          <a:xfrm>
            <a:off x="110836" y="1385226"/>
            <a:ext cx="10150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az-Latn-AZ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az-Latn-AZ" sz="2400" b="0" i="0" dirty="0">
                <a:effectLst/>
              </a:rPr>
              <a:t>, </a:t>
            </a:r>
            <a:r>
              <a:rPr lang="az-Latn-AZ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dəyişənlərə </a:t>
            </a:r>
            <a:r>
              <a:rPr lang="az-Latn-AZ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sahib </a:t>
            </a:r>
            <a:r>
              <a:rPr lang="az-Latn-AZ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obyektlərdən</a:t>
            </a:r>
            <a:r>
              <a:rPr lang="az-Latn-AZ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 təşkil olunur.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05460-9F0A-1F03-12E6-2DF17689E573}"/>
              </a:ext>
            </a:extLst>
          </p:cNvPr>
          <p:cNvSpPr txBox="1"/>
          <p:nvPr/>
        </p:nvSpPr>
        <p:spPr>
          <a:xfrm>
            <a:off x="212435" y="2313690"/>
            <a:ext cx="197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Misal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685F5-F96E-D542-3273-FEFF6A69D33D}"/>
              </a:ext>
            </a:extLst>
          </p:cNvPr>
          <p:cNvSpPr txBox="1"/>
          <p:nvPr/>
        </p:nvSpPr>
        <p:spPr>
          <a:xfrm>
            <a:off x="1330037" y="2350307"/>
            <a:ext cx="4119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Parkinqd</a:t>
            </a:r>
            <a:r>
              <a:rPr lang="az-Latn-AZ" sz="2000" dirty="0"/>
              <a:t>ə olan maşınlar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1EEF5-C232-A2AC-5CF1-ABE7F2C1B917}"/>
              </a:ext>
            </a:extLst>
          </p:cNvPr>
          <p:cNvSpPr txBox="1"/>
          <p:nvPr/>
        </p:nvSpPr>
        <p:spPr>
          <a:xfrm>
            <a:off x="212435" y="3029502"/>
            <a:ext cx="802999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sz="2000" dirty="0"/>
              <a:t>Burada maşınlar </a:t>
            </a:r>
            <a:r>
              <a:rPr lang="az-Latn-AZ" sz="2000" b="1" dirty="0"/>
              <a:t>obyektlər</a:t>
            </a:r>
            <a:r>
              <a:rPr lang="az-Latn-AZ" sz="2000" dirty="0"/>
              <a:t> adlanır.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sz="2000" b="1" dirty="0"/>
              <a:t>Dəyişənlərə</a:t>
            </a:r>
            <a:r>
              <a:rPr lang="az-Latn-AZ" sz="2000" dirty="0"/>
              <a:t> həmin maşınların rəngi, tipi, ağırlığı, istehsal ili və s. daxildir.</a:t>
            </a:r>
            <a:endParaRPr lang="en-US" sz="2000" dirty="0"/>
          </a:p>
        </p:txBody>
      </p:sp>
      <p:pic>
        <p:nvPicPr>
          <p:cNvPr id="2050" name="Picture 2" descr="Car">
            <a:extLst>
              <a:ext uri="{FF2B5EF4-FFF2-40B4-BE49-F238E27FC236}">
                <a16:creationId xmlns:a16="http://schemas.microsoft.com/office/drawing/2014/main" id="{E0B30A3D-4933-9B1D-8A8E-932F55C3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019" y="2761392"/>
            <a:ext cx="924148" cy="9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v">
            <a:extLst>
              <a:ext uri="{FF2B5EF4-FFF2-40B4-BE49-F238E27FC236}">
                <a16:creationId xmlns:a16="http://schemas.microsoft.com/office/drawing/2014/main" id="{9F3189C8-7C38-EB29-D2AF-4E49679E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327" y="3223466"/>
            <a:ext cx="924148" cy="9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dan">
            <a:extLst>
              <a:ext uri="{FF2B5EF4-FFF2-40B4-BE49-F238E27FC236}">
                <a16:creationId xmlns:a16="http://schemas.microsoft.com/office/drawing/2014/main" id="{B2429CA0-8CF1-EBE8-D3F1-9C8F5765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305" y="4006705"/>
            <a:ext cx="924148" cy="9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r">
            <a:extLst>
              <a:ext uri="{FF2B5EF4-FFF2-40B4-BE49-F238E27FC236}">
                <a16:creationId xmlns:a16="http://schemas.microsoft.com/office/drawing/2014/main" id="{CF209625-171D-0237-36EC-6751F70A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31" y="5259066"/>
            <a:ext cx="924148" cy="9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r">
            <a:extLst>
              <a:ext uri="{FF2B5EF4-FFF2-40B4-BE49-F238E27FC236}">
                <a16:creationId xmlns:a16="http://schemas.microsoft.com/office/drawing/2014/main" id="{C21E94C6-E2C4-D88B-94A2-9B908B2B7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1" y="5779078"/>
            <a:ext cx="924148" cy="9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rmor">
            <a:extLst>
              <a:ext uri="{FF2B5EF4-FFF2-40B4-BE49-F238E27FC236}">
                <a16:creationId xmlns:a16="http://schemas.microsoft.com/office/drawing/2014/main" id="{7412524C-AB63-384D-7898-F799006F7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527" y="5747442"/>
            <a:ext cx="924148" cy="9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ar">
            <a:extLst>
              <a:ext uri="{FF2B5EF4-FFF2-40B4-BE49-F238E27FC236}">
                <a16:creationId xmlns:a16="http://schemas.microsoft.com/office/drawing/2014/main" id="{0AAD9BE5-F601-A069-1A17-1917647D3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889" y="2157104"/>
            <a:ext cx="924148" cy="9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olice">
            <a:extLst>
              <a:ext uri="{FF2B5EF4-FFF2-40B4-BE49-F238E27FC236}">
                <a16:creationId xmlns:a16="http://schemas.microsoft.com/office/drawing/2014/main" id="{F04E3B56-8D57-0367-0821-B53BE9D6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327" y="4338794"/>
            <a:ext cx="924148" cy="9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6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65693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800" b="1" dirty="0">
                <a:latin typeface="+mj-lt"/>
              </a:rPr>
              <a:t>DƏYİŞƏNLƏRİN NÖVLƏRİ</a:t>
            </a:r>
            <a:endParaRPr lang="en-US" sz="48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3D4AB0-36BA-5820-A7B5-C65CB0B9D07F}"/>
              </a:ext>
            </a:extLst>
          </p:cNvPr>
          <p:cNvSpPr/>
          <p:nvPr/>
        </p:nvSpPr>
        <p:spPr>
          <a:xfrm>
            <a:off x="3567675" y="1087479"/>
            <a:ext cx="3525859" cy="1080000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9CC96-B165-A1B3-FB41-7C2595401317}"/>
              </a:ext>
            </a:extLst>
          </p:cNvPr>
          <p:cNvSpPr txBox="1"/>
          <p:nvPr/>
        </p:nvSpPr>
        <p:spPr>
          <a:xfrm>
            <a:off x="3955261" y="1031133"/>
            <a:ext cx="2645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3600" b="1" dirty="0"/>
              <a:t>Dəyişənlər </a:t>
            </a:r>
            <a:r>
              <a:rPr lang="az-Latn-AZ" sz="3200" dirty="0"/>
              <a:t>(Variables)</a:t>
            </a:r>
            <a:endParaRPr lang="en-US" sz="4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B9AAAB-D08C-0E32-4A82-6378AA78DEE9}"/>
              </a:ext>
            </a:extLst>
          </p:cNvPr>
          <p:cNvSpPr/>
          <p:nvPr/>
        </p:nvSpPr>
        <p:spPr>
          <a:xfrm>
            <a:off x="6002565" y="2727953"/>
            <a:ext cx="3960000" cy="900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89DF85-6798-257E-C130-15EC9EE3BF63}"/>
              </a:ext>
            </a:extLst>
          </p:cNvPr>
          <p:cNvSpPr/>
          <p:nvPr/>
        </p:nvSpPr>
        <p:spPr>
          <a:xfrm>
            <a:off x="706457" y="2727953"/>
            <a:ext cx="3960000" cy="9000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86C8B-2ECF-91C1-9AF4-94193884F765}"/>
              </a:ext>
            </a:extLst>
          </p:cNvPr>
          <p:cNvSpPr txBox="1"/>
          <p:nvPr/>
        </p:nvSpPr>
        <p:spPr>
          <a:xfrm>
            <a:off x="654603" y="2674745"/>
            <a:ext cx="4063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Keyfiyy</a:t>
            </a:r>
            <a:r>
              <a:rPr lang="az-Latn-AZ" sz="3200" b="1" dirty="0"/>
              <a:t>ət </a:t>
            </a:r>
          </a:p>
          <a:p>
            <a:pPr algn="ctr"/>
            <a:r>
              <a:rPr lang="az-Latn-AZ" sz="2400" i="1" dirty="0"/>
              <a:t>(Categorical (qualitative))</a:t>
            </a:r>
            <a:endParaRPr lang="en-US" sz="3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5CCC4-FA82-769E-5F9F-0872B626FC8F}"/>
              </a:ext>
            </a:extLst>
          </p:cNvPr>
          <p:cNvSpPr txBox="1"/>
          <p:nvPr/>
        </p:nvSpPr>
        <p:spPr>
          <a:xfrm>
            <a:off x="5823777" y="2660545"/>
            <a:ext cx="4462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3200" b="1" dirty="0"/>
              <a:t>Kəmiyyət </a:t>
            </a:r>
          </a:p>
          <a:p>
            <a:pPr algn="ctr"/>
            <a:r>
              <a:rPr lang="az-Latn-AZ" sz="2400" i="1" dirty="0"/>
              <a:t>(Numerical (quantitative))</a:t>
            </a:r>
            <a:endParaRPr lang="en-US" sz="2400" i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2DC2FC6-825A-71CA-AC08-EFF5B7C4CB71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3728294" y="1125642"/>
            <a:ext cx="560474" cy="2644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E58E6D-E72E-5D31-2AA7-727A3A146E1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6376348" y="1121736"/>
            <a:ext cx="560474" cy="2651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2322B79-426A-15C7-983B-F71BD5C547C7}"/>
              </a:ext>
            </a:extLst>
          </p:cNvPr>
          <p:cNvSpPr/>
          <p:nvPr/>
        </p:nvSpPr>
        <p:spPr>
          <a:xfrm>
            <a:off x="5596713" y="4138481"/>
            <a:ext cx="2110509" cy="7567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69A53A-932F-C2BE-0714-2012C17146B6}"/>
              </a:ext>
            </a:extLst>
          </p:cNvPr>
          <p:cNvSpPr/>
          <p:nvPr/>
        </p:nvSpPr>
        <p:spPr>
          <a:xfrm>
            <a:off x="8982371" y="4138481"/>
            <a:ext cx="2110509" cy="7567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7E68E7-1F8B-1803-52A6-47002C7E7EA9}"/>
              </a:ext>
            </a:extLst>
          </p:cNvPr>
          <p:cNvSpPr txBox="1"/>
          <p:nvPr/>
        </p:nvSpPr>
        <p:spPr>
          <a:xfrm>
            <a:off x="5683253" y="4126447"/>
            <a:ext cx="1959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2400" b="1" dirty="0"/>
              <a:t>Diskret</a:t>
            </a:r>
          </a:p>
          <a:p>
            <a:pPr algn="ctr"/>
            <a:r>
              <a:rPr lang="az-Latn-AZ" b="1" dirty="0"/>
              <a:t>(Discrete)</a:t>
            </a:r>
            <a:endParaRPr lang="en-US" sz="2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1670DF-1316-348D-E53F-6BA246322DB5}"/>
              </a:ext>
            </a:extLst>
          </p:cNvPr>
          <p:cNvSpPr txBox="1"/>
          <p:nvPr/>
        </p:nvSpPr>
        <p:spPr>
          <a:xfrm>
            <a:off x="9046209" y="4156613"/>
            <a:ext cx="1959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2400" b="1" dirty="0"/>
              <a:t>Kəsilməz</a:t>
            </a:r>
          </a:p>
          <a:p>
            <a:pPr algn="ctr"/>
            <a:r>
              <a:rPr lang="az-Latn-AZ" b="1" dirty="0"/>
              <a:t>(Continuous)</a:t>
            </a:r>
            <a:endParaRPr lang="en-US" sz="2400" b="1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58927CC-A017-FD5B-F792-701D87DD0691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rot="5400000">
            <a:off x="7091466" y="3175154"/>
            <a:ext cx="523829" cy="1402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F33B60B-5923-6C8D-6793-3C6336F1D800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rot="16200000" flipH="1">
            <a:off x="8784295" y="2885149"/>
            <a:ext cx="523829" cy="1982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540D06-9B30-7145-2D80-11662AB73658}"/>
              </a:ext>
            </a:extLst>
          </p:cNvPr>
          <p:cNvSpPr txBox="1"/>
          <p:nvPr/>
        </p:nvSpPr>
        <p:spPr>
          <a:xfrm>
            <a:off x="38162" y="3795275"/>
            <a:ext cx="50262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Kateqorik</a:t>
            </a:r>
            <a:r>
              <a:rPr lang="en-US" sz="2000" b="1" dirty="0"/>
              <a:t> (</a:t>
            </a:r>
            <a:r>
              <a:rPr lang="en-US" sz="2000" b="1" dirty="0" err="1"/>
              <a:t>keyfiyyət</a:t>
            </a:r>
            <a:r>
              <a:rPr lang="en-US" sz="2000" b="1" dirty="0"/>
              <a:t>) </a:t>
            </a:r>
            <a:r>
              <a:rPr lang="en-US" sz="2000" b="1" dirty="0" err="1"/>
              <a:t>dəyişənlər</a:t>
            </a:r>
            <a:r>
              <a:rPr lang="en-US" sz="2000" b="1" dirty="0"/>
              <a:t> </a:t>
            </a:r>
            <a:r>
              <a:rPr lang="en-US" sz="2000" dirty="0" err="1"/>
              <a:t>yalnız</a:t>
            </a:r>
            <a:r>
              <a:rPr lang="en-US" sz="2000" dirty="0"/>
              <a:t> </a:t>
            </a:r>
            <a:r>
              <a:rPr lang="en-US" sz="2000" dirty="0" err="1"/>
              <a:t>kateqoriyalara</a:t>
            </a:r>
            <a:r>
              <a:rPr lang="en-US" sz="2000" dirty="0"/>
              <a:t> </a:t>
            </a:r>
            <a:r>
              <a:rPr lang="en-US" sz="2000" dirty="0" err="1"/>
              <a:t>yerləşdirilə</a:t>
            </a:r>
            <a:r>
              <a:rPr lang="en-US" sz="2000" dirty="0"/>
              <a:t> </a:t>
            </a:r>
            <a:r>
              <a:rPr lang="en-US" sz="2000" dirty="0" err="1"/>
              <a:t>bilən</a:t>
            </a:r>
            <a:r>
              <a:rPr lang="en-US" sz="2000" dirty="0"/>
              <a:t> </a:t>
            </a:r>
            <a:r>
              <a:rPr lang="en-US" sz="2000" dirty="0" err="1"/>
              <a:t>dəyərlərə</a:t>
            </a:r>
            <a:r>
              <a:rPr lang="en-US" sz="2000" dirty="0"/>
              <a:t> </a:t>
            </a:r>
            <a:r>
              <a:rPr lang="en-US" sz="2000" dirty="0" err="1"/>
              <a:t>malikdir</a:t>
            </a:r>
            <a:r>
              <a:rPr lang="en-US" sz="2000" dirty="0"/>
              <a:t>, </a:t>
            </a:r>
            <a:r>
              <a:rPr lang="en-US" sz="2000" dirty="0" err="1"/>
              <a:t>məsələn</a:t>
            </a:r>
            <a:r>
              <a:rPr lang="en-US" sz="2000" dirty="0"/>
              <a:t>, “</a:t>
            </a:r>
            <a:r>
              <a:rPr lang="en-US" sz="2000" dirty="0" err="1"/>
              <a:t>bəli</a:t>
            </a:r>
            <a:r>
              <a:rPr lang="en-US" sz="2000" dirty="0"/>
              <a:t>”/“</a:t>
            </a:r>
            <a:r>
              <a:rPr lang="en-US" sz="2000" dirty="0" err="1"/>
              <a:t>xeyr</a:t>
            </a:r>
            <a:r>
              <a:rPr lang="en-US" sz="2000" dirty="0"/>
              <a:t>”</a:t>
            </a:r>
            <a:r>
              <a:rPr lang="az-Latn-AZ" sz="2000" dirty="0"/>
              <a:t>, </a:t>
            </a:r>
            <a:r>
              <a:rPr lang="en-US" sz="2000" dirty="0"/>
              <a:t>“</a:t>
            </a:r>
            <a:r>
              <a:rPr lang="az-Latn-AZ" sz="2000" dirty="0"/>
              <a:t>qara</a:t>
            </a:r>
            <a:r>
              <a:rPr lang="en-US" sz="2000" dirty="0"/>
              <a:t>”/“a</a:t>
            </a:r>
            <a:r>
              <a:rPr lang="az-Latn-AZ" sz="2000" dirty="0"/>
              <a:t>ğ</a:t>
            </a:r>
            <a:r>
              <a:rPr lang="en-US" sz="2000" dirty="0"/>
              <a:t>”</a:t>
            </a:r>
            <a:r>
              <a:rPr lang="az-Latn-AZ" sz="2000" dirty="0"/>
              <a:t>, </a:t>
            </a:r>
            <a:r>
              <a:rPr lang="en-US" sz="2000" dirty="0"/>
              <a:t>“b</a:t>
            </a:r>
            <a:r>
              <a:rPr lang="az-Latn-AZ" sz="2000" dirty="0"/>
              <a:t>öyük</a:t>
            </a:r>
            <a:r>
              <a:rPr lang="en-US" sz="2000" dirty="0"/>
              <a:t>”/ “</a:t>
            </a:r>
            <a:r>
              <a:rPr lang="az-Latn-AZ" sz="2000" dirty="0"/>
              <a:t>kiçik</a:t>
            </a:r>
            <a:r>
              <a:rPr lang="en-US" sz="2000" dirty="0"/>
              <a:t>”</a:t>
            </a:r>
            <a:r>
              <a:rPr lang="az-Latn-AZ" sz="2000" dirty="0"/>
              <a:t> və s.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B409B1-291F-CEBF-F1D0-D53A07F39F29}"/>
              </a:ext>
            </a:extLst>
          </p:cNvPr>
          <p:cNvSpPr txBox="1"/>
          <p:nvPr/>
        </p:nvSpPr>
        <p:spPr>
          <a:xfrm>
            <a:off x="8508732" y="5182640"/>
            <a:ext cx="36832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Ø"/>
              <a:defRPr sz="2000"/>
            </a:lvl1pPr>
          </a:lstStyle>
          <a:p>
            <a:pPr algn="l"/>
            <a:r>
              <a:rPr lang="az-Latn-AZ" b="1" dirty="0"/>
              <a:t>Kəsilməz</a:t>
            </a:r>
            <a:r>
              <a:rPr lang="en-US" b="1" dirty="0"/>
              <a:t> </a:t>
            </a:r>
            <a:r>
              <a:rPr lang="en-US" b="1" dirty="0" err="1"/>
              <a:t>dəyişənlər</a:t>
            </a:r>
            <a:r>
              <a:rPr lang="en-US" b="1" dirty="0"/>
              <a:t> </a:t>
            </a:r>
            <a:r>
              <a:rPr lang="en-US" dirty="0" err="1"/>
              <a:t>ölçmə</a:t>
            </a:r>
            <a:r>
              <a:rPr lang="en-US" dirty="0"/>
              <a:t> </a:t>
            </a:r>
            <a:r>
              <a:rPr lang="en-US" dirty="0" err="1"/>
              <a:t>prosesindən</a:t>
            </a:r>
            <a:r>
              <a:rPr lang="en-US" dirty="0"/>
              <a:t> </a:t>
            </a:r>
            <a:r>
              <a:rPr lang="en-US" dirty="0" err="1"/>
              <a:t>yaranır</a:t>
            </a:r>
            <a:r>
              <a:rPr lang="az-Latn-AZ" dirty="0"/>
              <a:t>. Məsələn, yaş, boy, temperatur, məsafə və s. 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6FC58C-A12B-9847-0C69-2C9242228A7E}"/>
              </a:ext>
            </a:extLst>
          </p:cNvPr>
          <p:cNvSpPr txBox="1"/>
          <p:nvPr/>
        </p:nvSpPr>
        <p:spPr>
          <a:xfrm>
            <a:off x="4505792" y="5182640"/>
            <a:ext cx="36832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Ø"/>
              <a:defRPr sz="2000"/>
            </a:lvl1pPr>
          </a:lstStyle>
          <a:p>
            <a:pPr algn="l"/>
            <a:r>
              <a:rPr lang="en-US" b="1" dirty="0" err="1"/>
              <a:t>Diskret</a:t>
            </a:r>
            <a:r>
              <a:rPr lang="en-US" b="1" dirty="0"/>
              <a:t> </a:t>
            </a:r>
            <a:r>
              <a:rPr lang="en-US" b="1" dirty="0" err="1"/>
              <a:t>dəyişənlər</a:t>
            </a:r>
            <a:r>
              <a:rPr lang="az-Latn-AZ" b="1" dirty="0"/>
              <a:t> </a:t>
            </a:r>
            <a:r>
              <a:rPr lang="en-US" dirty="0" err="1"/>
              <a:t>sayma</a:t>
            </a:r>
            <a:r>
              <a:rPr lang="en-US" dirty="0"/>
              <a:t> </a:t>
            </a:r>
            <a:r>
              <a:rPr lang="en-US" dirty="0" err="1"/>
              <a:t>prosesindən</a:t>
            </a:r>
            <a:r>
              <a:rPr lang="en-US" dirty="0"/>
              <a:t> </a:t>
            </a:r>
            <a:r>
              <a:rPr lang="en-US" dirty="0" err="1"/>
              <a:t>yaranır</a:t>
            </a:r>
            <a:r>
              <a:rPr lang="en-US" dirty="0"/>
              <a:t>.</a:t>
            </a:r>
            <a:r>
              <a:rPr lang="az-Latn-AZ" dirty="0"/>
              <a:t> </a:t>
            </a:r>
            <a:r>
              <a:rPr lang="en-US" dirty="0"/>
              <a:t>M</a:t>
            </a:r>
            <a:r>
              <a:rPr lang="az-Latn-AZ" dirty="0"/>
              <a:t>əsələn, bankdakı tranzaksiyalın sayı, əşyaların sayı və 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6" grpId="0" animBg="1"/>
      <p:bldP spid="13" grpId="0"/>
      <p:bldP spid="14" grpId="0"/>
      <p:bldP spid="36" grpId="0" animBg="1"/>
      <p:bldP spid="37" grpId="0" animBg="1"/>
      <p:bldP spid="38" grpId="0"/>
      <p:bldP spid="39" grpId="0"/>
      <p:bldP spid="53" grpId="0"/>
      <p:bldP spid="55" grpId="0"/>
      <p:bldP spid="56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357</TotalTime>
  <Words>1334</Words>
  <Application>Microsoft Office PowerPoint</Application>
  <PresentationFormat>Widescreen</PresentationFormat>
  <Paragraphs>218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 Black</vt:lpstr>
      <vt:lpstr>Arial</vt:lpstr>
      <vt:lpstr>Calibri</vt:lpstr>
      <vt:lpstr>Calibri Light</vt:lpstr>
      <vt:lpstr>Cambria Math</vt:lpstr>
      <vt:lpstr>Times New Roman</vt:lpstr>
      <vt:lpstr>Wingdings</vt:lpstr>
      <vt:lpstr>Office 2013 - 2022 Theme</vt:lpstr>
      <vt:lpstr>Equation</vt:lpstr>
      <vt:lpstr>Statistikaya Giriş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Elnur Z. Musayev</dc:creator>
  <cp:lastModifiedBy>Tarlan Jabiyev</cp:lastModifiedBy>
  <cp:revision>14</cp:revision>
  <dcterms:created xsi:type="dcterms:W3CDTF">2023-01-15T16:24:59Z</dcterms:created>
  <dcterms:modified xsi:type="dcterms:W3CDTF">2025-04-11T06:34:40Z</dcterms:modified>
</cp:coreProperties>
</file>