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8" r:id="rId2"/>
    <p:sldId id="257" r:id="rId3"/>
    <p:sldId id="264" r:id="rId4"/>
    <p:sldId id="266" r:id="rId5"/>
    <p:sldId id="269" r:id="rId6"/>
    <p:sldId id="270" r:id="rId7"/>
    <p:sldId id="271" r:id="rId8"/>
    <p:sldId id="273" r:id="rId9"/>
    <p:sldId id="275" r:id="rId10"/>
    <p:sldId id="276" r:id="rId11"/>
    <p:sldId id="277" r:id="rId12"/>
    <p:sldId id="278" r:id="rId13"/>
    <p:sldId id="279" r:id="rId14"/>
  </p:sldIdLst>
  <p:sldSz cx="12192000" cy="6858000"/>
  <p:notesSz cx="6858000" cy="9144000"/>
  <p:defaultTextStyle>
    <a:defPPr>
      <a:defRPr lang="e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80691"/>
  </p:normalViewPr>
  <p:slideViewPr>
    <p:cSldViewPr snapToGrid="0" snapToObjects="1">
      <p:cViewPr varScale="1">
        <p:scale>
          <a:sx n="102" d="100"/>
          <a:sy n="102" d="100"/>
        </p:scale>
        <p:origin x="1176"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1B0A1-BAEC-5E43-8B37-13133261104E}" type="datetimeFigureOut">
              <a:rPr lang="en-AZ" smtClean="0"/>
              <a:t>01.09.22</a:t>
            </a:fld>
            <a:endParaRPr lang="en-A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A83CE-6681-C04F-A024-104A173FAC51}" type="slidenum">
              <a:rPr lang="en-AZ" smtClean="0"/>
              <a:t>‹#›</a:t>
            </a:fld>
            <a:endParaRPr lang="en-AZ"/>
          </a:p>
        </p:txBody>
      </p:sp>
    </p:spTree>
    <p:extLst>
      <p:ext uri="{BB962C8B-B14F-4D97-AF65-F5344CB8AC3E}">
        <p14:creationId xmlns:p14="http://schemas.microsoft.com/office/powerpoint/2010/main" val="1785919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Z" dirty="0"/>
              <a:t>Biz Machine Learningin sunumunda ML haqqında, onun növləri və işləmə prinsipi haqqında danışdıq. Daha sonra Machine Learning’in Supervised növünü R’da praktiki öyrəndik. Yəni Reqressiya və Klassifikasiynı başdan ayağa praktiki öyrəndik. Reqressiya və Klassifikasiya modellərini qurmaq üçün də h2o automl kitabxanasından istifadə etdik. Ondan əvvəl Reqressiya üçün Xətti Reqressiyanı, Klassifikasiya üçün də Logistik Reqressiyanı öyrəndik. Sonra da digər alqoritmaları automl ilə tətqbiq etdik. Bu alqoritmalar da Ransom Forest, Gradient Boosting Machine, XGBoost və Deeplearning alqoritmaları idi. AutoML bu alqoritmaları qurarkən biz bunları görmürdük.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Z" dirty="0"/>
          </a:p>
          <a:p>
            <a:pPr marL="0" marR="0" lvl="0" indent="0" algn="l" defTabSz="914400" rtl="0" eaLnBrk="1" fontAlgn="auto" latinLnBrk="0" hangingPunct="1">
              <a:lnSpc>
                <a:spcPct val="100000"/>
              </a:lnSpc>
              <a:spcBef>
                <a:spcPts val="0"/>
              </a:spcBef>
              <a:spcAft>
                <a:spcPts val="0"/>
              </a:spcAft>
              <a:buClrTx/>
              <a:buSzTx/>
              <a:buFontTx/>
              <a:buNone/>
              <a:tabLst/>
              <a:defRPr/>
            </a:pPr>
            <a:r>
              <a:rPr lang="en-AZ" dirty="0"/>
              <a:t> </a:t>
            </a:r>
          </a:p>
        </p:txBody>
      </p:sp>
      <p:sp>
        <p:nvSpPr>
          <p:cNvPr id="4" name="Slide Number Placeholder 3"/>
          <p:cNvSpPr>
            <a:spLocks noGrp="1"/>
          </p:cNvSpPr>
          <p:nvPr>
            <p:ph type="sldNum" sz="quarter" idx="5"/>
          </p:nvPr>
        </p:nvSpPr>
        <p:spPr/>
        <p:txBody>
          <a:bodyPr/>
          <a:lstStyle/>
          <a:p>
            <a:fld id="{E20A83CE-6681-C04F-A024-104A173FAC51}" type="slidenum">
              <a:rPr lang="en-AZ" smtClean="0"/>
              <a:t>2</a:t>
            </a:fld>
            <a:endParaRPr lang="en-AZ"/>
          </a:p>
        </p:txBody>
      </p:sp>
    </p:spTree>
    <p:extLst>
      <p:ext uri="{BB962C8B-B14F-4D97-AF65-F5344CB8AC3E}">
        <p14:creationId xmlns:p14="http://schemas.microsoft.com/office/powerpoint/2010/main" val="1557936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t>
            </a:r>
          </a:p>
        </p:txBody>
      </p:sp>
      <p:sp>
        <p:nvSpPr>
          <p:cNvPr id="4" name="Slide Number Placeholder 3"/>
          <p:cNvSpPr>
            <a:spLocks noGrp="1"/>
          </p:cNvSpPr>
          <p:nvPr>
            <p:ph type="sldNum" sz="quarter" idx="5"/>
          </p:nvPr>
        </p:nvSpPr>
        <p:spPr/>
        <p:txBody>
          <a:bodyPr/>
          <a:lstStyle/>
          <a:p>
            <a:fld id="{E20A83CE-6681-C04F-A024-104A173FAC51}" type="slidenum">
              <a:rPr lang="en-AZ" smtClean="0"/>
              <a:t>11</a:t>
            </a:fld>
            <a:endParaRPr lang="en-AZ"/>
          </a:p>
        </p:txBody>
      </p:sp>
    </p:spTree>
    <p:extLst>
      <p:ext uri="{BB962C8B-B14F-4D97-AF65-F5344CB8AC3E}">
        <p14:creationId xmlns:p14="http://schemas.microsoft.com/office/powerpoint/2010/main" val="2601891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t>
            </a:r>
          </a:p>
        </p:txBody>
      </p:sp>
      <p:sp>
        <p:nvSpPr>
          <p:cNvPr id="4" name="Slide Number Placeholder 3"/>
          <p:cNvSpPr>
            <a:spLocks noGrp="1"/>
          </p:cNvSpPr>
          <p:nvPr>
            <p:ph type="sldNum" sz="quarter" idx="5"/>
          </p:nvPr>
        </p:nvSpPr>
        <p:spPr/>
        <p:txBody>
          <a:bodyPr/>
          <a:lstStyle/>
          <a:p>
            <a:fld id="{E20A83CE-6681-C04F-A024-104A173FAC51}" type="slidenum">
              <a:rPr lang="en-AZ" smtClean="0"/>
              <a:t>12</a:t>
            </a:fld>
            <a:endParaRPr lang="en-AZ"/>
          </a:p>
        </p:txBody>
      </p:sp>
    </p:spTree>
    <p:extLst>
      <p:ext uri="{BB962C8B-B14F-4D97-AF65-F5344CB8AC3E}">
        <p14:creationId xmlns:p14="http://schemas.microsoft.com/office/powerpoint/2010/main" val="3899900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XGBoost</a:t>
            </a:r>
            <a:r>
              <a:rPr lang="en-US" sz="1200" dirty="0"/>
              <a:t> </a:t>
            </a:r>
            <a:r>
              <a:rPr lang="en-US" sz="1200" dirty="0" err="1"/>
              <a:t>alqoritması</a:t>
            </a:r>
            <a:r>
              <a:rPr lang="en-US" sz="1200" dirty="0"/>
              <a:t>. Tam </a:t>
            </a:r>
            <a:r>
              <a:rPr lang="en-US" sz="1200" dirty="0" err="1"/>
              <a:t>adı</a:t>
            </a:r>
            <a:r>
              <a:rPr lang="en-US" sz="1200" dirty="0"/>
              <a:t> </a:t>
            </a:r>
            <a:r>
              <a:rPr lang="en-US" sz="1200" b="0" i="0" kern="1200" dirty="0" err="1">
                <a:solidFill>
                  <a:schemeClr val="tx1"/>
                </a:solidFill>
                <a:effectLst/>
                <a:latin typeface="+mn-lt"/>
                <a:ea typeface="+mn-ea"/>
                <a:cs typeface="+mn-cs"/>
              </a:rPr>
              <a:t>eXtreme</a:t>
            </a:r>
            <a:r>
              <a:rPr lang="en-US" sz="1200" b="0" i="0" kern="1200" dirty="0">
                <a:solidFill>
                  <a:schemeClr val="tx1"/>
                </a:solidFill>
                <a:effectLst/>
                <a:latin typeface="+mn-lt"/>
                <a:ea typeface="+mn-ea"/>
                <a:cs typeface="+mn-cs"/>
              </a:rPr>
              <a:t> Gradient Boosting dir. </a:t>
            </a:r>
            <a:r>
              <a:rPr lang="en-US" sz="1200" dirty="0" err="1"/>
              <a:t>XGBoost</a:t>
            </a:r>
            <a:r>
              <a:rPr lang="en-US" sz="1200" dirty="0"/>
              <a:t> </a:t>
            </a:r>
            <a:r>
              <a:rPr lang="en-US" sz="1200" dirty="0" err="1"/>
              <a:t>MLdə</a:t>
            </a:r>
            <a:r>
              <a:rPr lang="en-US" sz="1200" dirty="0"/>
              <a:t> boosting </a:t>
            </a:r>
            <a:r>
              <a:rPr lang="en-US" sz="1200" dirty="0" err="1"/>
              <a:t>öyrənmə</a:t>
            </a:r>
            <a:r>
              <a:rPr lang="en-US" sz="1200" dirty="0"/>
              <a:t> </a:t>
            </a:r>
            <a:r>
              <a:rPr lang="en-US" sz="1200" dirty="0" err="1"/>
              <a:t>metodunun</a:t>
            </a:r>
            <a:r>
              <a:rPr lang="en-US" sz="1200" dirty="0"/>
              <a:t> son </a:t>
            </a:r>
            <a:r>
              <a:rPr lang="en-US" sz="1200" dirty="0" err="1"/>
              <a:t>nəsil</a:t>
            </a:r>
            <a:r>
              <a:rPr lang="en-US" sz="1200" dirty="0"/>
              <a:t> </a:t>
            </a:r>
            <a:r>
              <a:rPr lang="en-US" sz="1200" dirty="0" err="1"/>
              <a:t>alqoritmalarından</a:t>
            </a:r>
            <a:r>
              <a:rPr lang="en-US" sz="1200" dirty="0"/>
              <a:t> </a:t>
            </a:r>
            <a:r>
              <a:rPr lang="en-US" sz="1200" dirty="0" err="1"/>
              <a:t>biridir</a:t>
            </a:r>
            <a:r>
              <a:rPr lang="en-US" sz="1200" dirty="0"/>
              <a:t>. İlk </a:t>
            </a:r>
            <a:r>
              <a:rPr lang="en-US" sz="1200" dirty="0" err="1"/>
              <a:t>dəfə</a:t>
            </a:r>
            <a:r>
              <a:rPr lang="en-US" sz="1200" dirty="0"/>
              <a:t> 2016cı </a:t>
            </a:r>
            <a:r>
              <a:rPr lang="en-US" sz="1200" dirty="0" err="1"/>
              <a:t>ildə</a:t>
            </a:r>
            <a:r>
              <a:rPr lang="en-US" sz="1200" dirty="0"/>
              <a:t> </a:t>
            </a:r>
            <a:r>
              <a:rPr lang="en-US" sz="1200" b="0" i="0" kern="1200" dirty="0">
                <a:solidFill>
                  <a:schemeClr val="tx1"/>
                </a:solidFill>
                <a:effectLst/>
                <a:latin typeface="+mn-lt"/>
                <a:ea typeface="+mn-ea"/>
                <a:cs typeface="+mn-cs"/>
              </a:rPr>
              <a:t>Washington </a:t>
            </a:r>
            <a:r>
              <a:rPr lang="en-US" sz="1200" b="0" i="0" kern="1200" dirty="0" err="1">
                <a:solidFill>
                  <a:schemeClr val="tx1"/>
                </a:solidFill>
                <a:effectLst/>
                <a:latin typeface="+mn-lt"/>
                <a:ea typeface="+mn-ea"/>
                <a:cs typeface="+mn-cs"/>
              </a:rPr>
              <a:t>Universitetində</a:t>
            </a:r>
            <a:r>
              <a:rPr lang="en-US" sz="1200" dirty="0"/>
              <a:t> </a:t>
            </a:r>
            <a:r>
              <a:rPr lang="en-US" sz="1200" b="0" i="0" kern="1200" dirty="0">
                <a:solidFill>
                  <a:schemeClr val="tx1"/>
                </a:solidFill>
                <a:effectLst/>
                <a:latin typeface="+mn-lt"/>
                <a:ea typeface="+mn-ea"/>
                <a:cs typeface="+mn-cs"/>
              </a:rPr>
              <a:t>Tianqi Chen </a:t>
            </a:r>
            <a:r>
              <a:rPr lang="en-US" sz="1200" b="0" i="0" kern="1200" dirty="0" err="1">
                <a:solidFill>
                  <a:schemeClr val="tx1"/>
                </a:solidFill>
                <a:effectLst/>
                <a:latin typeface="+mn-lt"/>
                <a:ea typeface="+mn-ea"/>
                <a:cs typeface="+mn-cs"/>
              </a:rPr>
              <a:t>və</a:t>
            </a:r>
            <a:r>
              <a:rPr lang="en-US" sz="1200" b="0" i="0" kern="1200" dirty="0">
                <a:solidFill>
                  <a:schemeClr val="tx1"/>
                </a:solidFill>
                <a:effectLst/>
                <a:latin typeface="+mn-lt"/>
                <a:ea typeface="+mn-ea"/>
                <a:cs typeface="+mn-cs"/>
              </a:rPr>
              <a:t> Carlos </a:t>
            </a:r>
            <a:r>
              <a:rPr lang="en-US" sz="1200" b="0" i="0" kern="1200" dirty="0" err="1">
                <a:solidFill>
                  <a:schemeClr val="tx1"/>
                </a:solidFill>
                <a:effectLst/>
                <a:latin typeface="+mn-lt"/>
                <a:ea typeface="+mn-ea"/>
                <a:cs typeface="+mn-cs"/>
              </a:rPr>
              <a:t>Guestr</a:t>
            </a:r>
            <a:r>
              <a:rPr lang="en-US" sz="1200" b="0" i="0" kern="1200" dirty="0">
                <a:solidFill>
                  <a:schemeClr val="tx1"/>
                </a:solidFill>
                <a:effectLst/>
                <a:latin typeface="+mn-lt"/>
                <a:ea typeface="+mn-ea"/>
                <a:cs typeface="+mn-cs"/>
              </a:rPr>
              <a:t> </a:t>
            </a:r>
            <a:r>
              <a:rPr lang="en-US" sz="1200" dirty="0" err="1"/>
              <a:t>tərəfindən</a:t>
            </a:r>
            <a:r>
              <a:rPr lang="en-US" sz="1200" dirty="0"/>
              <a:t> </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XGBoost</a:t>
            </a:r>
            <a:r>
              <a:rPr lang="en-US" sz="1200" b="0" i="0" kern="1200" dirty="0">
                <a:solidFill>
                  <a:schemeClr val="tx1"/>
                </a:solidFill>
                <a:effectLst/>
                <a:latin typeface="+mn-lt"/>
                <a:ea typeface="+mn-ea"/>
                <a:cs typeface="+mn-cs"/>
              </a:rPr>
              <a:t>: A Scalable Tree Boosting System” </a:t>
            </a:r>
            <a:r>
              <a:rPr lang="en-US" sz="1200" b="0" i="0" kern="1200" dirty="0" err="1">
                <a:solidFill>
                  <a:schemeClr val="tx1"/>
                </a:solidFill>
                <a:effectLst/>
                <a:latin typeface="+mn-lt"/>
                <a:ea typeface="+mn-ea"/>
                <a:cs typeface="+mn-cs"/>
              </a:rPr>
              <a:t>adlı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məqalə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ilə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yayınlandı</a:t>
            </a:r>
            <a:r>
              <a:rPr lang="en-US" sz="1200" dirty="0"/>
              <a:t>. </a:t>
            </a:r>
            <a:r>
              <a:rPr lang="en-US" sz="1200" dirty="0" err="1"/>
              <a:t>Daha</a:t>
            </a:r>
            <a:r>
              <a:rPr lang="en-US" sz="1200" dirty="0"/>
              <a:t> </a:t>
            </a:r>
            <a:r>
              <a:rPr lang="en-US" sz="1200" dirty="0" err="1"/>
              <a:t>sonra</a:t>
            </a:r>
            <a:r>
              <a:rPr lang="en-US" sz="1200" dirty="0"/>
              <a:t> online </a:t>
            </a:r>
            <a:r>
              <a:rPr lang="en-US" sz="1200" dirty="0" err="1"/>
              <a:t>qlobal</a:t>
            </a:r>
            <a:r>
              <a:rPr lang="en-US" sz="1200" dirty="0"/>
              <a:t> ML </a:t>
            </a:r>
            <a:r>
              <a:rPr lang="en-US" sz="1200" dirty="0" err="1"/>
              <a:t>yarışlarının</a:t>
            </a:r>
            <a:r>
              <a:rPr lang="en-US" sz="1200" dirty="0"/>
              <a:t> </a:t>
            </a:r>
            <a:r>
              <a:rPr lang="en-US" sz="1200" dirty="0" err="1"/>
              <a:t>təşkil</a:t>
            </a:r>
            <a:r>
              <a:rPr lang="en-US" sz="1200" dirty="0"/>
              <a:t> </a:t>
            </a:r>
            <a:r>
              <a:rPr lang="en-US" sz="1200" dirty="0" err="1"/>
              <a:t>olunduğu</a:t>
            </a:r>
            <a:r>
              <a:rPr lang="en-US" sz="1200" dirty="0"/>
              <a:t> Kaggle </a:t>
            </a:r>
            <a:r>
              <a:rPr lang="en-US" sz="1200" dirty="0" err="1"/>
              <a:t>yarışlarında</a:t>
            </a:r>
            <a:r>
              <a:rPr lang="en-US" sz="1200" dirty="0"/>
              <a:t> </a:t>
            </a:r>
            <a:r>
              <a:rPr lang="en-US" sz="1200" dirty="0" err="1"/>
              <a:t>demək</a:t>
            </a:r>
            <a:r>
              <a:rPr lang="en-US" sz="1200" dirty="0"/>
              <a:t> </a:t>
            </a:r>
            <a:r>
              <a:rPr lang="en-US" sz="1200" dirty="0" err="1"/>
              <a:t>olar</a:t>
            </a:r>
            <a:r>
              <a:rPr lang="en-US" sz="1200" dirty="0"/>
              <a:t> </a:t>
            </a:r>
            <a:r>
              <a:rPr lang="en-US" sz="1200" dirty="0" err="1"/>
              <a:t>bütün</a:t>
            </a:r>
            <a:r>
              <a:rPr lang="en-US" sz="1200" dirty="0"/>
              <a:t> data </a:t>
            </a:r>
            <a:r>
              <a:rPr lang="en-US" sz="1200" dirty="0" err="1"/>
              <a:t>scientistlərin</a:t>
            </a:r>
            <a:r>
              <a:rPr lang="en-US" sz="1200" dirty="0"/>
              <a:t> </a:t>
            </a:r>
            <a:r>
              <a:rPr lang="en-US" sz="1200" dirty="0" err="1"/>
              <a:t>sevimli</a:t>
            </a:r>
            <a:r>
              <a:rPr lang="en-US" sz="1200" dirty="0"/>
              <a:t> </a:t>
            </a:r>
            <a:r>
              <a:rPr lang="en-US" sz="1200" dirty="0" err="1"/>
              <a:t>alqoritması</a:t>
            </a:r>
            <a:r>
              <a:rPr lang="en-US" sz="1200" dirty="0"/>
              <a:t> </a:t>
            </a:r>
            <a:r>
              <a:rPr lang="en-US" sz="1200" dirty="0" err="1"/>
              <a:t>oldu</a:t>
            </a:r>
            <a:r>
              <a:rPr lang="en-US" sz="1200" dirty="0"/>
              <a:t>. </a:t>
            </a:r>
            <a:r>
              <a:rPr lang="en-US" sz="1200" dirty="0" err="1"/>
              <a:t>Çünki</a:t>
            </a:r>
            <a:r>
              <a:rPr lang="en-US" sz="1200" dirty="0"/>
              <a:t> </a:t>
            </a:r>
            <a:r>
              <a:rPr lang="en-US" sz="1200" dirty="0" err="1"/>
              <a:t>digər</a:t>
            </a:r>
            <a:r>
              <a:rPr lang="en-US" sz="1200" dirty="0"/>
              <a:t> </a:t>
            </a:r>
            <a:r>
              <a:rPr lang="en-US" sz="1200" dirty="0" err="1"/>
              <a:t>alqoritmalara</a:t>
            </a:r>
            <a:r>
              <a:rPr lang="en-US" sz="1200" dirty="0"/>
              <a:t> </a:t>
            </a:r>
            <a:r>
              <a:rPr lang="en-US" sz="1200" dirty="0" err="1"/>
              <a:t>nisbətən</a:t>
            </a:r>
            <a:r>
              <a:rPr lang="en-US" sz="1200" dirty="0"/>
              <a:t> </a:t>
            </a:r>
            <a:r>
              <a:rPr lang="en-US" sz="1200" dirty="0" err="1"/>
              <a:t>daha</a:t>
            </a:r>
            <a:r>
              <a:rPr lang="en-US" sz="1200" dirty="0"/>
              <a:t> </a:t>
            </a:r>
            <a:r>
              <a:rPr lang="en-US" sz="1200" dirty="0" err="1"/>
              <a:t>yaxşı</a:t>
            </a:r>
            <a:r>
              <a:rPr lang="en-US" sz="1200" dirty="0"/>
              <a:t> </a:t>
            </a:r>
            <a:r>
              <a:rPr lang="en-US" sz="1200" dirty="0" err="1"/>
              <a:t>nəticə</a:t>
            </a:r>
            <a:r>
              <a:rPr lang="en-US" sz="1200" dirty="0"/>
              <a:t> </a:t>
            </a:r>
            <a:r>
              <a:rPr lang="en-US" sz="1200" dirty="0" err="1"/>
              <a:t>göstərirdi</a:t>
            </a:r>
            <a:r>
              <a:rPr lang="en-US" sz="1200" dirty="0"/>
              <a:t>. Bu </a:t>
            </a:r>
            <a:r>
              <a:rPr lang="en-US" sz="1200" dirty="0" err="1"/>
              <a:t>alqoriymanın</a:t>
            </a:r>
            <a:r>
              <a:rPr lang="en-US" sz="1200" dirty="0"/>
              <a:t> </a:t>
            </a:r>
            <a:r>
              <a:rPr lang="en-US" sz="1200" dirty="0" err="1"/>
              <a:t>ən</a:t>
            </a:r>
            <a:r>
              <a:rPr lang="en-US" sz="1200" dirty="0"/>
              <a:t> </a:t>
            </a:r>
            <a:r>
              <a:rPr lang="en-US" sz="1200" dirty="0" err="1"/>
              <a:t>böyük</a:t>
            </a:r>
            <a:r>
              <a:rPr lang="en-US" sz="1200" dirty="0"/>
              <a:t> </a:t>
            </a:r>
            <a:r>
              <a:rPr lang="en-US" sz="1200" dirty="0" err="1"/>
              <a:t>xüsusiyyətləri</a:t>
            </a:r>
            <a:r>
              <a:rPr lang="en-US" sz="1200" dirty="0"/>
              <a:t> </a:t>
            </a:r>
            <a:r>
              <a:rPr lang="en-US" sz="1200" dirty="0" err="1"/>
              <a:t>modelin</a:t>
            </a:r>
            <a:r>
              <a:rPr lang="en-US" sz="1200" dirty="0"/>
              <a:t> </a:t>
            </a:r>
            <a:r>
              <a:rPr lang="en-US" sz="1200" dirty="0" err="1"/>
              <a:t>performansı</a:t>
            </a:r>
            <a:r>
              <a:rPr lang="en-US" sz="1200" dirty="0"/>
              <a:t> </a:t>
            </a:r>
            <a:r>
              <a:rPr lang="en-US" sz="1200" dirty="0" err="1"/>
              <a:t>yüksək</a:t>
            </a:r>
            <a:r>
              <a:rPr lang="en-US" sz="1200" dirty="0"/>
              <a:t> </a:t>
            </a:r>
            <a:r>
              <a:rPr lang="en-US" sz="1200" dirty="0" err="1"/>
              <a:t>olur</a:t>
            </a:r>
            <a:r>
              <a:rPr lang="en-US" sz="1200" dirty="0"/>
              <a:t>, </a:t>
            </a:r>
            <a:r>
              <a:rPr lang="en-US" sz="1200" dirty="0" err="1"/>
              <a:t>overfiiting</a:t>
            </a:r>
            <a:r>
              <a:rPr lang="en-US" sz="1200" dirty="0"/>
              <a:t> </a:t>
            </a:r>
            <a:r>
              <a:rPr lang="en-US" sz="1200" dirty="0" err="1"/>
              <a:t>probleminin</a:t>
            </a:r>
            <a:r>
              <a:rPr lang="en-US" sz="1200" dirty="0"/>
              <a:t> </a:t>
            </a:r>
            <a:r>
              <a:rPr lang="en-US" sz="1200" dirty="0" err="1"/>
              <a:t>qarşısını</a:t>
            </a:r>
            <a:r>
              <a:rPr lang="en-US" sz="1200" dirty="0"/>
              <a:t> </a:t>
            </a:r>
            <a:r>
              <a:rPr lang="en-US" sz="1200" dirty="0" err="1"/>
              <a:t>alır</a:t>
            </a:r>
            <a:r>
              <a:rPr lang="en-US" sz="1200" dirty="0"/>
              <a:t>, </a:t>
            </a:r>
            <a:r>
              <a:rPr lang="en-US" sz="1200" dirty="0" err="1"/>
              <a:t>boş</a:t>
            </a:r>
            <a:r>
              <a:rPr lang="en-US" sz="1200" dirty="0"/>
              <a:t> </a:t>
            </a:r>
            <a:r>
              <a:rPr lang="en-US" sz="1200" dirty="0" err="1"/>
              <a:t>dəyərləri</a:t>
            </a:r>
            <a:r>
              <a:rPr lang="en-US" sz="1200" dirty="0"/>
              <a:t> </a:t>
            </a:r>
            <a:r>
              <a:rPr lang="en-US" sz="1200" dirty="0" err="1"/>
              <a:t>doldurur</a:t>
            </a:r>
            <a:r>
              <a:rPr lang="en-US" sz="1200" dirty="0"/>
              <a:t> </a:t>
            </a:r>
            <a:r>
              <a:rPr lang="en-US" sz="1200" dirty="0" err="1"/>
              <a:t>və</a:t>
            </a:r>
            <a:r>
              <a:rPr lang="en-US" sz="1200" dirty="0"/>
              <a:t> </a:t>
            </a:r>
            <a:r>
              <a:rPr lang="en-US" sz="1200" dirty="0" err="1"/>
              <a:t>bunları</a:t>
            </a:r>
            <a:r>
              <a:rPr lang="en-US" sz="1200" dirty="0"/>
              <a:t> </a:t>
            </a:r>
            <a:r>
              <a:rPr lang="en-US" sz="1200" dirty="0" err="1"/>
              <a:t>çox</a:t>
            </a:r>
            <a:r>
              <a:rPr lang="en-US" sz="1200" dirty="0"/>
              <a:t> </a:t>
            </a:r>
            <a:r>
              <a:rPr lang="en-US" sz="1200" dirty="0" err="1"/>
              <a:t>tez</a:t>
            </a:r>
            <a:r>
              <a:rPr lang="en-US" sz="1200" dirty="0"/>
              <a:t> </a:t>
            </a:r>
            <a:r>
              <a:rPr lang="en-US" sz="1200" dirty="0" err="1"/>
              <a:t>zamanda</a:t>
            </a:r>
            <a:r>
              <a:rPr lang="en-US" sz="1200" dirty="0"/>
              <a:t> </a:t>
            </a:r>
            <a:r>
              <a:rPr lang="en-US" sz="1200" dirty="0" err="1"/>
              <a:t>edir</a:t>
            </a:r>
            <a:r>
              <a:rPr lang="en-US" sz="1200" dirty="0"/>
              <a:t>. </a:t>
            </a:r>
            <a:r>
              <a:rPr lang="en-US" sz="1200" dirty="0" err="1"/>
              <a:t>Hətta</a:t>
            </a:r>
            <a:r>
              <a:rPr lang="en-US" sz="1200" dirty="0"/>
              <a:t> </a:t>
            </a:r>
            <a:r>
              <a:rPr lang="en-US" sz="1200" dirty="0" err="1"/>
              <a:t>məqalədə</a:t>
            </a:r>
            <a:r>
              <a:rPr lang="en-US" sz="1200" dirty="0"/>
              <a:t> Tianqi Chen </a:t>
            </a:r>
            <a:r>
              <a:rPr lang="en-US" sz="1200" dirty="0" err="1"/>
              <a:t>yazıbki</a:t>
            </a:r>
            <a:r>
              <a:rPr lang="en-US" sz="1200" dirty="0"/>
              <a:t> </a:t>
            </a:r>
            <a:r>
              <a:rPr lang="en-US" sz="1200" dirty="0" err="1"/>
              <a:t>XGBoost</a:t>
            </a:r>
            <a:r>
              <a:rPr lang="en-US" sz="1200" dirty="0"/>
              <a:t> </a:t>
            </a:r>
            <a:r>
              <a:rPr lang="en-US" sz="1200" dirty="0" err="1"/>
              <a:t>digər</a:t>
            </a:r>
            <a:r>
              <a:rPr lang="en-US" sz="1200" dirty="0"/>
              <a:t> </a:t>
            </a:r>
            <a:r>
              <a:rPr lang="en-US" sz="1200" dirty="0" err="1"/>
              <a:t>alqoritmalardan</a:t>
            </a:r>
            <a:r>
              <a:rPr lang="en-US" sz="1200" dirty="0"/>
              <a:t> 10 </a:t>
            </a:r>
            <a:r>
              <a:rPr lang="en-US" sz="1200" dirty="0" err="1"/>
              <a:t>dəfə</a:t>
            </a:r>
            <a:r>
              <a:rPr lang="en-US" sz="1200" dirty="0"/>
              <a:t> </a:t>
            </a:r>
            <a:r>
              <a:rPr lang="en-US" sz="1200" dirty="0" err="1"/>
              <a:t>daha</a:t>
            </a:r>
            <a:r>
              <a:rPr lang="en-US" sz="1200" dirty="0"/>
              <a:t> </a:t>
            </a:r>
            <a:r>
              <a:rPr lang="en-US" sz="1200" dirty="0" err="1"/>
              <a:t>sürətlidir</a:t>
            </a:r>
            <a:r>
              <a:rPr lang="en-US" sz="1200"/>
              <a:t>. </a:t>
            </a:r>
            <a:endParaRPr lang="en-US" sz="1200" dirty="0"/>
          </a:p>
        </p:txBody>
      </p:sp>
      <p:sp>
        <p:nvSpPr>
          <p:cNvPr id="4" name="Slide Number Placeholder 3"/>
          <p:cNvSpPr>
            <a:spLocks noGrp="1"/>
          </p:cNvSpPr>
          <p:nvPr>
            <p:ph type="sldNum" sz="quarter" idx="5"/>
          </p:nvPr>
        </p:nvSpPr>
        <p:spPr/>
        <p:txBody>
          <a:bodyPr/>
          <a:lstStyle/>
          <a:p>
            <a:fld id="{E20A83CE-6681-C04F-A024-104A173FAC51}" type="slidenum">
              <a:rPr lang="en-AZ" smtClean="0"/>
              <a:t>13</a:t>
            </a:fld>
            <a:endParaRPr lang="en-AZ"/>
          </a:p>
        </p:txBody>
      </p:sp>
    </p:spTree>
    <p:extLst>
      <p:ext uri="{BB962C8B-B14F-4D97-AF65-F5344CB8AC3E}">
        <p14:creationId xmlns:p14="http://schemas.microsoft.com/office/powerpoint/2010/main" val="3127164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Z" dirty="0"/>
              <a:t>Bu sunumda bu alqoritmaları çox sadə dildə izah etməyə çalışacağam: Random Forest, Gradient Boosting Machine və XGBoost. Bu alqoritmalara qərar ağacı alqoritmaları deyilir. Bu alqoritmalar vasitəsiylə Supervised Learning’</a:t>
            </a:r>
            <a:r>
              <a:rPr lang="en-US" dirty="0" err="1"/>
              <a:t>i</a:t>
            </a:r>
            <a:r>
              <a:rPr lang="en-US" dirty="0"/>
              <a:t> </a:t>
            </a:r>
            <a:r>
              <a:rPr lang="en-US" dirty="0" err="1"/>
              <a:t>tətbiq</a:t>
            </a:r>
            <a:r>
              <a:rPr lang="en-US" dirty="0"/>
              <a:t> </a:t>
            </a:r>
            <a:r>
              <a:rPr lang="en-US" dirty="0" err="1"/>
              <a:t>edə</a:t>
            </a:r>
            <a:r>
              <a:rPr lang="en-US" dirty="0"/>
              <a:t> </a:t>
            </a:r>
            <a:r>
              <a:rPr lang="en-US" dirty="0" err="1"/>
              <a:t>bilirik</a:t>
            </a:r>
            <a:r>
              <a:rPr lang="en-US" dirty="0"/>
              <a:t>. </a:t>
            </a:r>
            <a:r>
              <a:rPr lang="en-US" dirty="0" err="1"/>
              <a:t>Yəni</a:t>
            </a:r>
            <a:r>
              <a:rPr lang="en-US" dirty="0"/>
              <a:t> </a:t>
            </a:r>
            <a:r>
              <a:rPr lang="en-US" dirty="0" err="1"/>
              <a:t>həm</a:t>
            </a:r>
            <a:r>
              <a:rPr lang="en-US" dirty="0"/>
              <a:t> </a:t>
            </a:r>
            <a:r>
              <a:rPr lang="en-US" dirty="0" err="1"/>
              <a:t>Reqressiya</a:t>
            </a:r>
            <a:r>
              <a:rPr lang="en-US" dirty="0"/>
              <a:t>, </a:t>
            </a:r>
            <a:r>
              <a:rPr lang="en-US" dirty="0" err="1"/>
              <a:t>həm</a:t>
            </a:r>
            <a:r>
              <a:rPr lang="en-US" dirty="0"/>
              <a:t> </a:t>
            </a:r>
            <a:r>
              <a:rPr lang="en-US" dirty="0" err="1"/>
              <a:t>də</a:t>
            </a:r>
            <a:r>
              <a:rPr lang="en-US" dirty="0"/>
              <a:t> </a:t>
            </a:r>
            <a:r>
              <a:rPr lang="en-US" dirty="0" err="1"/>
              <a:t>Klassifikaasiya</a:t>
            </a:r>
            <a:r>
              <a:rPr lang="en-US" dirty="0"/>
              <a:t> </a:t>
            </a:r>
            <a:r>
              <a:rPr lang="en-US" dirty="0" err="1"/>
              <a:t>problemləri</a:t>
            </a:r>
            <a:r>
              <a:rPr lang="en-US" dirty="0"/>
              <a:t> </a:t>
            </a:r>
            <a:r>
              <a:rPr lang="en-US" dirty="0" err="1"/>
              <a:t>həll</a:t>
            </a:r>
            <a:r>
              <a:rPr lang="en-US" dirty="0"/>
              <a:t> </a:t>
            </a:r>
            <a:r>
              <a:rPr lang="en-US" dirty="0" err="1"/>
              <a:t>olmuş</a:t>
            </a:r>
            <a:r>
              <a:rPr lang="en-US" dirty="0"/>
              <a:t> </a:t>
            </a:r>
            <a:r>
              <a:rPr lang="en-US" dirty="0" err="1"/>
              <a:t>olur</a:t>
            </a:r>
            <a:r>
              <a:rPr lang="en-US" dirty="0"/>
              <a:t>. </a:t>
            </a:r>
            <a:r>
              <a:rPr lang="en-US" dirty="0" err="1"/>
              <a:t>Çalışacağam</a:t>
            </a:r>
            <a:r>
              <a:rPr lang="en-US" dirty="0"/>
              <a:t> </a:t>
            </a:r>
            <a:r>
              <a:rPr lang="en-US" dirty="0" err="1"/>
              <a:t>bunlar</a:t>
            </a:r>
            <a:r>
              <a:rPr lang="en-US" dirty="0"/>
              <a:t> </a:t>
            </a:r>
            <a:r>
              <a:rPr lang="en-US" dirty="0" err="1"/>
              <a:t>arasındakı</a:t>
            </a:r>
            <a:r>
              <a:rPr lang="en-US" dirty="0"/>
              <a:t> </a:t>
            </a:r>
            <a:r>
              <a:rPr lang="en-US" dirty="0" err="1"/>
              <a:t>fərqi</a:t>
            </a:r>
            <a:r>
              <a:rPr lang="en-US" dirty="0"/>
              <a:t> max </a:t>
            </a:r>
            <a:r>
              <a:rPr lang="en-US" dirty="0" err="1"/>
              <a:t>başadüşülən</a:t>
            </a:r>
            <a:r>
              <a:rPr lang="en-US" dirty="0"/>
              <a:t> </a:t>
            </a:r>
            <a:r>
              <a:rPr lang="en-US" dirty="0" err="1"/>
              <a:t>üsulla</a:t>
            </a:r>
            <a:r>
              <a:rPr lang="en-US" dirty="0"/>
              <a:t> </a:t>
            </a:r>
            <a:r>
              <a:rPr lang="en-US" dirty="0" err="1"/>
              <a:t>izah</a:t>
            </a:r>
            <a:r>
              <a:rPr lang="en-US" dirty="0"/>
              <a:t> </a:t>
            </a:r>
            <a:r>
              <a:rPr lang="en-US" dirty="0" err="1"/>
              <a:t>edim</a:t>
            </a:r>
            <a:r>
              <a:rPr lang="en-US" dirty="0"/>
              <a:t>.</a:t>
            </a:r>
          </a:p>
          <a:p>
            <a:r>
              <a:rPr lang="en-US" dirty="0" err="1"/>
              <a:t>Qərar</a:t>
            </a:r>
            <a:r>
              <a:rPr lang="en-US" dirty="0"/>
              <a:t> </a:t>
            </a:r>
            <a:r>
              <a:rPr lang="en-US" dirty="0" err="1"/>
              <a:t>ağacı</a:t>
            </a:r>
            <a:r>
              <a:rPr lang="en-US" dirty="0"/>
              <a:t> </a:t>
            </a:r>
            <a:r>
              <a:rPr lang="en-US" dirty="0" err="1"/>
              <a:t>alqoritmaları</a:t>
            </a:r>
            <a:r>
              <a:rPr lang="en-US" dirty="0"/>
              <a:t> </a:t>
            </a:r>
            <a:r>
              <a:rPr lang="en-US" dirty="0" err="1"/>
              <a:t>şəkildə</a:t>
            </a:r>
            <a:r>
              <a:rPr lang="en-US" dirty="0"/>
              <a:t> </a:t>
            </a:r>
            <a:r>
              <a:rPr lang="en-US" dirty="0" err="1"/>
              <a:t>gördüyümüz</a:t>
            </a:r>
            <a:r>
              <a:rPr lang="en-US" dirty="0"/>
              <a:t> </a:t>
            </a:r>
            <a:r>
              <a:rPr lang="en-US" dirty="0" err="1"/>
              <a:t>kimi</a:t>
            </a:r>
            <a:r>
              <a:rPr lang="en-US" dirty="0"/>
              <a:t>, ”Decision Trees, </a:t>
            </a:r>
            <a:r>
              <a:rPr lang="en-US" dirty="0" err="1"/>
              <a:t>yəni</a:t>
            </a:r>
            <a:r>
              <a:rPr lang="en-US" dirty="0"/>
              <a:t> </a:t>
            </a:r>
            <a:r>
              <a:rPr lang="en-US" dirty="0" err="1"/>
              <a:t>qərar</a:t>
            </a:r>
            <a:r>
              <a:rPr lang="en-US" dirty="0"/>
              <a:t> </a:t>
            </a:r>
            <a:r>
              <a:rPr lang="en-US" dirty="0" err="1"/>
              <a:t>ağacı</a:t>
            </a:r>
            <a:r>
              <a:rPr lang="en-US" dirty="0"/>
              <a:t>” </a:t>
            </a:r>
            <a:r>
              <a:rPr lang="en-US" dirty="0" err="1"/>
              <a:t>alqoritmasından</a:t>
            </a:r>
            <a:r>
              <a:rPr lang="en-US" dirty="0"/>
              <a:t> ”</a:t>
            </a:r>
            <a:r>
              <a:rPr lang="en-US" dirty="0" err="1"/>
              <a:t>XGBoost</a:t>
            </a:r>
            <a:r>
              <a:rPr lang="en-US" dirty="0"/>
              <a:t>” </a:t>
            </a:r>
            <a:r>
              <a:rPr lang="en-US" dirty="0" err="1"/>
              <a:t>alqoritmasına</a:t>
            </a:r>
            <a:r>
              <a:rPr lang="en-US" dirty="0"/>
              <a:t> </a:t>
            </a:r>
            <a:r>
              <a:rPr lang="en-US" dirty="0" err="1"/>
              <a:t>qədər</a:t>
            </a:r>
            <a:r>
              <a:rPr lang="en-US" dirty="0"/>
              <a:t> </a:t>
            </a:r>
            <a:r>
              <a:rPr lang="en-US" dirty="0" err="1"/>
              <a:t>inkişaf</a:t>
            </a:r>
            <a:r>
              <a:rPr lang="en-US" dirty="0"/>
              <a:t> </a:t>
            </a:r>
            <a:r>
              <a:rPr lang="en-US" dirty="0" err="1"/>
              <a:t>etdirilib</a:t>
            </a:r>
            <a:r>
              <a:rPr lang="en-US" dirty="0"/>
              <a:t> </a:t>
            </a:r>
            <a:r>
              <a:rPr lang="en-US" dirty="0" err="1"/>
              <a:t>və</a:t>
            </a:r>
            <a:r>
              <a:rPr lang="en-US" dirty="0"/>
              <a:t> yeni </a:t>
            </a:r>
            <a:r>
              <a:rPr lang="en-US" dirty="0" err="1"/>
              <a:t>alqoritmalar</a:t>
            </a:r>
            <a:r>
              <a:rPr lang="en-US" dirty="0"/>
              <a:t> </a:t>
            </a:r>
            <a:r>
              <a:rPr lang="en-US" dirty="0" err="1"/>
              <a:t>kəşf</a:t>
            </a:r>
            <a:r>
              <a:rPr lang="en-US" dirty="0"/>
              <a:t> </a:t>
            </a:r>
            <a:r>
              <a:rPr lang="en-US" dirty="0" err="1"/>
              <a:t>olunub</a:t>
            </a:r>
            <a:r>
              <a:rPr lang="en-US" dirty="0"/>
              <a:t>. </a:t>
            </a:r>
            <a:r>
              <a:rPr lang="en-US" dirty="0" err="1"/>
              <a:t>Yəni</a:t>
            </a:r>
            <a:r>
              <a:rPr lang="en-US" dirty="0"/>
              <a:t> </a:t>
            </a:r>
            <a:r>
              <a:rPr lang="en-US" dirty="0" err="1"/>
              <a:t>XGBoost</a:t>
            </a:r>
            <a:r>
              <a:rPr lang="en-US" dirty="0"/>
              <a:t> </a:t>
            </a:r>
            <a:r>
              <a:rPr lang="en-US" dirty="0" err="1"/>
              <a:t>bu</a:t>
            </a:r>
            <a:r>
              <a:rPr lang="en-US" dirty="0"/>
              <a:t> </a:t>
            </a:r>
            <a:r>
              <a:rPr lang="en-US" dirty="0" err="1"/>
              <a:t>alqoritmalar</a:t>
            </a:r>
            <a:r>
              <a:rPr lang="en-US" dirty="0"/>
              <a:t> </a:t>
            </a:r>
            <a:r>
              <a:rPr lang="en-US" dirty="0" err="1"/>
              <a:t>arasında</a:t>
            </a:r>
            <a:r>
              <a:rPr lang="en-US" dirty="0"/>
              <a:t> </a:t>
            </a:r>
            <a:r>
              <a:rPr lang="en-US" dirty="0" err="1"/>
              <a:t>performansı</a:t>
            </a:r>
            <a:r>
              <a:rPr lang="en-US" dirty="0"/>
              <a:t> </a:t>
            </a:r>
            <a:r>
              <a:rPr lang="en-US" dirty="0" err="1"/>
              <a:t>ən</a:t>
            </a:r>
            <a:r>
              <a:rPr lang="en-US" dirty="0"/>
              <a:t> </a:t>
            </a:r>
            <a:r>
              <a:rPr lang="en-US" dirty="0" err="1"/>
              <a:t>yaxşı</a:t>
            </a:r>
            <a:r>
              <a:rPr lang="en-US" dirty="0"/>
              <a:t> </a:t>
            </a:r>
            <a:r>
              <a:rPr lang="en-US" dirty="0" err="1"/>
              <a:t>alqoritmadır</a:t>
            </a:r>
            <a:r>
              <a:rPr lang="en-US" dirty="0"/>
              <a:t>. </a:t>
            </a:r>
          </a:p>
          <a:p>
            <a:r>
              <a:rPr lang="en-US" dirty="0"/>
              <a:t>Bu </a:t>
            </a:r>
            <a:r>
              <a:rPr lang="en-US" dirty="0" err="1"/>
              <a:t>inkişaf</a:t>
            </a:r>
            <a:r>
              <a:rPr lang="en-US" dirty="0"/>
              <a:t> </a:t>
            </a:r>
            <a:r>
              <a:rPr lang="en-US" dirty="0" err="1"/>
              <a:t>prosesində</a:t>
            </a:r>
            <a:r>
              <a:rPr lang="en-US" dirty="0"/>
              <a:t> </a:t>
            </a:r>
            <a:r>
              <a:rPr lang="en-US" dirty="0" err="1"/>
              <a:t>kəşf</a:t>
            </a:r>
            <a:r>
              <a:rPr lang="en-US" dirty="0"/>
              <a:t> </a:t>
            </a:r>
            <a:r>
              <a:rPr lang="en-US" dirty="0" err="1"/>
              <a:t>olunan</a:t>
            </a:r>
            <a:r>
              <a:rPr lang="en-US" dirty="0"/>
              <a:t> </a:t>
            </a:r>
            <a:r>
              <a:rPr lang="en-US" dirty="0" err="1"/>
              <a:t>metodlar</a:t>
            </a:r>
            <a:r>
              <a:rPr lang="en-US" dirty="0"/>
              <a:t> </a:t>
            </a:r>
            <a:r>
              <a:rPr lang="en-US" dirty="0" err="1"/>
              <a:t>haqqında</a:t>
            </a:r>
            <a:r>
              <a:rPr lang="en-US" dirty="0"/>
              <a:t> da </a:t>
            </a:r>
            <a:r>
              <a:rPr lang="en-US" dirty="0" err="1"/>
              <a:t>növbəti</a:t>
            </a:r>
            <a:r>
              <a:rPr lang="en-US" dirty="0"/>
              <a:t> </a:t>
            </a:r>
            <a:r>
              <a:rPr lang="en-US" dirty="0" err="1"/>
              <a:t>slide’larda</a:t>
            </a:r>
            <a:r>
              <a:rPr lang="en-US" dirty="0"/>
              <a:t> </a:t>
            </a:r>
            <a:r>
              <a:rPr lang="en-US" dirty="0" err="1"/>
              <a:t>danışacağıq</a:t>
            </a:r>
            <a:r>
              <a:rPr lang="en-US" dirty="0"/>
              <a:t>.</a:t>
            </a:r>
            <a:endParaRPr lang="en-AZ" dirty="0"/>
          </a:p>
        </p:txBody>
      </p:sp>
      <p:sp>
        <p:nvSpPr>
          <p:cNvPr id="4" name="Slide Number Placeholder 3"/>
          <p:cNvSpPr>
            <a:spLocks noGrp="1"/>
          </p:cNvSpPr>
          <p:nvPr>
            <p:ph type="sldNum" sz="quarter" idx="5"/>
          </p:nvPr>
        </p:nvSpPr>
        <p:spPr/>
        <p:txBody>
          <a:bodyPr/>
          <a:lstStyle/>
          <a:p>
            <a:fld id="{E20A83CE-6681-C04F-A024-104A173FAC51}" type="slidenum">
              <a:rPr lang="en-AZ" smtClean="0"/>
              <a:t>3</a:t>
            </a:fld>
            <a:endParaRPr lang="en-AZ"/>
          </a:p>
        </p:txBody>
      </p:sp>
    </p:spTree>
    <p:extLst>
      <p:ext uri="{BB962C8B-B14F-4D97-AF65-F5344CB8AC3E}">
        <p14:creationId xmlns:p14="http://schemas.microsoft.com/office/powerpoint/2010/main" val="330955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Z" dirty="0"/>
              <a:t>XGBoost kimi başqa yeni nəsil ML alqoritmaları da var. Bunlar: Microsoftun məhsulu ”LightGBM” ; Yandexin məhsulu ”CatBoost” </a:t>
            </a:r>
            <a:r>
              <a:rPr lang="en-US" dirty="0" err="1"/>
              <a:t>və</a:t>
            </a:r>
            <a:r>
              <a:rPr lang="en-US" dirty="0"/>
              <a:t> </a:t>
            </a:r>
            <a:r>
              <a:rPr lang="en-US" dirty="0" err="1"/>
              <a:t>Amazonun</a:t>
            </a:r>
            <a:r>
              <a:rPr lang="en-US" dirty="0"/>
              <a:t> </a:t>
            </a:r>
            <a:r>
              <a:rPr lang="en-US" dirty="0" err="1"/>
              <a:t>məhsulu</a:t>
            </a:r>
            <a:r>
              <a:rPr lang="en-US" dirty="0"/>
              <a:t> ”AdaBoost”. </a:t>
            </a:r>
            <a:r>
              <a:rPr lang="en-US" dirty="0" err="1"/>
              <a:t>Bunlar</a:t>
            </a:r>
            <a:r>
              <a:rPr lang="en-US" dirty="0"/>
              <a:t> </a:t>
            </a:r>
            <a:r>
              <a:rPr lang="en-US" dirty="0" err="1"/>
              <a:t>qərar</a:t>
            </a:r>
            <a:r>
              <a:rPr lang="en-US" dirty="0"/>
              <a:t> </a:t>
            </a:r>
            <a:r>
              <a:rPr lang="en-US" dirty="0" err="1"/>
              <a:t>ağacları</a:t>
            </a:r>
            <a:r>
              <a:rPr lang="en-US" dirty="0"/>
              <a:t> </a:t>
            </a:r>
            <a:r>
              <a:rPr lang="en-US" dirty="0" err="1"/>
              <a:t>alqoritmalarının</a:t>
            </a:r>
            <a:r>
              <a:rPr lang="en-US" dirty="0"/>
              <a:t> son </a:t>
            </a:r>
            <a:r>
              <a:rPr lang="en-US" dirty="0" err="1"/>
              <a:t>metodlarla</a:t>
            </a:r>
            <a:r>
              <a:rPr lang="en-US" dirty="0"/>
              <a:t> </a:t>
            </a:r>
            <a:r>
              <a:rPr lang="en-US" dirty="0" err="1"/>
              <a:t>üstün</a:t>
            </a:r>
            <a:r>
              <a:rPr lang="en-US" dirty="0"/>
              <a:t> </a:t>
            </a:r>
            <a:r>
              <a:rPr lang="en-US" dirty="0" err="1"/>
              <a:t>performanslı</a:t>
            </a:r>
            <a:r>
              <a:rPr lang="en-US" dirty="0"/>
              <a:t> son </a:t>
            </a:r>
            <a:r>
              <a:rPr lang="en-US" dirty="0" err="1"/>
              <a:t>nəsil</a:t>
            </a:r>
            <a:r>
              <a:rPr lang="en-US" dirty="0"/>
              <a:t> </a:t>
            </a:r>
            <a:r>
              <a:rPr lang="en-US" dirty="0" err="1"/>
              <a:t>alqoritmalarıdır</a:t>
            </a:r>
            <a:r>
              <a:rPr lang="en-US" dirty="0"/>
              <a:t>. Bu </a:t>
            </a:r>
            <a:r>
              <a:rPr lang="en-US" dirty="0" err="1"/>
              <a:t>alqoritmalar</a:t>
            </a:r>
            <a:r>
              <a:rPr lang="en-US" dirty="0"/>
              <a:t> </a:t>
            </a:r>
            <a:r>
              <a:rPr lang="en-US" dirty="0" err="1"/>
              <a:t>öyrənmə</a:t>
            </a:r>
            <a:r>
              <a:rPr lang="en-US" dirty="0"/>
              <a:t> </a:t>
            </a:r>
            <a:r>
              <a:rPr lang="en-US" dirty="0" err="1"/>
              <a:t>metodlarına</a:t>
            </a:r>
            <a:r>
              <a:rPr lang="en-US" dirty="0"/>
              <a:t> </a:t>
            </a:r>
            <a:r>
              <a:rPr lang="en-US" dirty="0" err="1"/>
              <a:t>görə</a:t>
            </a:r>
            <a:r>
              <a:rPr lang="en-US" dirty="0"/>
              <a:t> </a:t>
            </a:r>
            <a:r>
              <a:rPr lang="en-US" dirty="0" err="1"/>
              <a:t>birbirlərinə</a:t>
            </a:r>
            <a:r>
              <a:rPr lang="en-US" dirty="0"/>
              <a:t> </a:t>
            </a:r>
            <a:r>
              <a:rPr lang="en-US" dirty="0" err="1"/>
              <a:t>bənzəyirlər</a:t>
            </a:r>
            <a:r>
              <a:rPr lang="en-US" dirty="0"/>
              <a:t>. </a:t>
            </a:r>
            <a:r>
              <a:rPr lang="en-US" dirty="0" err="1"/>
              <a:t>Bunlar</a:t>
            </a:r>
            <a:r>
              <a:rPr lang="en-US" dirty="0"/>
              <a:t> Gradient Boosting </a:t>
            </a:r>
            <a:r>
              <a:rPr lang="en-US" dirty="0" err="1"/>
              <a:t>Qərar</a:t>
            </a:r>
            <a:r>
              <a:rPr lang="en-US" dirty="0"/>
              <a:t> </a:t>
            </a:r>
            <a:r>
              <a:rPr lang="en-US" dirty="0" err="1"/>
              <a:t>ağaclarıdır</a:t>
            </a:r>
            <a:r>
              <a:rPr lang="en-US" dirty="0"/>
              <a:t>. Bunun </a:t>
            </a:r>
            <a:r>
              <a:rPr lang="en-US" dirty="0" err="1"/>
              <a:t>haqqında</a:t>
            </a:r>
            <a:r>
              <a:rPr lang="en-US" dirty="0"/>
              <a:t> </a:t>
            </a:r>
            <a:r>
              <a:rPr lang="en-US" dirty="0" err="1"/>
              <a:t>növbəti</a:t>
            </a:r>
            <a:r>
              <a:rPr lang="en-US" dirty="0"/>
              <a:t> </a:t>
            </a:r>
            <a:r>
              <a:rPr lang="en-US" dirty="0" err="1"/>
              <a:t>slide’larda</a:t>
            </a:r>
            <a:r>
              <a:rPr lang="en-US" dirty="0"/>
              <a:t> </a:t>
            </a:r>
            <a:r>
              <a:rPr lang="en-US" dirty="0" err="1"/>
              <a:t>danışacağıq</a:t>
            </a:r>
            <a:r>
              <a:rPr lang="en-US" dirty="0"/>
              <a:t>. </a:t>
            </a:r>
            <a:endParaRPr lang="en-AZ" dirty="0"/>
          </a:p>
        </p:txBody>
      </p:sp>
      <p:sp>
        <p:nvSpPr>
          <p:cNvPr id="4" name="Slide Number Placeholder 3"/>
          <p:cNvSpPr>
            <a:spLocks noGrp="1"/>
          </p:cNvSpPr>
          <p:nvPr>
            <p:ph type="sldNum" sz="quarter" idx="5"/>
          </p:nvPr>
        </p:nvSpPr>
        <p:spPr/>
        <p:txBody>
          <a:bodyPr/>
          <a:lstStyle/>
          <a:p>
            <a:fld id="{E20A83CE-6681-C04F-A024-104A173FAC51}" type="slidenum">
              <a:rPr lang="en-AZ" smtClean="0"/>
              <a:t>4</a:t>
            </a:fld>
            <a:endParaRPr lang="en-AZ"/>
          </a:p>
        </p:txBody>
      </p:sp>
    </p:spTree>
    <p:extLst>
      <p:ext uri="{BB962C8B-B14F-4D97-AF65-F5344CB8AC3E}">
        <p14:creationId xmlns:p14="http://schemas.microsoft.com/office/powerpoint/2010/main" val="34192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z-Latn-AZ" dirty="0"/>
              <a:t>Başlayaq Qərar Ağacı deyə tərcümə etdiyimiz ’’Decision Tree’’ alqoritmasından. ........</a:t>
            </a:r>
            <a:endParaRPr lang="en-AZ" dirty="0"/>
          </a:p>
        </p:txBody>
      </p:sp>
      <p:sp>
        <p:nvSpPr>
          <p:cNvPr id="4" name="Slide Number Placeholder 3"/>
          <p:cNvSpPr>
            <a:spLocks noGrp="1"/>
          </p:cNvSpPr>
          <p:nvPr>
            <p:ph type="sldNum" sz="quarter" idx="5"/>
          </p:nvPr>
        </p:nvSpPr>
        <p:spPr/>
        <p:txBody>
          <a:bodyPr/>
          <a:lstStyle/>
          <a:p>
            <a:fld id="{E20A83CE-6681-C04F-A024-104A173FAC51}" type="slidenum">
              <a:rPr lang="en-AZ" smtClean="0"/>
              <a:t>5</a:t>
            </a:fld>
            <a:endParaRPr lang="en-AZ"/>
          </a:p>
        </p:txBody>
      </p:sp>
    </p:spTree>
    <p:extLst>
      <p:ext uri="{BB962C8B-B14F-4D97-AF65-F5344CB8AC3E}">
        <p14:creationId xmlns:p14="http://schemas.microsoft.com/office/powerpoint/2010/main" val="413762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z-Latn-AZ" dirty="0"/>
              <a:t>........</a:t>
            </a:r>
            <a:endParaRPr lang="en-AZ" dirty="0"/>
          </a:p>
        </p:txBody>
      </p:sp>
      <p:sp>
        <p:nvSpPr>
          <p:cNvPr id="4" name="Slide Number Placeholder 3"/>
          <p:cNvSpPr>
            <a:spLocks noGrp="1"/>
          </p:cNvSpPr>
          <p:nvPr>
            <p:ph type="sldNum" sz="quarter" idx="5"/>
          </p:nvPr>
        </p:nvSpPr>
        <p:spPr/>
        <p:txBody>
          <a:bodyPr/>
          <a:lstStyle/>
          <a:p>
            <a:fld id="{E20A83CE-6681-C04F-A024-104A173FAC51}" type="slidenum">
              <a:rPr lang="en-AZ" smtClean="0"/>
              <a:t>6</a:t>
            </a:fld>
            <a:endParaRPr lang="en-AZ"/>
          </a:p>
        </p:txBody>
      </p:sp>
    </p:spTree>
    <p:extLst>
      <p:ext uri="{BB962C8B-B14F-4D97-AF65-F5344CB8AC3E}">
        <p14:creationId xmlns:p14="http://schemas.microsoft.com/office/powerpoint/2010/main" val="1760755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Z" dirty="0"/>
              <a:t>”Decision Tree” alqoritması 1 ağacdan ibarət olur. Təsadüfi Meşə deyə tərcümə etdiyimiz ”Random Forest” alqoritması da 1dən daha çox qərar ağaclarına sahib olur. Yəni bu say 2dən başlayır, 100ə 1000ə qədər ola bilər. </a:t>
            </a:r>
          </a:p>
        </p:txBody>
      </p:sp>
      <p:sp>
        <p:nvSpPr>
          <p:cNvPr id="4" name="Slide Number Placeholder 3"/>
          <p:cNvSpPr>
            <a:spLocks noGrp="1"/>
          </p:cNvSpPr>
          <p:nvPr>
            <p:ph type="sldNum" sz="quarter" idx="5"/>
          </p:nvPr>
        </p:nvSpPr>
        <p:spPr/>
        <p:txBody>
          <a:bodyPr/>
          <a:lstStyle/>
          <a:p>
            <a:fld id="{E20A83CE-6681-C04F-A024-104A173FAC51}" type="slidenum">
              <a:rPr lang="en-AZ" smtClean="0"/>
              <a:t>7</a:t>
            </a:fld>
            <a:endParaRPr lang="en-AZ"/>
          </a:p>
        </p:txBody>
      </p:sp>
    </p:spTree>
    <p:extLst>
      <p:ext uri="{BB962C8B-B14F-4D97-AF65-F5344CB8AC3E}">
        <p14:creationId xmlns:p14="http://schemas.microsoft.com/office/powerpoint/2010/main" val="43727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Z" dirty="0"/>
              <a:t>Alqoritma istənilən say qədəriylə datadan təsadüfi hissələr üzərində qərar ağacları qurur. 100 ağac varsa, deməli 100 dənə qərar ağacı modeli var. Bu 100 ağac paralel öyrənirlər. ”Random Foerst” modeli bu 100 </a:t>
            </a:r>
            <a:r>
              <a:rPr lang="en-AZ"/>
              <a:t>dənə öyrədilmiş </a:t>
            </a:r>
            <a:r>
              <a:rPr lang="en-AZ" dirty="0"/>
              <a:t>”Decision Tree” modelindən ibarət olmuş olur. Bu öyrənmə üsulu ”bagging” adlanır. Bu üsula görə qərar ağacları alqoritması ”Random Forest” alqoritmasına inkişaf etdirilir.</a:t>
            </a:r>
          </a:p>
        </p:txBody>
      </p:sp>
      <p:sp>
        <p:nvSpPr>
          <p:cNvPr id="4" name="Slide Number Placeholder 3"/>
          <p:cNvSpPr>
            <a:spLocks noGrp="1"/>
          </p:cNvSpPr>
          <p:nvPr>
            <p:ph type="sldNum" sz="quarter" idx="5"/>
          </p:nvPr>
        </p:nvSpPr>
        <p:spPr/>
        <p:txBody>
          <a:bodyPr/>
          <a:lstStyle/>
          <a:p>
            <a:fld id="{E20A83CE-6681-C04F-A024-104A173FAC51}" type="slidenum">
              <a:rPr lang="en-AZ" smtClean="0"/>
              <a:t>8</a:t>
            </a:fld>
            <a:endParaRPr lang="en-AZ"/>
          </a:p>
        </p:txBody>
      </p:sp>
    </p:spTree>
    <p:extLst>
      <p:ext uri="{BB962C8B-B14F-4D97-AF65-F5344CB8AC3E}">
        <p14:creationId xmlns:p14="http://schemas.microsoft.com/office/powerpoint/2010/main" val="3485535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Z" dirty="0"/>
              <a:t>………</a:t>
            </a:r>
          </a:p>
        </p:txBody>
      </p:sp>
      <p:sp>
        <p:nvSpPr>
          <p:cNvPr id="4" name="Slide Number Placeholder 3"/>
          <p:cNvSpPr>
            <a:spLocks noGrp="1"/>
          </p:cNvSpPr>
          <p:nvPr>
            <p:ph type="sldNum" sz="quarter" idx="5"/>
          </p:nvPr>
        </p:nvSpPr>
        <p:spPr/>
        <p:txBody>
          <a:bodyPr/>
          <a:lstStyle/>
          <a:p>
            <a:fld id="{E20A83CE-6681-C04F-A024-104A173FAC51}" type="slidenum">
              <a:rPr lang="en-AZ" smtClean="0"/>
              <a:t>9</a:t>
            </a:fld>
            <a:endParaRPr lang="en-AZ"/>
          </a:p>
        </p:txBody>
      </p:sp>
    </p:spTree>
    <p:extLst>
      <p:ext uri="{BB962C8B-B14F-4D97-AF65-F5344CB8AC3E}">
        <p14:creationId xmlns:p14="http://schemas.microsoft.com/office/powerpoint/2010/main" val="3793322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Bagging </a:t>
            </a:r>
            <a:r>
              <a:rPr lang="en-US" sz="1200" dirty="0" err="1"/>
              <a:t>və</a:t>
            </a:r>
            <a:r>
              <a:rPr lang="en-US" sz="1200" dirty="0"/>
              <a:t> Boosting. </a:t>
            </a:r>
            <a:r>
              <a:rPr lang="en-US" sz="1200" dirty="0" err="1"/>
              <a:t>Torbalama</a:t>
            </a:r>
            <a:r>
              <a:rPr lang="en-US" sz="1200" dirty="0"/>
              <a:t> </a:t>
            </a:r>
            <a:r>
              <a:rPr lang="en-US" sz="1200" dirty="0" err="1"/>
              <a:t>və</a:t>
            </a:r>
            <a:r>
              <a:rPr lang="en-US" sz="1200" dirty="0"/>
              <a:t> </a:t>
            </a:r>
            <a:r>
              <a:rPr lang="en-US" sz="1200" dirty="0" err="1"/>
              <a:t>Artırma</a:t>
            </a:r>
            <a:r>
              <a:rPr lang="en-US" sz="1200" dirty="0"/>
              <a:t>. </a:t>
            </a:r>
          </a:p>
          <a:p>
            <a:r>
              <a:rPr lang="en-US" sz="1200" dirty="0" err="1"/>
              <a:t>Şəkildə</a:t>
            </a:r>
            <a:r>
              <a:rPr lang="en-US" sz="1200" dirty="0"/>
              <a:t> 1ci </a:t>
            </a:r>
            <a:r>
              <a:rPr lang="en-US" sz="1200" dirty="0" err="1"/>
              <a:t>hissədə</a:t>
            </a:r>
            <a:r>
              <a:rPr lang="en-US" sz="1200" dirty="0"/>
              <a:t> </a:t>
            </a:r>
            <a:r>
              <a:rPr lang="en-US" sz="1200" dirty="0" err="1"/>
              <a:t>gördüyümüz</a:t>
            </a:r>
            <a:r>
              <a:rPr lang="en-US" sz="1200" dirty="0"/>
              <a:t> ”</a:t>
            </a:r>
            <a:r>
              <a:rPr lang="en-US" sz="1200" dirty="0" err="1"/>
              <a:t>Qərar</a:t>
            </a:r>
            <a:r>
              <a:rPr lang="en-US" sz="1200" dirty="0"/>
              <a:t> </a:t>
            </a:r>
            <a:r>
              <a:rPr lang="en-US" sz="1200" dirty="0" err="1"/>
              <a:t>Ağacı</a:t>
            </a:r>
            <a:r>
              <a:rPr lang="en-US" sz="1200" dirty="0"/>
              <a:t> - Decision Tree” </a:t>
            </a:r>
            <a:r>
              <a:rPr lang="en-US" sz="1200" dirty="0" err="1"/>
              <a:t>alqoritmasıdır</a:t>
            </a:r>
            <a:r>
              <a:rPr lang="en-US" sz="1200" dirty="0"/>
              <a:t>.</a:t>
            </a:r>
          </a:p>
          <a:p>
            <a:r>
              <a:rPr lang="en-US" sz="1200" dirty="0"/>
              <a:t> 2ci </a:t>
            </a:r>
            <a:r>
              <a:rPr lang="en-US" sz="1200" dirty="0" err="1"/>
              <a:t>hissədə</a:t>
            </a:r>
            <a:r>
              <a:rPr lang="en-US" sz="1200" dirty="0"/>
              <a:t> </a:t>
            </a:r>
            <a:r>
              <a:rPr lang="en-US" sz="1200" dirty="0" err="1"/>
              <a:t>gördüyümüz</a:t>
            </a:r>
            <a:r>
              <a:rPr lang="en-US" sz="1200" dirty="0"/>
              <a:t> </a:t>
            </a:r>
            <a:r>
              <a:rPr lang="en-US" sz="1200" dirty="0" err="1"/>
              <a:t>isə</a:t>
            </a:r>
            <a:r>
              <a:rPr lang="en-US" sz="1200" dirty="0"/>
              <a:t> ”Random Forest” </a:t>
            </a:r>
            <a:r>
              <a:rPr lang="en-US" sz="1200" dirty="0" err="1"/>
              <a:t>alqoritmasıdır</a:t>
            </a:r>
            <a:r>
              <a:rPr lang="en-US" sz="1200" dirty="0"/>
              <a:t>. </a:t>
            </a:r>
            <a:r>
              <a:rPr lang="en-US" sz="1200" dirty="0" err="1"/>
              <a:t>Görürükki</a:t>
            </a:r>
            <a:r>
              <a:rPr lang="en-US" sz="1200" dirty="0"/>
              <a:t> ”Random </a:t>
            </a:r>
            <a:r>
              <a:rPr lang="en-US" sz="1200" dirty="0" err="1"/>
              <a:t>Forest”in</a:t>
            </a:r>
            <a:r>
              <a:rPr lang="en-US" sz="1200" dirty="0"/>
              <a:t> </a:t>
            </a:r>
            <a:r>
              <a:rPr lang="en-US" sz="1200" dirty="0" err="1"/>
              <a:t>öyrənmə</a:t>
            </a:r>
            <a:r>
              <a:rPr lang="en-US" sz="1200" dirty="0"/>
              <a:t> </a:t>
            </a:r>
            <a:r>
              <a:rPr lang="en-US" sz="1200" dirty="0" err="1"/>
              <a:t>üsulu</a:t>
            </a:r>
            <a:r>
              <a:rPr lang="en-US" sz="1200" dirty="0"/>
              <a:t> ”bagging” </a:t>
            </a:r>
            <a:r>
              <a:rPr lang="en-US" sz="1200" dirty="0" err="1"/>
              <a:t>adlanır</a:t>
            </a:r>
            <a:r>
              <a:rPr lang="en-US" sz="1200" dirty="0"/>
              <a:t>. </a:t>
            </a:r>
            <a:r>
              <a:rPr lang="en-US" sz="1200" dirty="0" err="1"/>
              <a:t>Sadə</a:t>
            </a:r>
            <a:r>
              <a:rPr lang="en-US" sz="1200" dirty="0"/>
              <a:t> </a:t>
            </a:r>
            <a:r>
              <a:rPr lang="en-US" sz="1200" dirty="0" err="1"/>
              <a:t>dildə</a:t>
            </a:r>
            <a:r>
              <a:rPr lang="en-US" sz="1200" dirty="0"/>
              <a:t> </a:t>
            </a:r>
            <a:r>
              <a:rPr lang="en-US" sz="1200" dirty="0" err="1"/>
              <a:t>desək</a:t>
            </a:r>
            <a:r>
              <a:rPr lang="en-US" sz="1200" dirty="0"/>
              <a:t> ”Random Forest” </a:t>
            </a:r>
            <a:r>
              <a:rPr lang="en-US" sz="1200" dirty="0" err="1"/>
              <a:t>alqoritması</a:t>
            </a:r>
            <a:r>
              <a:rPr lang="en-US" sz="1200" dirty="0"/>
              <a:t> </a:t>
            </a:r>
            <a:r>
              <a:rPr lang="en-US" sz="1200" dirty="0" err="1"/>
              <a:t>datadan</a:t>
            </a:r>
            <a:r>
              <a:rPr lang="en-US" sz="1200" dirty="0"/>
              <a:t> </a:t>
            </a:r>
            <a:r>
              <a:rPr lang="en-US" sz="1200" dirty="0" err="1"/>
              <a:t>təsadüfi</a:t>
            </a:r>
            <a:r>
              <a:rPr lang="en-US" sz="1200" dirty="0"/>
              <a:t> </a:t>
            </a:r>
            <a:r>
              <a:rPr lang="en-US" sz="1200" dirty="0" err="1"/>
              <a:t>seçilmiş</a:t>
            </a:r>
            <a:r>
              <a:rPr lang="en-US" sz="1200" dirty="0"/>
              <a:t> </a:t>
            </a:r>
            <a:r>
              <a:rPr lang="en-US" sz="1200" dirty="0" err="1"/>
              <a:t>hissələrə</a:t>
            </a:r>
            <a:r>
              <a:rPr lang="en-US" sz="1200" dirty="0"/>
              <a:t> ”decision tree” </a:t>
            </a:r>
            <a:r>
              <a:rPr lang="en-US" sz="1200" dirty="0" err="1"/>
              <a:t>alqoritmalarını</a:t>
            </a:r>
            <a:r>
              <a:rPr lang="en-US" sz="1200" dirty="0"/>
              <a:t> </a:t>
            </a:r>
            <a:r>
              <a:rPr lang="en-US" sz="1200" dirty="0" err="1"/>
              <a:t>öyrədir</a:t>
            </a:r>
            <a:r>
              <a:rPr lang="en-US" sz="1200" dirty="0"/>
              <a:t> </a:t>
            </a:r>
            <a:r>
              <a:rPr lang="en-US" sz="1200" dirty="0" err="1"/>
              <a:t>və</a:t>
            </a:r>
            <a:r>
              <a:rPr lang="en-US" sz="1200" dirty="0"/>
              <a:t> </a:t>
            </a:r>
            <a:r>
              <a:rPr lang="en-US" sz="1200" dirty="0" err="1"/>
              <a:t>öyrətdikcə</a:t>
            </a:r>
            <a:r>
              <a:rPr lang="en-US" sz="1200" dirty="0"/>
              <a:t> </a:t>
            </a:r>
            <a:r>
              <a:rPr lang="en-US" sz="1200" dirty="0" err="1"/>
              <a:t>torbalara</a:t>
            </a:r>
            <a:r>
              <a:rPr lang="en-US" sz="1200" dirty="0"/>
              <a:t> </a:t>
            </a:r>
            <a:r>
              <a:rPr lang="en-US" sz="1200" dirty="0" err="1"/>
              <a:t>yığır</a:t>
            </a:r>
            <a:r>
              <a:rPr lang="en-US" sz="1200" dirty="0"/>
              <a:t>, </a:t>
            </a:r>
            <a:r>
              <a:rPr lang="en-US" sz="1200" dirty="0" err="1"/>
              <a:t>yəni</a:t>
            </a:r>
            <a:r>
              <a:rPr lang="en-US" sz="1200" dirty="0"/>
              <a:t> bagging </a:t>
            </a:r>
            <a:r>
              <a:rPr lang="en-US" sz="1200" dirty="0" err="1"/>
              <a:t>edir</a:t>
            </a:r>
            <a:r>
              <a:rPr lang="en-US" sz="1200" dirty="0"/>
              <a:t>. </a:t>
            </a:r>
            <a:r>
              <a:rPr lang="en-US" sz="1200" dirty="0" err="1"/>
              <a:t>Və</a:t>
            </a:r>
            <a:r>
              <a:rPr lang="en-US" sz="1200" dirty="0"/>
              <a:t> </a:t>
            </a:r>
            <a:r>
              <a:rPr lang="en-US" sz="1200" dirty="0" err="1"/>
              <a:t>bunu</a:t>
            </a:r>
            <a:r>
              <a:rPr lang="en-US" sz="1200" dirty="0"/>
              <a:t> </a:t>
            </a:r>
            <a:r>
              <a:rPr lang="en-US" sz="1200" dirty="0" err="1"/>
              <a:t>qərar</a:t>
            </a:r>
            <a:r>
              <a:rPr lang="en-US" sz="1200" dirty="0"/>
              <a:t> </a:t>
            </a:r>
            <a:r>
              <a:rPr lang="en-US" sz="1200" dirty="0" err="1"/>
              <a:t>ağaclarını</a:t>
            </a:r>
            <a:r>
              <a:rPr lang="en-US" sz="1200" dirty="0"/>
              <a:t> parallel </a:t>
            </a:r>
            <a:r>
              <a:rPr lang="en-US" sz="1200" dirty="0" err="1"/>
              <a:t>qurur</a:t>
            </a:r>
            <a:r>
              <a:rPr lang="en-US" sz="1200" dirty="0"/>
              <a:t>. </a:t>
            </a:r>
            <a:r>
              <a:rPr lang="en-US" sz="1200" dirty="0" err="1"/>
              <a:t>Şəkildə</a:t>
            </a:r>
            <a:r>
              <a:rPr lang="en-US" sz="1200" dirty="0"/>
              <a:t> </a:t>
            </a:r>
            <a:r>
              <a:rPr lang="en-US" sz="1200" dirty="0" err="1"/>
              <a:t>də</a:t>
            </a:r>
            <a:r>
              <a:rPr lang="en-US" sz="1200" dirty="0"/>
              <a:t> parallel </a:t>
            </a:r>
            <a:r>
              <a:rPr lang="en-US" sz="1200" dirty="0" err="1"/>
              <a:t>sözünü</a:t>
            </a:r>
            <a:r>
              <a:rPr lang="en-US" sz="1200" dirty="0"/>
              <a:t> </a:t>
            </a:r>
            <a:r>
              <a:rPr lang="en-US" sz="1200" dirty="0" err="1"/>
              <a:t>görürük</a:t>
            </a:r>
            <a:r>
              <a:rPr lang="en-US" sz="1200" dirty="0"/>
              <a:t>.</a:t>
            </a:r>
          </a:p>
          <a:p>
            <a:r>
              <a:rPr lang="en-US" sz="1200" dirty="0"/>
              <a:t>3cü </a:t>
            </a:r>
            <a:r>
              <a:rPr lang="en-US" sz="1200" dirty="0" err="1"/>
              <a:t>hissədə</a:t>
            </a:r>
            <a:r>
              <a:rPr lang="en-US" sz="1200" dirty="0"/>
              <a:t> ”boosting”, </a:t>
            </a:r>
            <a:r>
              <a:rPr lang="en-US" sz="1200" dirty="0" err="1"/>
              <a:t>yəni</a:t>
            </a:r>
            <a:r>
              <a:rPr lang="en-US" sz="1200" dirty="0"/>
              <a:t> </a:t>
            </a:r>
            <a:r>
              <a:rPr lang="en-US" sz="1200" dirty="0" err="1"/>
              <a:t>artırma</a:t>
            </a:r>
            <a:r>
              <a:rPr lang="en-US" sz="1200" dirty="0"/>
              <a:t> </a:t>
            </a:r>
            <a:r>
              <a:rPr lang="en-US" sz="1200" dirty="0" err="1"/>
              <a:t>üsulunu</a:t>
            </a:r>
            <a:r>
              <a:rPr lang="en-US" sz="1200" dirty="0"/>
              <a:t> </a:t>
            </a:r>
            <a:r>
              <a:rPr lang="en-US" sz="1200" dirty="0" err="1"/>
              <a:t>görürük</a:t>
            </a:r>
            <a:r>
              <a:rPr lang="en-US" sz="1200" dirty="0"/>
              <a:t>. Bu </a:t>
            </a:r>
            <a:r>
              <a:rPr lang="en-US" sz="1200" dirty="0" err="1"/>
              <a:t>üsul</a:t>
            </a:r>
            <a:r>
              <a:rPr lang="en-US" sz="1200" dirty="0"/>
              <a:t> ”bagging” </a:t>
            </a:r>
            <a:r>
              <a:rPr lang="en-US" sz="1200" dirty="0" err="1"/>
              <a:t>üsulundan</a:t>
            </a:r>
            <a:r>
              <a:rPr lang="en-US" sz="1200" dirty="0"/>
              <a:t> </a:t>
            </a:r>
            <a:r>
              <a:rPr lang="en-US" sz="1200" dirty="0" err="1"/>
              <a:t>sonra</a:t>
            </a:r>
            <a:r>
              <a:rPr lang="en-US" sz="1200" dirty="0"/>
              <a:t> </a:t>
            </a:r>
            <a:r>
              <a:rPr lang="en-US" sz="1200" dirty="0" err="1"/>
              <a:t>kəşf</a:t>
            </a:r>
            <a:r>
              <a:rPr lang="en-US" sz="1200" dirty="0"/>
              <a:t> </a:t>
            </a:r>
            <a:r>
              <a:rPr lang="en-US" sz="1200" dirty="0" err="1"/>
              <a:t>olunub</a:t>
            </a:r>
            <a:r>
              <a:rPr lang="en-US" sz="1200" dirty="0"/>
              <a:t> </a:t>
            </a:r>
            <a:r>
              <a:rPr lang="en-US" sz="1200" dirty="0" err="1"/>
              <a:t>və</a:t>
            </a:r>
            <a:r>
              <a:rPr lang="en-US" sz="1200" dirty="0"/>
              <a:t> </a:t>
            </a:r>
            <a:r>
              <a:rPr lang="en-US" sz="1200" dirty="0" err="1"/>
              <a:t>adətən</a:t>
            </a:r>
            <a:r>
              <a:rPr lang="en-US" sz="1200" dirty="0"/>
              <a:t> </a:t>
            </a:r>
            <a:r>
              <a:rPr lang="en-US" sz="1200" dirty="0" err="1"/>
              <a:t>ondan</a:t>
            </a:r>
            <a:r>
              <a:rPr lang="en-US" sz="1200" dirty="0"/>
              <a:t> </a:t>
            </a:r>
            <a:r>
              <a:rPr lang="en-US" sz="1200" dirty="0" err="1"/>
              <a:t>daha</a:t>
            </a:r>
            <a:r>
              <a:rPr lang="en-US" sz="1200" dirty="0"/>
              <a:t> </a:t>
            </a:r>
            <a:r>
              <a:rPr lang="en-US" sz="1200" dirty="0" err="1"/>
              <a:t>yaxşı</a:t>
            </a:r>
            <a:r>
              <a:rPr lang="en-US" sz="1200" dirty="0"/>
              <a:t> </a:t>
            </a:r>
            <a:r>
              <a:rPr lang="en-US" sz="1200" dirty="0" err="1"/>
              <a:t>performans</a:t>
            </a:r>
            <a:r>
              <a:rPr lang="en-US" sz="1200" dirty="0"/>
              <a:t> </a:t>
            </a:r>
            <a:r>
              <a:rPr lang="en-US" sz="1200" dirty="0" err="1"/>
              <a:t>göstərir</a:t>
            </a:r>
            <a:r>
              <a:rPr lang="en-US" sz="1200" dirty="0"/>
              <a:t>. ”Boosting” “</a:t>
            </a:r>
            <a:r>
              <a:rPr lang="en-US" sz="1200" dirty="0" err="1"/>
              <a:t>Bagging”dən</a:t>
            </a:r>
            <a:r>
              <a:rPr lang="en-US" sz="1200" dirty="0"/>
              <a:t> </a:t>
            </a:r>
            <a:r>
              <a:rPr lang="en-US" sz="1200" dirty="0" err="1"/>
              <a:t>fərqli</a:t>
            </a:r>
            <a:r>
              <a:rPr lang="en-US" sz="1200" dirty="0"/>
              <a:t> </a:t>
            </a:r>
            <a:r>
              <a:rPr lang="en-US" sz="1200" dirty="0" err="1"/>
              <a:t>olaraq</a:t>
            </a:r>
            <a:r>
              <a:rPr lang="en-US" sz="1200" dirty="0"/>
              <a:t> </a:t>
            </a:r>
            <a:r>
              <a:rPr lang="en-US" sz="1200" dirty="0" err="1"/>
              <a:t>datadan</a:t>
            </a:r>
            <a:r>
              <a:rPr lang="en-US" sz="1200" dirty="0"/>
              <a:t> </a:t>
            </a:r>
            <a:r>
              <a:rPr lang="en-US" sz="1200" dirty="0" err="1"/>
              <a:t>seçilmiş</a:t>
            </a:r>
            <a:r>
              <a:rPr lang="en-US" sz="1200" dirty="0"/>
              <a:t> </a:t>
            </a:r>
            <a:r>
              <a:rPr lang="en-US" sz="1200" dirty="0" err="1"/>
              <a:t>hissələri</a:t>
            </a:r>
            <a:r>
              <a:rPr lang="en-US" sz="1200" dirty="0"/>
              <a:t> parallel </a:t>
            </a:r>
            <a:r>
              <a:rPr lang="en-US" sz="1200" dirty="0" err="1"/>
              <a:t>yox</a:t>
            </a:r>
            <a:r>
              <a:rPr lang="en-US" sz="1200" dirty="0"/>
              <a:t>, </a:t>
            </a:r>
            <a:r>
              <a:rPr lang="en-US" sz="1200" dirty="0" err="1"/>
              <a:t>ardıcıl</a:t>
            </a:r>
            <a:r>
              <a:rPr lang="en-US" sz="1200" dirty="0"/>
              <a:t> </a:t>
            </a:r>
            <a:r>
              <a:rPr lang="en-US" sz="1200" dirty="0" err="1"/>
              <a:t>öyrənir</a:t>
            </a:r>
            <a:r>
              <a:rPr lang="en-US" sz="1200" dirty="0"/>
              <a:t>. Sequential </a:t>
            </a:r>
            <a:r>
              <a:rPr lang="en-US" sz="1200" dirty="0" err="1"/>
              <a:t>sözünü</a:t>
            </a:r>
            <a:r>
              <a:rPr lang="en-US" sz="1200" dirty="0"/>
              <a:t> </a:t>
            </a:r>
            <a:r>
              <a:rPr lang="en-US" sz="1200" dirty="0" err="1"/>
              <a:t>şəkildə</a:t>
            </a:r>
            <a:r>
              <a:rPr lang="en-US" sz="1200" dirty="0"/>
              <a:t> </a:t>
            </a:r>
            <a:r>
              <a:rPr lang="en-US" sz="1200" dirty="0" err="1"/>
              <a:t>görürük</a:t>
            </a:r>
            <a:r>
              <a:rPr lang="en-US" sz="1200" dirty="0"/>
              <a:t>. Bu </a:t>
            </a:r>
            <a:r>
              <a:rPr lang="en-US" sz="1200" dirty="0" err="1"/>
              <a:t>öyrənmə</a:t>
            </a:r>
            <a:r>
              <a:rPr lang="en-US" sz="1200" dirty="0"/>
              <a:t> </a:t>
            </a:r>
            <a:r>
              <a:rPr lang="en-US" sz="1200" dirty="0" err="1"/>
              <a:t>metodunun</a:t>
            </a:r>
            <a:r>
              <a:rPr lang="en-US" sz="1200" dirty="0"/>
              <a:t> </a:t>
            </a:r>
            <a:r>
              <a:rPr lang="en-US" sz="1200" dirty="0" err="1"/>
              <a:t>tətbiq</a:t>
            </a:r>
            <a:r>
              <a:rPr lang="en-US" sz="1200" dirty="0"/>
              <a:t> </a:t>
            </a:r>
            <a:r>
              <a:rPr lang="en-US" sz="1200" dirty="0" err="1"/>
              <a:t>olunduğu</a:t>
            </a:r>
            <a:r>
              <a:rPr lang="en-US" sz="1200" dirty="0"/>
              <a:t> </a:t>
            </a:r>
            <a:r>
              <a:rPr lang="en-US" sz="1200" dirty="0" err="1"/>
              <a:t>alqoritma</a:t>
            </a:r>
            <a:r>
              <a:rPr lang="en-US" sz="1200" dirty="0"/>
              <a:t> da ”Gradient Boosting” </a:t>
            </a:r>
            <a:r>
              <a:rPr lang="en-US" sz="1200" dirty="0" err="1"/>
              <a:t>alqoritmasıdır</a:t>
            </a:r>
            <a:r>
              <a:rPr lang="en-US" sz="1200" dirty="0"/>
              <a:t>. </a:t>
            </a:r>
          </a:p>
          <a:p>
            <a:r>
              <a:rPr lang="en-US" sz="1200" dirty="0"/>
              <a:t>Boosting </a:t>
            </a:r>
            <a:r>
              <a:rPr lang="en-US" sz="1200" dirty="0" err="1"/>
              <a:t>öyrənmə</a:t>
            </a:r>
            <a:r>
              <a:rPr lang="en-US" sz="1200" dirty="0"/>
              <a:t> </a:t>
            </a:r>
            <a:r>
              <a:rPr lang="en-US" sz="1200" dirty="0" err="1"/>
              <a:t>metodunda</a:t>
            </a:r>
            <a:r>
              <a:rPr lang="en-US" sz="1200" dirty="0"/>
              <a:t> </a:t>
            </a:r>
            <a:r>
              <a:rPr lang="en-US" sz="1200" dirty="0" err="1"/>
              <a:t>öyrənmə</a:t>
            </a:r>
            <a:r>
              <a:rPr lang="en-US" sz="1200" dirty="0"/>
              <a:t> </a:t>
            </a:r>
            <a:r>
              <a:rPr lang="en-US" sz="1200" dirty="0" err="1"/>
              <a:t>sıra</a:t>
            </a:r>
            <a:r>
              <a:rPr lang="en-US" sz="1200" dirty="0"/>
              <a:t> </a:t>
            </a:r>
            <a:r>
              <a:rPr lang="en-US" sz="1200" dirty="0" err="1"/>
              <a:t>ilə</a:t>
            </a:r>
            <a:r>
              <a:rPr lang="en-US" sz="1200" dirty="0"/>
              <a:t> </a:t>
            </a:r>
            <a:r>
              <a:rPr lang="en-US" sz="1200" dirty="0" err="1"/>
              <a:t>olduğu</a:t>
            </a:r>
            <a:r>
              <a:rPr lang="en-US" sz="1200" dirty="0"/>
              <a:t> </a:t>
            </a:r>
            <a:r>
              <a:rPr lang="en-US" sz="1200" dirty="0" err="1"/>
              <a:t>üçün</a:t>
            </a:r>
            <a:r>
              <a:rPr lang="en-US" sz="1200" dirty="0"/>
              <a:t> </a:t>
            </a:r>
            <a:r>
              <a:rPr lang="en-US" sz="1200" dirty="0" err="1"/>
              <a:t>hər</a:t>
            </a:r>
            <a:r>
              <a:rPr lang="en-US" sz="1200" dirty="0"/>
              <a:t> </a:t>
            </a:r>
            <a:r>
              <a:rPr lang="en-US" sz="1200" dirty="0" err="1"/>
              <a:t>öyrənən</a:t>
            </a:r>
            <a:r>
              <a:rPr lang="en-US" sz="1200" dirty="0"/>
              <a:t> </a:t>
            </a:r>
            <a:r>
              <a:rPr lang="en-US" sz="1200" dirty="0" err="1"/>
              <a:t>ağac</a:t>
            </a:r>
            <a:r>
              <a:rPr lang="en-US" sz="1200" dirty="0"/>
              <a:t> </a:t>
            </a:r>
            <a:r>
              <a:rPr lang="en-US" sz="1200" dirty="0" err="1"/>
              <a:t>əvvəlkindən</a:t>
            </a:r>
            <a:r>
              <a:rPr lang="en-US" sz="1200" dirty="0"/>
              <a:t> </a:t>
            </a:r>
            <a:r>
              <a:rPr lang="en-US" sz="1200" dirty="0" err="1"/>
              <a:t>dərs</a:t>
            </a:r>
            <a:r>
              <a:rPr lang="en-US" sz="1200" dirty="0"/>
              <a:t> </a:t>
            </a:r>
            <a:r>
              <a:rPr lang="en-US" sz="1200" dirty="0" err="1"/>
              <a:t>götürür</a:t>
            </a:r>
            <a:r>
              <a:rPr lang="en-US" sz="1200" dirty="0"/>
              <a:t>. </a:t>
            </a:r>
            <a:r>
              <a:rPr lang="en-US" sz="1200" dirty="0" err="1"/>
              <a:t>Yəni</a:t>
            </a:r>
            <a:r>
              <a:rPr lang="en-US" sz="1200" dirty="0"/>
              <a:t> </a:t>
            </a:r>
            <a:r>
              <a:rPr lang="en-US" sz="1200" dirty="0" err="1"/>
              <a:t>eyni</a:t>
            </a:r>
            <a:r>
              <a:rPr lang="en-US" sz="1200" dirty="0"/>
              <a:t> </a:t>
            </a:r>
            <a:r>
              <a:rPr lang="en-US" sz="1200" dirty="0" err="1"/>
              <a:t>xətanı</a:t>
            </a:r>
            <a:r>
              <a:rPr lang="en-US" sz="1200" dirty="0"/>
              <a:t> </a:t>
            </a:r>
            <a:r>
              <a:rPr lang="en-US" sz="1200" dirty="0" err="1"/>
              <a:t>etməməyə</a:t>
            </a:r>
            <a:r>
              <a:rPr lang="en-US" sz="1200" dirty="0"/>
              <a:t> </a:t>
            </a:r>
            <a:r>
              <a:rPr lang="en-US" sz="1200" dirty="0" err="1"/>
              <a:t>çalışır</a:t>
            </a:r>
            <a:r>
              <a:rPr lang="en-US" sz="1200" dirty="0"/>
              <a:t>. </a:t>
            </a:r>
            <a:r>
              <a:rPr lang="en-US" sz="1200" dirty="0" err="1"/>
              <a:t>Nəticədə</a:t>
            </a:r>
            <a:r>
              <a:rPr lang="en-US" sz="1200" dirty="0"/>
              <a:t> </a:t>
            </a:r>
            <a:r>
              <a:rPr lang="en-US" sz="1200" dirty="0" err="1"/>
              <a:t>öyrəndikcə</a:t>
            </a:r>
            <a:r>
              <a:rPr lang="en-US" sz="1200" dirty="0"/>
              <a:t> </a:t>
            </a:r>
            <a:r>
              <a:rPr lang="en-US" sz="1200" dirty="0" err="1"/>
              <a:t>xətanı</a:t>
            </a:r>
            <a:r>
              <a:rPr lang="en-US" sz="1200" dirty="0"/>
              <a:t> </a:t>
            </a:r>
            <a:r>
              <a:rPr lang="en-US" sz="1200" dirty="0" err="1"/>
              <a:t>azaldır</a:t>
            </a:r>
            <a:r>
              <a:rPr lang="en-US" sz="1200" dirty="0"/>
              <a:t>.</a:t>
            </a:r>
          </a:p>
        </p:txBody>
      </p:sp>
      <p:sp>
        <p:nvSpPr>
          <p:cNvPr id="4" name="Slide Number Placeholder 3"/>
          <p:cNvSpPr>
            <a:spLocks noGrp="1"/>
          </p:cNvSpPr>
          <p:nvPr>
            <p:ph type="sldNum" sz="quarter" idx="5"/>
          </p:nvPr>
        </p:nvSpPr>
        <p:spPr/>
        <p:txBody>
          <a:bodyPr/>
          <a:lstStyle/>
          <a:p>
            <a:fld id="{E20A83CE-6681-C04F-A024-104A173FAC51}" type="slidenum">
              <a:rPr lang="en-AZ" smtClean="0"/>
              <a:t>10</a:t>
            </a:fld>
            <a:endParaRPr lang="en-AZ"/>
          </a:p>
        </p:txBody>
      </p:sp>
    </p:spTree>
    <p:extLst>
      <p:ext uri="{BB962C8B-B14F-4D97-AF65-F5344CB8AC3E}">
        <p14:creationId xmlns:p14="http://schemas.microsoft.com/office/powerpoint/2010/main" val="68250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EA15A-6D9D-2250-4970-D5C1CCB77E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Z"/>
          </a:p>
        </p:txBody>
      </p:sp>
      <p:sp>
        <p:nvSpPr>
          <p:cNvPr id="3" name="Subtitle 2">
            <a:extLst>
              <a:ext uri="{FF2B5EF4-FFF2-40B4-BE49-F238E27FC236}">
                <a16:creationId xmlns:a16="http://schemas.microsoft.com/office/drawing/2014/main" id="{3BA89AB4-DA70-119D-9965-2272EDBF7E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Z"/>
          </a:p>
        </p:txBody>
      </p:sp>
      <p:sp>
        <p:nvSpPr>
          <p:cNvPr id="4" name="Date Placeholder 3">
            <a:extLst>
              <a:ext uri="{FF2B5EF4-FFF2-40B4-BE49-F238E27FC236}">
                <a16:creationId xmlns:a16="http://schemas.microsoft.com/office/drawing/2014/main" id="{522703BD-2780-3105-18FE-DD742D8330D7}"/>
              </a:ext>
            </a:extLst>
          </p:cNvPr>
          <p:cNvSpPr>
            <a:spLocks noGrp="1"/>
          </p:cNvSpPr>
          <p:nvPr>
            <p:ph type="dt" sz="half" idx="10"/>
          </p:nvPr>
        </p:nvSpPr>
        <p:spPr/>
        <p:txBody>
          <a:bodyPr/>
          <a:lstStyle/>
          <a:p>
            <a:fld id="{EBACF712-F0AA-E74C-9899-DDC26051D0B1}" type="datetimeFigureOut">
              <a:rPr lang="en-AZ" smtClean="0"/>
              <a:t>01.09.22</a:t>
            </a:fld>
            <a:endParaRPr lang="en-AZ"/>
          </a:p>
        </p:txBody>
      </p:sp>
      <p:sp>
        <p:nvSpPr>
          <p:cNvPr id="5" name="Footer Placeholder 4">
            <a:extLst>
              <a:ext uri="{FF2B5EF4-FFF2-40B4-BE49-F238E27FC236}">
                <a16:creationId xmlns:a16="http://schemas.microsoft.com/office/drawing/2014/main" id="{015391BB-6452-966F-C236-948EB7213CBE}"/>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EE3BC869-0147-3F88-93AF-1FC99886D281}"/>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3332403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3021-DDB5-D2F3-C6B5-06DA761B2217}"/>
              </a:ext>
            </a:extLst>
          </p:cNvPr>
          <p:cNvSpPr>
            <a:spLocks noGrp="1"/>
          </p:cNvSpPr>
          <p:nvPr>
            <p:ph type="title"/>
          </p:nvPr>
        </p:nvSpPr>
        <p:spPr/>
        <p:txBody>
          <a:bodyPr/>
          <a:lstStyle/>
          <a:p>
            <a:r>
              <a:rPr lang="en-US"/>
              <a:t>Click to edit Master title style</a:t>
            </a:r>
            <a:endParaRPr lang="en-AZ"/>
          </a:p>
        </p:txBody>
      </p:sp>
      <p:sp>
        <p:nvSpPr>
          <p:cNvPr id="3" name="Vertical Text Placeholder 2">
            <a:extLst>
              <a:ext uri="{FF2B5EF4-FFF2-40B4-BE49-F238E27FC236}">
                <a16:creationId xmlns:a16="http://schemas.microsoft.com/office/drawing/2014/main" id="{CF592F6D-1623-B6B0-8445-38E96A068F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Date Placeholder 3">
            <a:extLst>
              <a:ext uri="{FF2B5EF4-FFF2-40B4-BE49-F238E27FC236}">
                <a16:creationId xmlns:a16="http://schemas.microsoft.com/office/drawing/2014/main" id="{716E1C17-305C-ED5D-4F42-419F2A0D2C8B}"/>
              </a:ext>
            </a:extLst>
          </p:cNvPr>
          <p:cNvSpPr>
            <a:spLocks noGrp="1"/>
          </p:cNvSpPr>
          <p:nvPr>
            <p:ph type="dt" sz="half" idx="10"/>
          </p:nvPr>
        </p:nvSpPr>
        <p:spPr/>
        <p:txBody>
          <a:bodyPr/>
          <a:lstStyle/>
          <a:p>
            <a:fld id="{EBACF712-F0AA-E74C-9899-DDC26051D0B1}" type="datetimeFigureOut">
              <a:rPr lang="en-AZ" smtClean="0"/>
              <a:t>01.09.22</a:t>
            </a:fld>
            <a:endParaRPr lang="en-AZ"/>
          </a:p>
        </p:txBody>
      </p:sp>
      <p:sp>
        <p:nvSpPr>
          <p:cNvPr id="5" name="Footer Placeholder 4">
            <a:extLst>
              <a:ext uri="{FF2B5EF4-FFF2-40B4-BE49-F238E27FC236}">
                <a16:creationId xmlns:a16="http://schemas.microsoft.com/office/drawing/2014/main" id="{CE93598B-48A5-C2C8-6007-3749F444D67F}"/>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34369E94-80E5-2AFF-DC65-EAFB77E58987}"/>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15742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855BC-B575-9059-D91C-123EDD5AB3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Z"/>
          </a:p>
        </p:txBody>
      </p:sp>
      <p:sp>
        <p:nvSpPr>
          <p:cNvPr id="3" name="Vertical Text Placeholder 2">
            <a:extLst>
              <a:ext uri="{FF2B5EF4-FFF2-40B4-BE49-F238E27FC236}">
                <a16:creationId xmlns:a16="http://schemas.microsoft.com/office/drawing/2014/main" id="{E7A8C909-FC1C-3FDF-D80E-75D1D3E141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Date Placeholder 3">
            <a:extLst>
              <a:ext uri="{FF2B5EF4-FFF2-40B4-BE49-F238E27FC236}">
                <a16:creationId xmlns:a16="http://schemas.microsoft.com/office/drawing/2014/main" id="{5B2C266E-5C90-B173-52DA-3369BCEFD1E5}"/>
              </a:ext>
            </a:extLst>
          </p:cNvPr>
          <p:cNvSpPr>
            <a:spLocks noGrp="1"/>
          </p:cNvSpPr>
          <p:nvPr>
            <p:ph type="dt" sz="half" idx="10"/>
          </p:nvPr>
        </p:nvSpPr>
        <p:spPr/>
        <p:txBody>
          <a:bodyPr/>
          <a:lstStyle/>
          <a:p>
            <a:fld id="{EBACF712-F0AA-E74C-9899-DDC26051D0B1}" type="datetimeFigureOut">
              <a:rPr lang="en-AZ" smtClean="0"/>
              <a:t>01.09.22</a:t>
            </a:fld>
            <a:endParaRPr lang="en-AZ"/>
          </a:p>
        </p:txBody>
      </p:sp>
      <p:sp>
        <p:nvSpPr>
          <p:cNvPr id="5" name="Footer Placeholder 4">
            <a:extLst>
              <a:ext uri="{FF2B5EF4-FFF2-40B4-BE49-F238E27FC236}">
                <a16:creationId xmlns:a16="http://schemas.microsoft.com/office/drawing/2014/main" id="{BF3E5696-1D86-2C36-4E8C-E5E938587156}"/>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980524C6-9810-A31B-0023-095B990D6403}"/>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2569871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E60C-4C84-754E-1E27-E45B0FF481E2}"/>
              </a:ext>
            </a:extLst>
          </p:cNvPr>
          <p:cNvSpPr>
            <a:spLocks noGrp="1"/>
          </p:cNvSpPr>
          <p:nvPr>
            <p:ph type="title"/>
          </p:nvPr>
        </p:nvSpPr>
        <p:spPr/>
        <p:txBody>
          <a:bodyPr/>
          <a:lstStyle/>
          <a:p>
            <a:r>
              <a:rPr lang="en-US"/>
              <a:t>Click to edit Master title style</a:t>
            </a:r>
            <a:endParaRPr lang="en-AZ"/>
          </a:p>
        </p:txBody>
      </p:sp>
      <p:sp>
        <p:nvSpPr>
          <p:cNvPr id="3" name="Content Placeholder 2">
            <a:extLst>
              <a:ext uri="{FF2B5EF4-FFF2-40B4-BE49-F238E27FC236}">
                <a16:creationId xmlns:a16="http://schemas.microsoft.com/office/drawing/2014/main" id="{9CB802B1-B5FA-C583-B2A1-D6E1DB43ED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Date Placeholder 3">
            <a:extLst>
              <a:ext uri="{FF2B5EF4-FFF2-40B4-BE49-F238E27FC236}">
                <a16:creationId xmlns:a16="http://schemas.microsoft.com/office/drawing/2014/main" id="{803797F0-1CC2-78EF-BC66-5AB4F5CF2EC4}"/>
              </a:ext>
            </a:extLst>
          </p:cNvPr>
          <p:cNvSpPr>
            <a:spLocks noGrp="1"/>
          </p:cNvSpPr>
          <p:nvPr>
            <p:ph type="dt" sz="half" idx="10"/>
          </p:nvPr>
        </p:nvSpPr>
        <p:spPr/>
        <p:txBody>
          <a:bodyPr/>
          <a:lstStyle/>
          <a:p>
            <a:fld id="{EBACF712-F0AA-E74C-9899-DDC26051D0B1}" type="datetimeFigureOut">
              <a:rPr lang="en-AZ" smtClean="0"/>
              <a:t>01.09.22</a:t>
            </a:fld>
            <a:endParaRPr lang="en-AZ"/>
          </a:p>
        </p:txBody>
      </p:sp>
      <p:sp>
        <p:nvSpPr>
          <p:cNvPr id="5" name="Footer Placeholder 4">
            <a:extLst>
              <a:ext uri="{FF2B5EF4-FFF2-40B4-BE49-F238E27FC236}">
                <a16:creationId xmlns:a16="http://schemas.microsoft.com/office/drawing/2014/main" id="{C4728F2F-E899-F260-4A56-58665114C878}"/>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1D13EEF1-4380-F9A5-917A-62F540BF7378}"/>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275069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4892-553A-50DA-7300-9D283A92C0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Z"/>
          </a:p>
        </p:txBody>
      </p:sp>
      <p:sp>
        <p:nvSpPr>
          <p:cNvPr id="3" name="Text Placeholder 2">
            <a:extLst>
              <a:ext uri="{FF2B5EF4-FFF2-40B4-BE49-F238E27FC236}">
                <a16:creationId xmlns:a16="http://schemas.microsoft.com/office/drawing/2014/main" id="{CD2A9130-B069-3FA9-F64F-F490B0CC3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BEE810-829F-0A50-4179-99E5AD2E2273}"/>
              </a:ext>
            </a:extLst>
          </p:cNvPr>
          <p:cNvSpPr>
            <a:spLocks noGrp="1"/>
          </p:cNvSpPr>
          <p:nvPr>
            <p:ph type="dt" sz="half" idx="10"/>
          </p:nvPr>
        </p:nvSpPr>
        <p:spPr/>
        <p:txBody>
          <a:bodyPr/>
          <a:lstStyle/>
          <a:p>
            <a:fld id="{EBACF712-F0AA-E74C-9899-DDC26051D0B1}" type="datetimeFigureOut">
              <a:rPr lang="en-AZ" smtClean="0"/>
              <a:t>01.09.22</a:t>
            </a:fld>
            <a:endParaRPr lang="en-AZ"/>
          </a:p>
        </p:txBody>
      </p:sp>
      <p:sp>
        <p:nvSpPr>
          <p:cNvPr id="5" name="Footer Placeholder 4">
            <a:extLst>
              <a:ext uri="{FF2B5EF4-FFF2-40B4-BE49-F238E27FC236}">
                <a16:creationId xmlns:a16="http://schemas.microsoft.com/office/drawing/2014/main" id="{6108E2DC-415B-F2AF-D23B-AE3061D2F010}"/>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5AF4AA03-40B5-B4DF-0E62-0889C9035774}"/>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185461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8D7E-00F9-58C6-F2DC-F3E844971E33}"/>
              </a:ext>
            </a:extLst>
          </p:cNvPr>
          <p:cNvSpPr>
            <a:spLocks noGrp="1"/>
          </p:cNvSpPr>
          <p:nvPr>
            <p:ph type="title"/>
          </p:nvPr>
        </p:nvSpPr>
        <p:spPr/>
        <p:txBody>
          <a:bodyPr/>
          <a:lstStyle/>
          <a:p>
            <a:r>
              <a:rPr lang="en-US"/>
              <a:t>Click to edit Master title style</a:t>
            </a:r>
            <a:endParaRPr lang="en-AZ"/>
          </a:p>
        </p:txBody>
      </p:sp>
      <p:sp>
        <p:nvSpPr>
          <p:cNvPr id="3" name="Content Placeholder 2">
            <a:extLst>
              <a:ext uri="{FF2B5EF4-FFF2-40B4-BE49-F238E27FC236}">
                <a16:creationId xmlns:a16="http://schemas.microsoft.com/office/drawing/2014/main" id="{5D9AF60E-DD4F-6D92-D39B-B04EFF95AF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Content Placeholder 3">
            <a:extLst>
              <a:ext uri="{FF2B5EF4-FFF2-40B4-BE49-F238E27FC236}">
                <a16:creationId xmlns:a16="http://schemas.microsoft.com/office/drawing/2014/main" id="{D5E363F0-9D9A-28C0-36E5-1281C138F0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5" name="Date Placeholder 4">
            <a:extLst>
              <a:ext uri="{FF2B5EF4-FFF2-40B4-BE49-F238E27FC236}">
                <a16:creationId xmlns:a16="http://schemas.microsoft.com/office/drawing/2014/main" id="{B27D1EFF-33E0-BFEE-1096-A8091F293D68}"/>
              </a:ext>
            </a:extLst>
          </p:cNvPr>
          <p:cNvSpPr>
            <a:spLocks noGrp="1"/>
          </p:cNvSpPr>
          <p:nvPr>
            <p:ph type="dt" sz="half" idx="10"/>
          </p:nvPr>
        </p:nvSpPr>
        <p:spPr/>
        <p:txBody>
          <a:bodyPr/>
          <a:lstStyle/>
          <a:p>
            <a:fld id="{EBACF712-F0AA-E74C-9899-DDC26051D0B1}" type="datetimeFigureOut">
              <a:rPr lang="en-AZ" smtClean="0"/>
              <a:t>01.09.22</a:t>
            </a:fld>
            <a:endParaRPr lang="en-AZ"/>
          </a:p>
        </p:txBody>
      </p:sp>
      <p:sp>
        <p:nvSpPr>
          <p:cNvPr id="6" name="Footer Placeholder 5">
            <a:extLst>
              <a:ext uri="{FF2B5EF4-FFF2-40B4-BE49-F238E27FC236}">
                <a16:creationId xmlns:a16="http://schemas.microsoft.com/office/drawing/2014/main" id="{F00011E2-6ED1-F411-247D-A9866B000B8D}"/>
              </a:ext>
            </a:extLst>
          </p:cNvPr>
          <p:cNvSpPr>
            <a:spLocks noGrp="1"/>
          </p:cNvSpPr>
          <p:nvPr>
            <p:ph type="ftr" sz="quarter" idx="11"/>
          </p:nvPr>
        </p:nvSpPr>
        <p:spPr/>
        <p:txBody>
          <a:bodyPr/>
          <a:lstStyle/>
          <a:p>
            <a:endParaRPr lang="en-AZ"/>
          </a:p>
        </p:txBody>
      </p:sp>
      <p:sp>
        <p:nvSpPr>
          <p:cNvPr id="7" name="Slide Number Placeholder 6">
            <a:extLst>
              <a:ext uri="{FF2B5EF4-FFF2-40B4-BE49-F238E27FC236}">
                <a16:creationId xmlns:a16="http://schemas.microsoft.com/office/drawing/2014/main" id="{9ABE8EA6-0407-ECC7-91C2-AF4277DEBDFB}"/>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98535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E78E-3FB4-B663-9B92-42BB82388C95}"/>
              </a:ext>
            </a:extLst>
          </p:cNvPr>
          <p:cNvSpPr>
            <a:spLocks noGrp="1"/>
          </p:cNvSpPr>
          <p:nvPr>
            <p:ph type="title"/>
          </p:nvPr>
        </p:nvSpPr>
        <p:spPr>
          <a:xfrm>
            <a:off x="839788" y="365125"/>
            <a:ext cx="10515600" cy="1325563"/>
          </a:xfrm>
        </p:spPr>
        <p:txBody>
          <a:bodyPr/>
          <a:lstStyle/>
          <a:p>
            <a:r>
              <a:rPr lang="en-US"/>
              <a:t>Click to edit Master title style</a:t>
            </a:r>
            <a:endParaRPr lang="en-AZ"/>
          </a:p>
        </p:txBody>
      </p:sp>
      <p:sp>
        <p:nvSpPr>
          <p:cNvPr id="3" name="Text Placeholder 2">
            <a:extLst>
              <a:ext uri="{FF2B5EF4-FFF2-40B4-BE49-F238E27FC236}">
                <a16:creationId xmlns:a16="http://schemas.microsoft.com/office/drawing/2014/main" id="{B253183E-C322-1322-37F9-DBF4B0FC64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EBEDA9-AFC5-9DAD-C1D9-30E0CE5CD8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5" name="Text Placeholder 4">
            <a:extLst>
              <a:ext uri="{FF2B5EF4-FFF2-40B4-BE49-F238E27FC236}">
                <a16:creationId xmlns:a16="http://schemas.microsoft.com/office/drawing/2014/main" id="{0B2587AB-7CE4-79DC-5219-77D37A28B1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35D068-4456-513F-E97F-E6FBE46B04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7" name="Date Placeholder 6">
            <a:extLst>
              <a:ext uri="{FF2B5EF4-FFF2-40B4-BE49-F238E27FC236}">
                <a16:creationId xmlns:a16="http://schemas.microsoft.com/office/drawing/2014/main" id="{8D09E196-4D8D-7954-E3D9-51332FFEB4D1}"/>
              </a:ext>
            </a:extLst>
          </p:cNvPr>
          <p:cNvSpPr>
            <a:spLocks noGrp="1"/>
          </p:cNvSpPr>
          <p:nvPr>
            <p:ph type="dt" sz="half" idx="10"/>
          </p:nvPr>
        </p:nvSpPr>
        <p:spPr/>
        <p:txBody>
          <a:bodyPr/>
          <a:lstStyle/>
          <a:p>
            <a:fld id="{EBACF712-F0AA-E74C-9899-DDC26051D0B1}" type="datetimeFigureOut">
              <a:rPr lang="en-AZ" smtClean="0"/>
              <a:t>01.09.22</a:t>
            </a:fld>
            <a:endParaRPr lang="en-AZ"/>
          </a:p>
        </p:txBody>
      </p:sp>
      <p:sp>
        <p:nvSpPr>
          <p:cNvPr id="8" name="Footer Placeholder 7">
            <a:extLst>
              <a:ext uri="{FF2B5EF4-FFF2-40B4-BE49-F238E27FC236}">
                <a16:creationId xmlns:a16="http://schemas.microsoft.com/office/drawing/2014/main" id="{49F61A36-2D78-8A11-005A-DE7A1CEB492F}"/>
              </a:ext>
            </a:extLst>
          </p:cNvPr>
          <p:cNvSpPr>
            <a:spLocks noGrp="1"/>
          </p:cNvSpPr>
          <p:nvPr>
            <p:ph type="ftr" sz="quarter" idx="11"/>
          </p:nvPr>
        </p:nvSpPr>
        <p:spPr/>
        <p:txBody>
          <a:bodyPr/>
          <a:lstStyle/>
          <a:p>
            <a:endParaRPr lang="en-AZ"/>
          </a:p>
        </p:txBody>
      </p:sp>
      <p:sp>
        <p:nvSpPr>
          <p:cNvPr id="9" name="Slide Number Placeholder 8">
            <a:extLst>
              <a:ext uri="{FF2B5EF4-FFF2-40B4-BE49-F238E27FC236}">
                <a16:creationId xmlns:a16="http://schemas.microsoft.com/office/drawing/2014/main" id="{4DA9B264-3FAB-6E15-D936-D852CD098DFF}"/>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282968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9E2A-0BD6-B4DD-76A1-1E144C57AC5B}"/>
              </a:ext>
            </a:extLst>
          </p:cNvPr>
          <p:cNvSpPr>
            <a:spLocks noGrp="1"/>
          </p:cNvSpPr>
          <p:nvPr>
            <p:ph type="title"/>
          </p:nvPr>
        </p:nvSpPr>
        <p:spPr/>
        <p:txBody>
          <a:bodyPr/>
          <a:lstStyle/>
          <a:p>
            <a:r>
              <a:rPr lang="en-US"/>
              <a:t>Click to edit Master title style</a:t>
            </a:r>
            <a:endParaRPr lang="en-AZ"/>
          </a:p>
        </p:txBody>
      </p:sp>
      <p:sp>
        <p:nvSpPr>
          <p:cNvPr id="3" name="Date Placeholder 2">
            <a:extLst>
              <a:ext uri="{FF2B5EF4-FFF2-40B4-BE49-F238E27FC236}">
                <a16:creationId xmlns:a16="http://schemas.microsoft.com/office/drawing/2014/main" id="{AAFACC73-67D5-7AD8-276F-3F3C6E74E19D}"/>
              </a:ext>
            </a:extLst>
          </p:cNvPr>
          <p:cNvSpPr>
            <a:spLocks noGrp="1"/>
          </p:cNvSpPr>
          <p:nvPr>
            <p:ph type="dt" sz="half" idx="10"/>
          </p:nvPr>
        </p:nvSpPr>
        <p:spPr/>
        <p:txBody>
          <a:bodyPr/>
          <a:lstStyle/>
          <a:p>
            <a:fld id="{EBACF712-F0AA-E74C-9899-DDC26051D0B1}" type="datetimeFigureOut">
              <a:rPr lang="en-AZ" smtClean="0"/>
              <a:t>01.09.22</a:t>
            </a:fld>
            <a:endParaRPr lang="en-AZ"/>
          </a:p>
        </p:txBody>
      </p:sp>
      <p:sp>
        <p:nvSpPr>
          <p:cNvPr id="4" name="Footer Placeholder 3">
            <a:extLst>
              <a:ext uri="{FF2B5EF4-FFF2-40B4-BE49-F238E27FC236}">
                <a16:creationId xmlns:a16="http://schemas.microsoft.com/office/drawing/2014/main" id="{53662BC4-4140-0134-4971-C4072B7CF30B}"/>
              </a:ext>
            </a:extLst>
          </p:cNvPr>
          <p:cNvSpPr>
            <a:spLocks noGrp="1"/>
          </p:cNvSpPr>
          <p:nvPr>
            <p:ph type="ftr" sz="quarter" idx="11"/>
          </p:nvPr>
        </p:nvSpPr>
        <p:spPr/>
        <p:txBody>
          <a:bodyPr/>
          <a:lstStyle/>
          <a:p>
            <a:endParaRPr lang="en-AZ"/>
          </a:p>
        </p:txBody>
      </p:sp>
      <p:sp>
        <p:nvSpPr>
          <p:cNvPr id="5" name="Slide Number Placeholder 4">
            <a:extLst>
              <a:ext uri="{FF2B5EF4-FFF2-40B4-BE49-F238E27FC236}">
                <a16:creationId xmlns:a16="http://schemas.microsoft.com/office/drawing/2014/main" id="{8016E1EB-7914-B490-0028-BDBE3EB30C36}"/>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94357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6BEB41-4CA7-C0F0-2970-71E7CA4203A3}"/>
              </a:ext>
            </a:extLst>
          </p:cNvPr>
          <p:cNvSpPr>
            <a:spLocks noGrp="1"/>
          </p:cNvSpPr>
          <p:nvPr>
            <p:ph type="dt" sz="half" idx="10"/>
          </p:nvPr>
        </p:nvSpPr>
        <p:spPr/>
        <p:txBody>
          <a:bodyPr/>
          <a:lstStyle/>
          <a:p>
            <a:fld id="{EBACF712-F0AA-E74C-9899-DDC26051D0B1}" type="datetimeFigureOut">
              <a:rPr lang="en-AZ" smtClean="0"/>
              <a:t>01.09.22</a:t>
            </a:fld>
            <a:endParaRPr lang="en-AZ"/>
          </a:p>
        </p:txBody>
      </p:sp>
      <p:sp>
        <p:nvSpPr>
          <p:cNvPr id="3" name="Footer Placeholder 2">
            <a:extLst>
              <a:ext uri="{FF2B5EF4-FFF2-40B4-BE49-F238E27FC236}">
                <a16:creationId xmlns:a16="http://schemas.microsoft.com/office/drawing/2014/main" id="{30C138AB-6596-F91C-43E5-75E15019D499}"/>
              </a:ext>
            </a:extLst>
          </p:cNvPr>
          <p:cNvSpPr>
            <a:spLocks noGrp="1"/>
          </p:cNvSpPr>
          <p:nvPr>
            <p:ph type="ftr" sz="quarter" idx="11"/>
          </p:nvPr>
        </p:nvSpPr>
        <p:spPr/>
        <p:txBody>
          <a:bodyPr/>
          <a:lstStyle/>
          <a:p>
            <a:endParaRPr lang="en-AZ"/>
          </a:p>
        </p:txBody>
      </p:sp>
      <p:sp>
        <p:nvSpPr>
          <p:cNvPr id="4" name="Slide Number Placeholder 3">
            <a:extLst>
              <a:ext uri="{FF2B5EF4-FFF2-40B4-BE49-F238E27FC236}">
                <a16:creationId xmlns:a16="http://schemas.microsoft.com/office/drawing/2014/main" id="{378AD6D5-D0E1-AFCC-D565-4F49456F7D39}"/>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2549518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5D6F-ADF1-AB69-AE7E-D4593B4F9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Z"/>
          </a:p>
        </p:txBody>
      </p:sp>
      <p:sp>
        <p:nvSpPr>
          <p:cNvPr id="3" name="Content Placeholder 2">
            <a:extLst>
              <a:ext uri="{FF2B5EF4-FFF2-40B4-BE49-F238E27FC236}">
                <a16:creationId xmlns:a16="http://schemas.microsoft.com/office/drawing/2014/main" id="{AB3162AB-0C69-9CE5-B9B6-157C2B8B93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Text Placeholder 3">
            <a:extLst>
              <a:ext uri="{FF2B5EF4-FFF2-40B4-BE49-F238E27FC236}">
                <a16:creationId xmlns:a16="http://schemas.microsoft.com/office/drawing/2014/main" id="{BC9AA5A6-80BA-6A93-45EE-CA1609FC5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D5F7C9-4AE1-5EE4-79F5-A8E28EA6914E}"/>
              </a:ext>
            </a:extLst>
          </p:cNvPr>
          <p:cNvSpPr>
            <a:spLocks noGrp="1"/>
          </p:cNvSpPr>
          <p:nvPr>
            <p:ph type="dt" sz="half" idx="10"/>
          </p:nvPr>
        </p:nvSpPr>
        <p:spPr/>
        <p:txBody>
          <a:bodyPr/>
          <a:lstStyle/>
          <a:p>
            <a:fld id="{EBACF712-F0AA-E74C-9899-DDC26051D0B1}" type="datetimeFigureOut">
              <a:rPr lang="en-AZ" smtClean="0"/>
              <a:t>01.09.22</a:t>
            </a:fld>
            <a:endParaRPr lang="en-AZ"/>
          </a:p>
        </p:txBody>
      </p:sp>
      <p:sp>
        <p:nvSpPr>
          <p:cNvPr id="6" name="Footer Placeholder 5">
            <a:extLst>
              <a:ext uri="{FF2B5EF4-FFF2-40B4-BE49-F238E27FC236}">
                <a16:creationId xmlns:a16="http://schemas.microsoft.com/office/drawing/2014/main" id="{5BC9859F-9E4C-585E-E452-F3B1A8704313}"/>
              </a:ext>
            </a:extLst>
          </p:cNvPr>
          <p:cNvSpPr>
            <a:spLocks noGrp="1"/>
          </p:cNvSpPr>
          <p:nvPr>
            <p:ph type="ftr" sz="quarter" idx="11"/>
          </p:nvPr>
        </p:nvSpPr>
        <p:spPr/>
        <p:txBody>
          <a:bodyPr/>
          <a:lstStyle/>
          <a:p>
            <a:endParaRPr lang="en-AZ"/>
          </a:p>
        </p:txBody>
      </p:sp>
      <p:sp>
        <p:nvSpPr>
          <p:cNvPr id="7" name="Slide Number Placeholder 6">
            <a:extLst>
              <a:ext uri="{FF2B5EF4-FFF2-40B4-BE49-F238E27FC236}">
                <a16:creationId xmlns:a16="http://schemas.microsoft.com/office/drawing/2014/main" id="{75666956-241C-9C2C-B41A-647E001223E4}"/>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104966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9923-CBCA-D926-431C-F48894A8F2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Z"/>
          </a:p>
        </p:txBody>
      </p:sp>
      <p:sp>
        <p:nvSpPr>
          <p:cNvPr id="3" name="Picture Placeholder 2">
            <a:extLst>
              <a:ext uri="{FF2B5EF4-FFF2-40B4-BE49-F238E27FC236}">
                <a16:creationId xmlns:a16="http://schemas.microsoft.com/office/drawing/2014/main" id="{1F73CF29-BBE7-2829-6B2D-1349C13FEA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Z"/>
          </a:p>
        </p:txBody>
      </p:sp>
      <p:sp>
        <p:nvSpPr>
          <p:cNvPr id="4" name="Text Placeholder 3">
            <a:extLst>
              <a:ext uri="{FF2B5EF4-FFF2-40B4-BE49-F238E27FC236}">
                <a16:creationId xmlns:a16="http://schemas.microsoft.com/office/drawing/2014/main" id="{63FCF1C5-AB0B-B631-4426-C1797E350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D34FD-02BD-6C9A-14B3-34CC8FFD2C03}"/>
              </a:ext>
            </a:extLst>
          </p:cNvPr>
          <p:cNvSpPr>
            <a:spLocks noGrp="1"/>
          </p:cNvSpPr>
          <p:nvPr>
            <p:ph type="dt" sz="half" idx="10"/>
          </p:nvPr>
        </p:nvSpPr>
        <p:spPr/>
        <p:txBody>
          <a:bodyPr/>
          <a:lstStyle/>
          <a:p>
            <a:fld id="{EBACF712-F0AA-E74C-9899-DDC26051D0B1}" type="datetimeFigureOut">
              <a:rPr lang="en-AZ" smtClean="0"/>
              <a:t>01.09.22</a:t>
            </a:fld>
            <a:endParaRPr lang="en-AZ"/>
          </a:p>
        </p:txBody>
      </p:sp>
      <p:sp>
        <p:nvSpPr>
          <p:cNvPr id="6" name="Footer Placeholder 5">
            <a:extLst>
              <a:ext uri="{FF2B5EF4-FFF2-40B4-BE49-F238E27FC236}">
                <a16:creationId xmlns:a16="http://schemas.microsoft.com/office/drawing/2014/main" id="{FBA23700-69FE-2A7B-6755-A4C1F07DC18D}"/>
              </a:ext>
            </a:extLst>
          </p:cNvPr>
          <p:cNvSpPr>
            <a:spLocks noGrp="1"/>
          </p:cNvSpPr>
          <p:nvPr>
            <p:ph type="ftr" sz="quarter" idx="11"/>
          </p:nvPr>
        </p:nvSpPr>
        <p:spPr/>
        <p:txBody>
          <a:bodyPr/>
          <a:lstStyle/>
          <a:p>
            <a:endParaRPr lang="en-AZ"/>
          </a:p>
        </p:txBody>
      </p:sp>
      <p:sp>
        <p:nvSpPr>
          <p:cNvPr id="7" name="Slide Number Placeholder 6">
            <a:extLst>
              <a:ext uri="{FF2B5EF4-FFF2-40B4-BE49-F238E27FC236}">
                <a16:creationId xmlns:a16="http://schemas.microsoft.com/office/drawing/2014/main" id="{3C8B6942-4BF7-C1C2-805A-9A549D69A515}"/>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352838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2F44A9-0538-EC13-FD34-54643B5F1C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Z"/>
          </a:p>
        </p:txBody>
      </p:sp>
      <p:sp>
        <p:nvSpPr>
          <p:cNvPr id="3" name="Text Placeholder 2">
            <a:extLst>
              <a:ext uri="{FF2B5EF4-FFF2-40B4-BE49-F238E27FC236}">
                <a16:creationId xmlns:a16="http://schemas.microsoft.com/office/drawing/2014/main" id="{D265E222-12F4-F59A-5988-0F5A0722E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Date Placeholder 3">
            <a:extLst>
              <a:ext uri="{FF2B5EF4-FFF2-40B4-BE49-F238E27FC236}">
                <a16:creationId xmlns:a16="http://schemas.microsoft.com/office/drawing/2014/main" id="{CA93CB37-445C-DD6B-8092-13C6BE5C3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CF712-F0AA-E74C-9899-DDC26051D0B1}" type="datetimeFigureOut">
              <a:rPr lang="en-AZ" smtClean="0"/>
              <a:t>01.09.22</a:t>
            </a:fld>
            <a:endParaRPr lang="en-AZ"/>
          </a:p>
        </p:txBody>
      </p:sp>
      <p:sp>
        <p:nvSpPr>
          <p:cNvPr id="5" name="Footer Placeholder 4">
            <a:extLst>
              <a:ext uri="{FF2B5EF4-FFF2-40B4-BE49-F238E27FC236}">
                <a16:creationId xmlns:a16="http://schemas.microsoft.com/office/drawing/2014/main" id="{BA5F0BCA-485A-E65F-21DF-3DA18C743D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Z"/>
          </a:p>
        </p:txBody>
      </p:sp>
      <p:sp>
        <p:nvSpPr>
          <p:cNvPr id="6" name="Slide Number Placeholder 5">
            <a:extLst>
              <a:ext uri="{FF2B5EF4-FFF2-40B4-BE49-F238E27FC236}">
                <a16:creationId xmlns:a16="http://schemas.microsoft.com/office/drawing/2014/main" id="{58AB668D-CCA0-742E-1A81-86C8DAC53A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BAC79-9BB3-1E4F-80AC-E200286B8C87}" type="slidenum">
              <a:rPr lang="en-AZ" smtClean="0"/>
              <a:t>‹#›</a:t>
            </a:fld>
            <a:endParaRPr lang="en-AZ"/>
          </a:p>
        </p:txBody>
      </p:sp>
    </p:spTree>
    <p:extLst>
      <p:ext uri="{BB962C8B-B14F-4D97-AF65-F5344CB8AC3E}">
        <p14:creationId xmlns:p14="http://schemas.microsoft.com/office/powerpoint/2010/main" val="3332286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veribilimiokulu.com/xgboost-nasil-calisir/" TargetMode="External"/><Relationship Id="rId2" Type="http://schemas.openxmlformats.org/officeDocument/2006/relationships/hyperlink" Target="https://ahmetkuzubasli.medium.com/neden-ilk-adresiniz-xgboost-75010416a583"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CB31D-8A20-A187-57F4-4CA66BF5DF14}"/>
              </a:ext>
            </a:extLst>
          </p:cNvPr>
          <p:cNvSpPr>
            <a:spLocks noGrp="1"/>
          </p:cNvSpPr>
          <p:nvPr>
            <p:ph idx="1"/>
          </p:nvPr>
        </p:nvSpPr>
        <p:spPr>
          <a:xfrm>
            <a:off x="215900" y="0"/>
            <a:ext cx="11137900" cy="6663847"/>
          </a:xfrm>
        </p:spPr>
        <p:txBody>
          <a:bodyPr>
            <a:normAutofit/>
          </a:bodyPr>
          <a:lstStyle/>
          <a:p>
            <a:pPr marL="0" indent="0">
              <a:buNone/>
            </a:pPr>
            <a:endParaRPr lang="en-US" sz="1200" dirty="0"/>
          </a:p>
          <a:p>
            <a:pPr marL="0" indent="0">
              <a:buNone/>
            </a:pPr>
            <a:r>
              <a:rPr lang="en-US" sz="1200" dirty="0"/>
              <a:t>X</a:t>
            </a:r>
            <a:r>
              <a:rPr lang="en-AZ" sz="1200" dirty="0"/>
              <a:t>gboost</a:t>
            </a:r>
          </a:p>
          <a:p>
            <a:r>
              <a:rPr lang="en-US" sz="1200" dirty="0">
                <a:hlinkClick r:id="rId2"/>
              </a:rPr>
              <a:t>https://ahmetkuzubasli.medium.com/neden-ilk-adresiniz-xgboost-75010416a583</a:t>
            </a:r>
            <a:endParaRPr lang="en-US" sz="1200" dirty="0"/>
          </a:p>
          <a:p>
            <a:r>
              <a:rPr lang="en-US" sz="1200" dirty="0">
                <a:hlinkClick r:id="rId3"/>
              </a:rPr>
              <a:t>https://www.veribilimiokulu.com/xgboost-nasil-calisir/</a:t>
            </a:r>
            <a:endParaRPr lang="en-US" sz="1200" dirty="0"/>
          </a:p>
        </p:txBody>
      </p:sp>
    </p:spTree>
    <p:extLst>
      <p:ext uri="{BB962C8B-B14F-4D97-AF65-F5344CB8AC3E}">
        <p14:creationId xmlns:p14="http://schemas.microsoft.com/office/powerpoint/2010/main" val="4003497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F58E72-6787-BACA-4B28-D2B90BAF919F}"/>
              </a:ext>
            </a:extLst>
          </p:cNvPr>
          <p:cNvSpPr/>
          <p:nvPr/>
        </p:nvSpPr>
        <p:spPr>
          <a:xfrm>
            <a:off x="0" y="0"/>
            <a:ext cx="12192000" cy="523220"/>
          </a:xfrm>
          <a:prstGeom prst="rect">
            <a:avLst/>
          </a:prstGeom>
        </p:spPr>
        <p:txBody>
          <a:bodyPr wrap="square">
            <a:spAutoFit/>
          </a:bodyPr>
          <a:lstStyle/>
          <a:p>
            <a:r>
              <a:rPr lang="en-US" sz="2800" dirty="0" err="1"/>
              <a:t>Qradian</a:t>
            </a:r>
            <a:r>
              <a:rPr lang="en-US" sz="2800" dirty="0"/>
              <a:t> </a:t>
            </a:r>
            <a:r>
              <a:rPr lang="en-US" sz="2800" dirty="0" err="1"/>
              <a:t>Artırma</a:t>
            </a:r>
            <a:r>
              <a:rPr lang="en-US" sz="2800" dirty="0"/>
              <a:t> (</a:t>
            </a:r>
            <a:r>
              <a:rPr lang="en-US" sz="2800" dirty="0" err="1"/>
              <a:t>Ardıcıl</a:t>
            </a:r>
            <a:r>
              <a:rPr lang="en-US" sz="2800" dirty="0"/>
              <a:t> </a:t>
            </a:r>
            <a:r>
              <a:rPr lang="en-US" sz="2800" dirty="0" err="1"/>
              <a:t>öyrənmə</a:t>
            </a:r>
            <a:r>
              <a:rPr lang="en-US" sz="2800" dirty="0"/>
              <a:t>) – Gradient Boosting (Sequential learning)</a:t>
            </a:r>
            <a:endParaRPr lang="en-AZ" sz="2800" dirty="0"/>
          </a:p>
        </p:txBody>
      </p:sp>
      <p:pic>
        <p:nvPicPr>
          <p:cNvPr id="8" name="Picture 7">
            <a:extLst>
              <a:ext uri="{FF2B5EF4-FFF2-40B4-BE49-F238E27FC236}">
                <a16:creationId xmlns:a16="http://schemas.microsoft.com/office/drawing/2014/main" id="{CFCDE153-EEB5-6DAB-1E20-D640A5818BF5}"/>
              </a:ext>
            </a:extLst>
          </p:cNvPr>
          <p:cNvPicPr>
            <a:picLocks noChangeAspect="1"/>
          </p:cNvPicPr>
          <p:nvPr/>
        </p:nvPicPr>
        <p:blipFill>
          <a:blip r:embed="rId3"/>
          <a:stretch>
            <a:fillRect/>
          </a:stretch>
        </p:blipFill>
        <p:spPr>
          <a:xfrm>
            <a:off x="6488482" y="3667958"/>
            <a:ext cx="5428114" cy="3048791"/>
          </a:xfrm>
          <a:prstGeom prst="rect">
            <a:avLst/>
          </a:prstGeom>
        </p:spPr>
      </p:pic>
      <p:pic>
        <p:nvPicPr>
          <p:cNvPr id="6" name="Picture 5">
            <a:extLst>
              <a:ext uri="{FF2B5EF4-FFF2-40B4-BE49-F238E27FC236}">
                <a16:creationId xmlns:a16="http://schemas.microsoft.com/office/drawing/2014/main" id="{A6BE21EF-5141-C35B-0813-E86F5F0B0A4C}"/>
              </a:ext>
            </a:extLst>
          </p:cNvPr>
          <p:cNvPicPr>
            <a:picLocks noChangeAspect="1"/>
          </p:cNvPicPr>
          <p:nvPr/>
        </p:nvPicPr>
        <p:blipFill>
          <a:blip r:embed="rId4"/>
          <a:stretch>
            <a:fillRect/>
          </a:stretch>
        </p:blipFill>
        <p:spPr>
          <a:xfrm>
            <a:off x="387264" y="765112"/>
            <a:ext cx="6448646" cy="3381003"/>
          </a:xfrm>
          <a:prstGeom prst="rect">
            <a:avLst/>
          </a:prstGeom>
        </p:spPr>
      </p:pic>
    </p:spTree>
    <p:extLst>
      <p:ext uri="{BB962C8B-B14F-4D97-AF65-F5344CB8AC3E}">
        <p14:creationId xmlns:p14="http://schemas.microsoft.com/office/powerpoint/2010/main" val="145485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F58E72-6787-BACA-4B28-D2B90BAF919F}"/>
              </a:ext>
            </a:extLst>
          </p:cNvPr>
          <p:cNvSpPr/>
          <p:nvPr/>
        </p:nvSpPr>
        <p:spPr>
          <a:xfrm>
            <a:off x="0" y="0"/>
            <a:ext cx="12192000" cy="523220"/>
          </a:xfrm>
          <a:prstGeom prst="rect">
            <a:avLst/>
          </a:prstGeom>
        </p:spPr>
        <p:txBody>
          <a:bodyPr wrap="square">
            <a:spAutoFit/>
          </a:bodyPr>
          <a:lstStyle/>
          <a:p>
            <a:r>
              <a:rPr lang="en-US" sz="2800"/>
              <a:t>Ensemble </a:t>
            </a:r>
            <a:r>
              <a:rPr lang="en-US" sz="2800" dirty="0"/>
              <a:t>learning – </a:t>
            </a:r>
            <a:r>
              <a:rPr lang="en-US" sz="2800" dirty="0" err="1"/>
              <a:t>Ansambl</a:t>
            </a:r>
            <a:r>
              <a:rPr lang="en-US" sz="2800" dirty="0"/>
              <a:t> </a:t>
            </a:r>
            <a:r>
              <a:rPr lang="en-US" sz="2800" dirty="0" err="1"/>
              <a:t>öyrənməsi</a:t>
            </a:r>
            <a:endParaRPr lang="en-AZ" sz="2800" dirty="0"/>
          </a:p>
        </p:txBody>
      </p:sp>
      <p:pic>
        <p:nvPicPr>
          <p:cNvPr id="3" name="Picture 2">
            <a:extLst>
              <a:ext uri="{FF2B5EF4-FFF2-40B4-BE49-F238E27FC236}">
                <a16:creationId xmlns:a16="http://schemas.microsoft.com/office/drawing/2014/main" id="{7F2BFE0E-1321-00D1-550B-E5BE759CA3BE}"/>
              </a:ext>
            </a:extLst>
          </p:cNvPr>
          <p:cNvPicPr>
            <a:picLocks noChangeAspect="1"/>
          </p:cNvPicPr>
          <p:nvPr/>
        </p:nvPicPr>
        <p:blipFill>
          <a:blip r:embed="rId3"/>
          <a:stretch>
            <a:fillRect/>
          </a:stretch>
        </p:blipFill>
        <p:spPr>
          <a:xfrm>
            <a:off x="2616200" y="2000250"/>
            <a:ext cx="6959600" cy="2857500"/>
          </a:xfrm>
          <a:prstGeom prst="rect">
            <a:avLst/>
          </a:prstGeom>
        </p:spPr>
      </p:pic>
    </p:spTree>
    <p:extLst>
      <p:ext uri="{BB962C8B-B14F-4D97-AF65-F5344CB8AC3E}">
        <p14:creationId xmlns:p14="http://schemas.microsoft.com/office/powerpoint/2010/main" val="143187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F58E72-6787-BACA-4B28-D2B90BAF919F}"/>
              </a:ext>
            </a:extLst>
          </p:cNvPr>
          <p:cNvSpPr/>
          <p:nvPr/>
        </p:nvSpPr>
        <p:spPr>
          <a:xfrm>
            <a:off x="0" y="0"/>
            <a:ext cx="12192000" cy="523220"/>
          </a:xfrm>
          <a:prstGeom prst="rect">
            <a:avLst/>
          </a:prstGeom>
        </p:spPr>
        <p:txBody>
          <a:bodyPr wrap="square">
            <a:spAutoFit/>
          </a:bodyPr>
          <a:lstStyle/>
          <a:p>
            <a:r>
              <a:rPr lang="en-US" sz="2800" dirty="0"/>
              <a:t>Ensemble learning – </a:t>
            </a:r>
            <a:r>
              <a:rPr lang="en-US" sz="2800" dirty="0" err="1"/>
              <a:t>Ansambl</a:t>
            </a:r>
            <a:r>
              <a:rPr lang="en-US" sz="2800" dirty="0"/>
              <a:t> </a:t>
            </a:r>
            <a:r>
              <a:rPr lang="en-US" sz="2800" dirty="0" err="1"/>
              <a:t>öyrənməsi</a:t>
            </a:r>
            <a:endParaRPr lang="en-AZ" sz="2800" dirty="0"/>
          </a:p>
        </p:txBody>
      </p:sp>
      <p:pic>
        <p:nvPicPr>
          <p:cNvPr id="4" name="Picture 3">
            <a:extLst>
              <a:ext uri="{FF2B5EF4-FFF2-40B4-BE49-F238E27FC236}">
                <a16:creationId xmlns:a16="http://schemas.microsoft.com/office/drawing/2014/main" id="{7DB6C7B6-D2F6-C5E6-96F5-08948BB4417A}"/>
              </a:ext>
            </a:extLst>
          </p:cNvPr>
          <p:cNvPicPr>
            <a:picLocks noChangeAspect="1"/>
          </p:cNvPicPr>
          <p:nvPr/>
        </p:nvPicPr>
        <p:blipFill>
          <a:blip r:embed="rId3"/>
          <a:stretch>
            <a:fillRect/>
          </a:stretch>
        </p:blipFill>
        <p:spPr>
          <a:xfrm>
            <a:off x="666922" y="2071730"/>
            <a:ext cx="10858156" cy="2714539"/>
          </a:xfrm>
          <a:prstGeom prst="rect">
            <a:avLst/>
          </a:prstGeom>
        </p:spPr>
      </p:pic>
    </p:spTree>
    <p:extLst>
      <p:ext uri="{BB962C8B-B14F-4D97-AF65-F5344CB8AC3E}">
        <p14:creationId xmlns:p14="http://schemas.microsoft.com/office/powerpoint/2010/main" val="1192307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F58E72-6787-BACA-4B28-D2B90BAF919F}"/>
              </a:ext>
            </a:extLst>
          </p:cNvPr>
          <p:cNvSpPr/>
          <p:nvPr/>
        </p:nvSpPr>
        <p:spPr>
          <a:xfrm>
            <a:off x="0" y="0"/>
            <a:ext cx="12192000" cy="523220"/>
          </a:xfrm>
          <a:prstGeom prst="rect">
            <a:avLst/>
          </a:prstGeom>
        </p:spPr>
        <p:txBody>
          <a:bodyPr wrap="square">
            <a:spAutoFit/>
          </a:bodyPr>
          <a:lstStyle/>
          <a:p>
            <a:r>
              <a:rPr lang="en-US" sz="2800" dirty="0" err="1"/>
              <a:t>XGBoost</a:t>
            </a:r>
            <a:r>
              <a:rPr lang="en-US" sz="2800" dirty="0"/>
              <a:t> (</a:t>
            </a:r>
            <a:r>
              <a:rPr lang="en-US" sz="2800" dirty="0" err="1"/>
              <a:t>eXtreme</a:t>
            </a:r>
            <a:r>
              <a:rPr lang="en-US" sz="2800" dirty="0"/>
              <a:t> Gradient Boosting)</a:t>
            </a:r>
            <a:endParaRPr lang="en-AZ" sz="2800" dirty="0"/>
          </a:p>
        </p:txBody>
      </p:sp>
      <p:pic>
        <p:nvPicPr>
          <p:cNvPr id="5" name="Picture 4">
            <a:extLst>
              <a:ext uri="{FF2B5EF4-FFF2-40B4-BE49-F238E27FC236}">
                <a16:creationId xmlns:a16="http://schemas.microsoft.com/office/drawing/2014/main" id="{1CDB799C-D71C-6D0F-AE66-B9CE7DAB8BDE}"/>
              </a:ext>
            </a:extLst>
          </p:cNvPr>
          <p:cNvPicPr>
            <a:picLocks noChangeAspect="1"/>
          </p:cNvPicPr>
          <p:nvPr/>
        </p:nvPicPr>
        <p:blipFill>
          <a:blip r:embed="rId3"/>
          <a:stretch>
            <a:fillRect/>
          </a:stretch>
        </p:blipFill>
        <p:spPr>
          <a:xfrm>
            <a:off x="2676716" y="836057"/>
            <a:ext cx="6838567" cy="5924608"/>
          </a:xfrm>
          <a:prstGeom prst="rect">
            <a:avLst/>
          </a:prstGeom>
        </p:spPr>
      </p:pic>
    </p:spTree>
    <p:extLst>
      <p:ext uri="{BB962C8B-B14F-4D97-AF65-F5344CB8AC3E}">
        <p14:creationId xmlns:p14="http://schemas.microsoft.com/office/powerpoint/2010/main" val="98578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1851-1681-EF32-1948-416DF41450CE}"/>
              </a:ext>
            </a:extLst>
          </p:cNvPr>
          <p:cNvSpPr>
            <a:spLocks noGrp="1"/>
          </p:cNvSpPr>
          <p:nvPr>
            <p:ph type="ctrTitle"/>
          </p:nvPr>
        </p:nvSpPr>
        <p:spPr>
          <a:xfrm>
            <a:off x="539115" y="1568132"/>
            <a:ext cx="11113770" cy="2900998"/>
          </a:xfrm>
        </p:spPr>
        <p:txBody>
          <a:bodyPr>
            <a:normAutofit/>
          </a:bodyPr>
          <a:lstStyle/>
          <a:p>
            <a:r>
              <a:rPr lang="en-US" dirty="0"/>
              <a:t>"</a:t>
            </a:r>
            <a:r>
              <a:rPr lang="en-US" b="1" dirty="0" err="1"/>
              <a:t>Qərar</a:t>
            </a:r>
            <a:r>
              <a:rPr lang="en-US" b="1" dirty="0"/>
              <a:t> </a:t>
            </a:r>
            <a:r>
              <a:rPr lang="en-US" b="1" dirty="0" err="1"/>
              <a:t>Ağacı</a:t>
            </a:r>
            <a:r>
              <a:rPr lang="en-US" dirty="0" err="1"/>
              <a:t>"</a:t>
            </a:r>
            <a:r>
              <a:rPr lang="en-US" sz="4400" dirty="0" err="1"/>
              <a:t>ndan</a:t>
            </a:r>
            <a:r>
              <a:rPr lang="en-US" dirty="0"/>
              <a:t> "</a:t>
            </a:r>
            <a:r>
              <a:rPr lang="en-US" b="1" dirty="0" err="1"/>
              <a:t>XGBoost</a:t>
            </a:r>
            <a:r>
              <a:rPr lang="en-US" dirty="0" err="1"/>
              <a:t>"</a:t>
            </a:r>
            <a:r>
              <a:rPr lang="en-US" sz="4400" dirty="0" err="1"/>
              <a:t>a</a:t>
            </a:r>
            <a:br>
              <a:rPr lang="en-US" dirty="0"/>
            </a:br>
            <a:r>
              <a:rPr lang="en-US"/>
              <a:t> </a:t>
            </a:r>
            <a:endParaRPr lang="en-AZ" dirty="0"/>
          </a:p>
        </p:txBody>
      </p:sp>
    </p:spTree>
    <p:extLst>
      <p:ext uri="{BB962C8B-B14F-4D97-AF65-F5344CB8AC3E}">
        <p14:creationId xmlns:p14="http://schemas.microsoft.com/office/powerpoint/2010/main" val="3357320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51C5DE-366C-75CF-6769-759A801918AD}"/>
              </a:ext>
            </a:extLst>
          </p:cNvPr>
          <p:cNvSpPr/>
          <p:nvPr/>
        </p:nvSpPr>
        <p:spPr>
          <a:xfrm>
            <a:off x="0" y="0"/>
            <a:ext cx="12192000" cy="523220"/>
          </a:xfrm>
          <a:prstGeom prst="rect">
            <a:avLst/>
          </a:prstGeom>
        </p:spPr>
        <p:txBody>
          <a:bodyPr wrap="square">
            <a:spAutoFit/>
          </a:bodyPr>
          <a:lstStyle/>
          <a:p>
            <a:r>
              <a:rPr lang="en-US" sz="2800" dirty="0" err="1"/>
              <a:t>Qərar</a:t>
            </a:r>
            <a:r>
              <a:rPr lang="en-US" sz="2800" dirty="0"/>
              <a:t> </a:t>
            </a:r>
            <a:r>
              <a:rPr lang="en-US" sz="2800" dirty="0" err="1"/>
              <a:t>Ağacı</a:t>
            </a:r>
            <a:r>
              <a:rPr lang="en-US" sz="2800" dirty="0"/>
              <a:t> </a:t>
            </a:r>
            <a:r>
              <a:rPr lang="en-US" sz="2800" dirty="0" err="1"/>
              <a:t>alqoritmaları</a:t>
            </a:r>
            <a:endParaRPr lang="en-AZ" sz="2800" dirty="0"/>
          </a:p>
        </p:txBody>
      </p:sp>
      <p:pic>
        <p:nvPicPr>
          <p:cNvPr id="11" name="Picture 10">
            <a:extLst>
              <a:ext uri="{FF2B5EF4-FFF2-40B4-BE49-F238E27FC236}">
                <a16:creationId xmlns:a16="http://schemas.microsoft.com/office/drawing/2014/main" id="{55948561-88D5-D6EF-F03D-0835C40C3166}"/>
              </a:ext>
            </a:extLst>
          </p:cNvPr>
          <p:cNvPicPr>
            <a:picLocks noChangeAspect="1"/>
          </p:cNvPicPr>
          <p:nvPr/>
        </p:nvPicPr>
        <p:blipFill rotWithShape="1">
          <a:blip r:embed="rId3"/>
          <a:srcRect r="2565"/>
          <a:stretch/>
        </p:blipFill>
        <p:spPr>
          <a:xfrm>
            <a:off x="1597852" y="1093977"/>
            <a:ext cx="8996296" cy="5024903"/>
          </a:xfrm>
          <a:prstGeom prst="rect">
            <a:avLst/>
          </a:prstGeom>
        </p:spPr>
      </p:pic>
    </p:spTree>
    <p:extLst>
      <p:ext uri="{BB962C8B-B14F-4D97-AF65-F5344CB8AC3E}">
        <p14:creationId xmlns:p14="http://schemas.microsoft.com/office/powerpoint/2010/main" val="342583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FEABD0-65E0-1D08-21D2-4001B9050CCF}"/>
              </a:ext>
            </a:extLst>
          </p:cNvPr>
          <p:cNvPicPr>
            <a:picLocks noChangeAspect="1"/>
          </p:cNvPicPr>
          <p:nvPr/>
        </p:nvPicPr>
        <p:blipFill>
          <a:blip r:embed="rId3"/>
          <a:stretch>
            <a:fillRect/>
          </a:stretch>
        </p:blipFill>
        <p:spPr>
          <a:xfrm>
            <a:off x="292100" y="876513"/>
            <a:ext cx="2755900" cy="1117600"/>
          </a:xfrm>
          <a:prstGeom prst="rect">
            <a:avLst/>
          </a:prstGeom>
        </p:spPr>
      </p:pic>
      <p:pic>
        <p:nvPicPr>
          <p:cNvPr id="6" name="Picture 5">
            <a:extLst>
              <a:ext uri="{FF2B5EF4-FFF2-40B4-BE49-F238E27FC236}">
                <a16:creationId xmlns:a16="http://schemas.microsoft.com/office/drawing/2014/main" id="{F5336948-3658-5CD3-7E39-B10CB9A6FF27}"/>
              </a:ext>
            </a:extLst>
          </p:cNvPr>
          <p:cNvPicPr>
            <a:picLocks noChangeAspect="1"/>
          </p:cNvPicPr>
          <p:nvPr/>
        </p:nvPicPr>
        <p:blipFill rotWithShape="1">
          <a:blip r:embed="rId4"/>
          <a:srcRect t="26250" b="23235"/>
          <a:stretch/>
        </p:blipFill>
        <p:spPr>
          <a:xfrm>
            <a:off x="2340120" y="2157921"/>
            <a:ext cx="3657885" cy="923883"/>
          </a:xfrm>
          <a:prstGeom prst="rect">
            <a:avLst/>
          </a:prstGeom>
        </p:spPr>
      </p:pic>
      <p:pic>
        <p:nvPicPr>
          <p:cNvPr id="9" name="Picture 8">
            <a:extLst>
              <a:ext uri="{FF2B5EF4-FFF2-40B4-BE49-F238E27FC236}">
                <a16:creationId xmlns:a16="http://schemas.microsoft.com/office/drawing/2014/main" id="{E72A6042-E3AA-38E5-92DF-13281D13D2E4}"/>
              </a:ext>
            </a:extLst>
          </p:cNvPr>
          <p:cNvPicPr>
            <a:picLocks noChangeAspect="1"/>
          </p:cNvPicPr>
          <p:nvPr/>
        </p:nvPicPr>
        <p:blipFill rotWithShape="1">
          <a:blip r:embed="rId5"/>
          <a:srcRect l="10573" t="24786" r="14157" b="24359"/>
          <a:stretch/>
        </p:blipFill>
        <p:spPr>
          <a:xfrm>
            <a:off x="5257800" y="3429000"/>
            <a:ext cx="3643883" cy="1032434"/>
          </a:xfrm>
          <a:prstGeom prst="rect">
            <a:avLst/>
          </a:prstGeom>
        </p:spPr>
      </p:pic>
      <p:pic>
        <p:nvPicPr>
          <p:cNvPr id="11" name="Picture 10">
            <a:extLst>
              <a:ext uri="{FF2B5EF4-FFF2-40B4-BE49-F238E27FC236}">
                <a16:creationId xmlns:a16="http://schemas.microsoft.com/office/drawing/2014/main" id="{91A89DCC-6742-5C34-9415-6A66C6DAB3A9}"/>
              </a:ext>
            </a:extLst>
          </p:cNvPr>
          <p:cNvPicPr>
            <a:picLocks noChangeAspect="1"/>
          </p:cNvPicPr>
          <p:nvPr/>
        </p:nvPicPr>
        <p:blipFill>
          <a:blip r:embed="rId6"/>
          <a:stretch>
            <a:fillRect/>
          </a:stretch>
        </p:blipFill>
        <p:spPr>
          <a:xfrm>
            <a:off x="8384888" y="4716506"/>
            <a:ext cx="3397250" cy="1789219"/>
          </a:xfrm>
          <a:prstGeom prst="rect">
            <a:avLst/>
          </a:prstGeom>
        </p:spPr>
      </p:pic>
      <p:sp>
        <p:nvSpPr>
          <p:cNvPr id="12" name="Rectangle 11">
            <a:extLst>
              <a:ext uri="{FF2B5EF4-FFF2-40B4-BE49-F238E27FC236}">
                <a16:creationId xmlns:a16="http://schemas.microsoft.com/office/drawing/2014/main" id="{71F58E72-6787-BACA-4B28-D2B90BAF919F}"/>
              </a:ext>
            </a:extLst>
          </p:cNvPr>
          <p:cNvSpPr/>
          <p:nvPr/>
        </p:nvSpPr>
        <p:spPr>
          <a:xfrm>
            <a:off x="0" y="0"/>
            <a:ext cx="12192000" cy="523220"/>
          </a:xfrm>
          <a:prstGeom prst="rect">
            <a:avLst/>
          </a:prstGeom>
        </p:spPr>
        <p:txBody>
          <a:bodyPr wrap="square">
            <a:spAutoFit/>
          </a:bodyPr>
          <a:lstStyle/>
          <a:p>
            <a:r>
              <a:rPr lang="en-US" sz="2800" dirty="0" err="1"/>
              <a:t>Qərar</a:t>
            </a:r>
            <a:r>
              <a:rPr lang="en-US" sz="2800" dirty="0"/>
              <a:t> </a:t>
            </a:r>
            <a:r>
              <a:rPr lang="en-US" sz="2800" dirty="0" err="1"/>
              <a:t>Ağacı</a:t>
            </a:r>
            <a:r>
              <a:rPr lang="en-US" sz="2800" dirty="0"/>
              <a:t> </a:t>
            </a:r>
            <a:r>
              <a:rPr lang="en-US" sz="2800" dirty="0" err="1"/>
              <a:t>alqoritmaları</a:t>
            </a:r>
            <a:endParaRPr lang="en-AZ" sz="2800" dirty="0"/>
          </a:p>
        </p:txBody>
      </p:sp>
    </p:spTree>
    <p:extLst>
      <p:ext uri="{BB962C8B-B14F-4D97-AF65-F5344CB8AC3E}">
        <p14:creationId xmlns:p14="http://schemas.microsoft.com/office/powerpoint/2010/main" val="189062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F58E72-6787-BACA-4B28-D2B90BAF919F}"/>
              </a:ext>
            </a:extLst>
          </p:cNvPr>
          <p:cNvSpPr/>
          <p:nvPr/>
        </p:nvSpPr>
        <p:spPr>
          <a:xfrm>
            <a:off x="0" y="0"/>
            <a:ext cx="12192000" cy="523220"/>
          </a:xfrm>
          <a:prstGeom prst="rect">
            <a:avLst/>
          </a:prstGeom>
        </p:spPr>
        <p:txBody>
          <a:bodyPr wrap="square">
            <a:spAutoFit/>
          </a:bodyPr>
          <a:lstStyle/>
          <a:p>
            <a:r>
              <a:rPr lang="en-US" sz="2800" dirty="0" err="1"/>
              <a:t>Qərar</a:t>
            </a:r>
            <a:r>
              <a:rPr lang="en-US" sz="2800" dirty="0"/>
              <a:t> </a:t>
            </a:r>
            <a:r>
              <a:rPr lang="en-US" sz="2800" dirty="0" err="1"/>
              <a:t>Ağacı</a:t>
            </a:r>
            <a:r>
              <a:rPr lang="en-US" sz="2800" dirty="0"/>
              <a:t> - Decision Tree</a:t>
            </a:r>
            <a:endParaRPr lang="en-AZ" sz="2800" dirty="0"/>
          </a:p>
        </p:txBody>
      </p:sp>
      <p:pic>
        <p:nvPicPr>
          <p:cNvPr id="10" name="Picture 9">
            <a:extLst>
              <a:ext uri="{FF2B5EF4-FFF2-40B4-BE49-F238E27FC236}">
                <a16:creationId xmlns:a16="http://schemas.microsoft.com/office/drawing/2014/main" id="{C449FBA9-67BD-4065-A79D-BD549B2D2BFD}"/>
              </a:ext>
            </a:extLst>
          </p:cNvPr>
          <p:cNvPicPr>
            <a:picLocks noChangeAspect="1"/>
          </p:cNvPicPr>
          <p:nvPr/>
        </p:nvPicPr>
        <p:blipFill>
          <a:blip r:embed="rId3"/>
          <a:stretch>
            <a:fillRect/>
          </a:stretch>
        </p:blipFill>
        <p:spPr>
          <a:xfrm>
            <a:off x="1843111" y="1459681"/>
            <a:ext cx="8505778" cy="3938637"/>
          </a:xfrm>
          <a:prstGeom prst="rect">
            <a:avLst/>
          </a:prstGeom>
        </p:spPr>
      </p:pic>
    </p:spTree>
    <p:extLst>
      <p:ext uri="{BB962C8B-B14F-4D97-AF65-F5344CB8AC3E}">
        <p14:creationId xmlns:p14="http://schemas.microsoft.com/office/powerpoint/2010/main" val="331475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F58E72-6787-BACA-4B28-D2B90BAF919F}"/>
              </a:ext>
            </a:extLst>
          </p:cNvPr>
          <p:cNvSpPr/>
          <p:nvPr/>
        </p:nvSpPr>
        <p:spPr>
          <a:xfrm>
            <a:off x="0" y="0"/>
            <a:ext cx="12192000" cy="523220"/>
          </a:xfrm>
          <a:prstGeom prst="rect">
            <a:avLst/>
          </a:prstGeom>
        </p:spPr>
        <p:txBody>
          <a:bodyPr wrap="square">
            <a:spAutoFit/>
          </a:bodyPr>
          <a:lstStyle/>
          <a:p>
            <a:r>
              <a:rPr lang="en-US" sz="2800" dirty="0" err="1"/>
              <a:t>Qərar</a:t>
            </a:r>
            <a:r>
              <a:rPr lang="en-US" sz="2800" dirty="0"/>
              <a:t> </a:t>
            </a:r>
            <a:r>
              <a:rPr lang="en-US" sz="2800" dirty="0" err="1"/>
              <a:t>Ağacı</a:t>
            </a:r>
            <a:r>
              <a:rPr lang="en-US" sz="2800" dirty="0"/>
              <a:t> - Decision Tree</a:t>
            </a:r>
            <a:endParaRPr lang="en-AZ" sz="2800" dirty="0"/>
          </a:p>
        </p:txBody>
      </p:sp>
      <p:pic>
        <p:nvPicPr>
          <p:cNvPr id="3" name="Picture 2">
            <a:extLst>
              <a:ext uri="{FF2B5EF4-FFF2-40B4-BE49-F238E27FC236}">
                <a16:creationId xmlns:a16="http://schemas.microsoft.com/office/drawing/2014/main" id="{BE4C9359-6440-78F5-FE18-480121DB80A1}"/>
              </a:ext>
            </a:extLst>
          </p:cNvPr>
          <p:cNvPicPr>
            <a:picLocks noChangeAspect="1"/>
          </p:cNvPicPr>
          <p:nvPr/>
        </p:nvPicPr>
        <p:blipFill>
          <a:blip r:embed="rId3"/>
          <a:stretch>
            <a:fillRect/>
          </a:stretch>
        </p:blipFill>
        <p:spPr>
          <a:xfrm>
            <a:off x="1541170" y="1717488"/>
            <a:ext cx="9109660" cy="3423024"/>
          </a:xfrm>
          <a:prstGeom prst="rect">
            <a:avLst/>
          </a:prstGeom>
        </p:spPr>
      </p:pic>
    </p:spTree>
    <p:extLst>
      <p:ext uri="{BB962C8B-B14F-4D97-AF65-F5344CB8AC3E}">
        <p14:creationId xmlns:p14="http://schemas.microsoft.com/office/powerpoint/2010/main" val="229185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F58E72-6787-BACA-4B28-D2B90BAF919F}"/>
              </a:ext>
            </a:extLst>
          </p:cNvPr>
          <p:cNvSpPr/>
          <p:nvPr/>
        </p:nvSpPr>
        <p:spPr>
          <a:xfrm>
            <a:off x="0" y="0"/>
            <a:ext cx="12192000" cy="523220"/>
          </a:xfrm>
          <a:prstGeom prst="rect">
            <a:avLst/>
          </a:prstGeom>
        </p:spPr>
        <p:txBody>
          <a:bodyPr wrap="square">
            <a:spAutoFit/>
          </a:bodyPr>
          <a:lstStyle/>
          <a:p>
            <a:r>
              <a:rPr lang="en-US" sz="2800" dirty="0" err="1"/>
              <a:t>Təsadüfi</a:t>
            </a:r>
            <a:r>
              <a:rPr lang="en-US" sz="2800" dirty="0"/>
              <a:t> </a:t>
            </a:r>
            <a:r>
              <a:rPr lang="en-US" sz="2800" dirty="0" err="1"/>
              <a:t>Meşə</a:t>
            </a:r>
            <a:r>
              <a:rPr lang="en-US" sz="2800" dirty="0"/>
              <a:t> (</a:t>
            </a:r>
            <a:r>
              <a:rPr lang="en-US" sz="2800" dirty="0" err="1"/>
              <a:t>Paralel</a:t>
            </a:r>
            <a:r>
              <a:rPr lang="en-US" sz="2800" dirty="0"/>
              <a:t> </a:t>
            </a:r>
            <a:r>
              <a:rPr lang="en-US" sz="2800" dirty="0" err="1"/>
              <a:t>öyrənmə</a:t>
            </a:r>
            <a:r>
              <a:rPr lang="en-US" sz="2800" dirty="0"/>
              <a:t>) – Random Forest (Parallel learning)</a:t>
            </a:r>
            <a:endParaRPr lang="en-AZ" sz="2800" dirty="0"/>
          </a:p>
        </p:txBody>
      </p:sp>
      <p:pic>
        <p:nvPicPr>
          <p:cNvPr id="4" name="Picture 3">
            <a:extLst>
              <a:ext uri="{FF2B5EF4-FFF2-40B4-BE49-F238E27FC236}">
                <a16:creationId xmlns:a16="http://schemas.microsoft.com/office/drawing/2014/main" id="{46A82F43-2BBA-2947-F568-22AC54E79AF2}"/>
              </a:ext>
            </a:extLst>
          </p:cNvPr>
          <p:cNvPicPr>
            <a:picLocks noChangeAspect="1"/>
          </p:cNvPicPr>
          <p:nvPr/>
        </p:nvPicPr>
        <p:blipFill>
          <a:blip r:embed="rId3"/>
          <a:stretch>
            <a:fillRect/>
          </a:stretch>
        </p:blipFill>
        <p:spPr>
          <a:xfrm>
            <a:off x="1651000" y="1168400"/>
            <a:ext cx="8890000" cy="4521200"/>
          </a:xfrm>
          <a:prstGeom prst="rect">
            <a:avLst/>
          </a:prstGeom>
        </p:spPr>
      </p:pic>
    </p:spTree>
    <p:extLst>
      <p:ext uri="{BB962C8B-B14F-4D97-AF65-F5344CB8AC3E}">
        <p14:creationId xmlns:p14="http://schemas.microsoft.com/office/powerpoint/2010/main" val="78993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4954D0-E97B-15F1-5D51-2D880F2584C6}"/>
              </a:ext>
            </a:extLst>
          </p:cNvPr>
          <p:cNvPicPr>
            <a:picLocks noChangeAspect="1"/>
          </p:cNvPicPr>
          <p:nvPr/>
        </p:nvPicPr>
        <p:blipFill>
          <a:blip r:embed="rId3"/>
          <a:stretch>
            <a:fillRect/>
          </a:stretch>
        </p:blipFill>
        <p:spPr>
          <a:xfrm>
            <a:off x="2759968" y="1270391"/>
            <a:ext cx="6672063" cy="4317217"/>
          </a:xfrm>
          <a:prstGeom prst="rect">
            <a:avLst/>
          </a:prstGeom>
        </p:spPr>
      </p:pic>
      <p:sp>
        <p:nvSpPr>
          <p:cNvPr id="9" name="Rectangle 8">
            <a:extLst>
              <a:ext uri="{FF2B5EF4-FFF2-40B4-BE49-F238E27FC236}">
                <a16:creationId xmlns:a16="http://schemas.microsoft.com/office/drawing/2014/main" id="{37A41A09-6B79-4B61-1AE9-7B020ED7F178}"/>
              </a:ext>
            </a:extLst>
          </p:cNvPr>
          <p:cNvSpPr/>
          <p:nvPr/>
        </p:nvSpPr>
        <p:spPr>
          <a:xfrm>
            <a:off x="0" y="0"/>
            <a:ext cx="12192000" cy="523220"/>
          </a:xfrm>
          <a:prstGeom prst="rect">
            <a:avLst/>
          </a:prstGeom>
        </p:spPr>
        <p:txBody>
          <a:bodyPr wrap="square">
            <a:spAutoFit/>
          </a:bodyPr>
          <a:lstStyle/>
          <a:p>
            <a:r>
              <a:rPr lang="en-US" sz="2800" dirty="0" err="1"/>
              <a:t>Təsadüfi</a:t>
            </a:r>
            <a:r>
              <a:rPr lang="en-US" sz="2800" dirty="0"/>
              <a:t> </a:t>
            </a:r>
            <a:r>
              <a:rPr lang="en-US" sz="2800" dirty="0" err="1"/>
              <a:t>Meşə</a:t>
            </a:r>
            <a:r>
              <a:rPr lang="en-US" sz="2800" dirty="0"/>
              <a:t> (</a:t>
            </a:r>
            <a:r>
              <a:rPr lang="en-US" sz="2800" dirty="0" err="1"/>
              <a:t>Paralel</a:t>
            </a:r>
            <a:r>
              <a:rPr lang="en-US" sz="2800" dirty="0"/>
              <a:t> </a:t>
            </a:r>
            <a:r>
              <a:rPr lang="en-US" sz="2800" dirty="0" err="1"/>
              <a:t>öyrənmə</a:t>
            </a:r>
            <a:r>
              <a:rPr lang="en-US" sz="2800" dirty="0"/>
              <a:t>) – Random Forest (Parallel learning)</a:t>
            </a:r>
            <a:endParaRPr lang="en-AZ" sz="2800" dirty="0"/>
          </a:p>
        </p:txBody>
      </p:sp>
    </p:spTree>
    <p:extLst>
      <p:ext uri="{BB962C8B-B14F-4D97-AF65-F5344CB8AC3E}">
        <p14:creationId xmlns:p14="http://schemas.microsoft.com/office/powerpoint/2010/main" val="4111424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898148-EC30-7B48-BC86-519374F507C9}"/>
              </a:ext>
            </a:extLst>
          </p:cNvPr>
          <p:cNvPicPr>
            <a:picLocks noChangeAspect="1"/>
          </p:cNvPicPr>
          <p:nvPr/>
        </p:nvPicPr>
        <p:blipFill>
          <a:blip r:embed="rId3"/>
          <a:stretch>
            <a:fillRect/>
          </a:stretch>
        </p:blipFill>
        <p:spPr>
          <a:xfrm>
            <a:off x="2158750" y="994470"/>
            <a:ext cx="7874500" cy="5243491"/>
          </a:xfrm>
          <a:prstGeom prst="rect">
            <a:avLst/>
          </a:prstGeom>
        </p:spPr>
      </p:pic>
      <p:sp>
        <p:nvSpPr>
          <p:cNvPr id="7" name="Rectangle 6">
            <a:extLst>
              <a:ext uri="{FF2B5EF4-FFF2-40B4-BE49-F238E27FC236}">
                <a16:creationId xmlns:a16="http://schemas.microsoft.com/office/drawing/2014/main" id="{FFE6092A-96F8-307F-5E07-971D3176BF3A}"/>
              </a:ext>
            </a:extLst>
          </p:cNvPr>
          <p:cNvSpPr/>
          <p:nvPr/>
        </p:nvSpPr>
        <p:spPr>
          <a:xfrm>
            <a:off x="0" y="0"/>
            <a:ext cx="12192000" cy="523220"/>
          </a:xfrm>
          <a:prstGeom prst="rect">
            <a:avLst/>
          </a:prstGeom>
        </p:spPr>
        <p:txBody>
          <a:bodyPr wrap="square">
            <a:spAutoFit/>
          </a:bodyPr>
          <a:lstStyle/>
          <a:p>
            <a:r>
              <a:rPr lang="en-US" sz="2800" dirty="0" err="1"/>
              <a:t>Təsadüfi</a:t>
            </a:r>
            <a:r>
              <a:rPr lang="en-US" sz="2800" dirty="0"/>
              <a:t> </a:t>
            </a:r>
            <a:r>
              <a:rPr lang="en-US" sz="2800" dirty="0" err="1"/>
              <a:t>Meşə</a:t>
            </a:r>
            <a:r>
              <a:rPr lang="en-US" sz="2800" dirty="0"/>
              <a:t> (</a:t>
            </a:r>
            <a:r>
              <a:rPr lang="en-US" sz="2800" dirty="0" err="1"/>
              <a:t>Paralel</a:t>
            </a:r>
            <a:r>
              <a:rPr lang="en-US" sz="2800" dirty="0"/>
              <a:t> </a:t>
            </a:r>
            <a:r>
              <a:rPr lang="en-US" sz="2800" dirty="0" err="1"/>
              <a:t>öyrənmə</a:t>
            </a:r>
            <a:r>
              <a:rPr lang="en-US" sz="2800" dirty="0"/>
              <a:t>) – Random Forest (Parallel learning)</a:t>
            </a:r>
            <a:endParaRPr lang="en-AZ" sz="2800" dirty="0"/>
          </a:p>
        </p:txBody>
      </p:sp>
    </p:spTree>
    <p:extLst>
      <p:ext uri="{BB962C8B-B14F-4D97-AF65-F5344CB8AC3E}">
        <p14:creationId xmlns:p14="http://schemas.microsoft.com/office/powerpoint/2010/main" val="3635734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3399</TotalTime>
  <Words>808</Words>
  <Application>Microsoft Macintosh PowerPoint</Application>
  <PresentationFormat>Widescreen</PresentationFormat>
  <Paragraphs>48</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"Qərar Ağacı"ndan "XGBoost"a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"WOE" (Weight of Evidence)</dc:title>
  <dc:creator>Microsoft Office User</dc:creator>
  <cp:lastModifiedBy>Microsoft Office User</cp:lastModifiedBy>
  <cp:revision>130</cp:revision>
  <dcterms:created xsi:type="dcterms:W3CDTF">2022-06-28T11:15:05Z</dcterms:created>
  <dcterms:modified xsi:type="dcterms:W3CDTF">2022-09-02T16:30:44Z</dcterms:modified>
</cp:coreProperties>
</file>