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40"/>
  </p:notesMasterIdLst>
  <p:sldIdLst>
    <p:sldId id="256" r:id="rId3"/>
    <p:sldId id="260" r:id="rId4"/>
    <p:sldId id="310" r:id="rId5"/>
    <p:sldId id="311" r:id="rId6"/>
    <p:sldId id="312" r:id="rId7"/>
    <p:sldId id="315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27" r:id="rId21"/>
    <p:sldId id="328" r:id="rId22"/>
    <p:sldId id="329" r:id="rId23"/>
    <p:sldId id="330" r:id="rId24"/>
    <p:sldId id="344" r:id="rId25"/>
    <p:sldId id="331" r:id="rId26"/>
    <p:sldId id="332" r:id="rId27"/>
    <p:sldId id="333" r:id="rId28"/>
    <p:sldId id="334" r:id="rId29"/>
    <p:sldId id="335" r:id="rId30"/>
    <p:sldId id="336" r:id="rId31"/>
    <p:sldId id="340" r:id="rId32"/>
    <p:sldId id="339" r:id="rId33"/>
    <p:sldId id="341" r:id="rId34"/>
    <p:sldId id="342" r:id="rId35"/>
    <p:sldId id="343" r:id="rId36"/>
    <p:sldId id="337" r:id="rId37"/>
    <p:sldId id="338" r:id="rId38"/>
    <p:sldId id="309" r:id="rId39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/>
    <p:restoredTop sz="94691"/>
  </p:normalViewPr>
  <p:slideViewPr>
    <p:cSldViewPr>
      <p:cViewPr varScale="1">
        <p:scale>
          <a:sx n="59" d="100"/>
          <a:sy n="59" d="100"/>
        </p:scale>
        <p:origin x="-1248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xmlns="" id="{0D6CDCF1-0DA4-324A-9F3A-B61DCD4190A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1B8449C-28B3-EE40-9828-EBE5F9B8B2C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95B0C8A9-5BAD-2A40-9BE5-8EF7D1F6B80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7CF47AA5-2854-8D43-802E-7E81347F81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578F09FF-F962-C44A-9FF5-CB84EDB1160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de-DE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AB904016-A2AE-AD4B-92BE-2E5F29A1AB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F9C44562-BB54-854F-80D7-AF07A416552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161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6C0E7A-43F1-9643-B436-465BD55370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B6622D-CD62-AD42-8AEC-EB4B6D79165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9393" name="Text Box 1">
            <a:extLst>
              <a:ext uri="{FF2B5EF4-FFF2-40B4-BE49-F238E27FC236}">
                <a16:creationId xmlns:a16="http://schemas.microsoft.com/office/drawing/2014/main" xmlns="" id="{93AB9BF7-3AE8-844C-94E1-86A0461F8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xmlns="" id="{F00F0E7F-C094-294D-828B-D443AD129A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DEAC9F-A064-CA4F-8CB7-E7A9CF7BE9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29B525-3E41-0B4E-A3A4-B157AFF3F9E3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3489" name="Text Box 1">
            <a:extLst>
              <a:ext uri="{FF2B5EF4-FFF2-40B4-BE49-F238E27FC236}">
                <a16:creationId xmlns:a16="http://schemas.microsoft.com/office/drawing/2014/main" xmlns="" id="{A27ACAE1-610F-C242-9B6C-EF1BAC139B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xmlns="" id="{482FB344-6758-F043-B988-C3DDD44957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DEAC9F-A064-CA4F-8CB7-E7A9CF7BE9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29B525-3E41-0B4E-A3A4-B157AFF3F9E3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63489" name="Text Box 1">
            <a:extLst>
              <a:ext uri="{FF2B5EF4-FFF2-40B4-BE49-F238E27FC236}">
                <a16:creationId xmlns:a16="http://schemas.microsoft.com/office/drawing/2014/main" xmlns="" id="{A27ACAE1-610F-C242-9B6C-EF1BAC139B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xmlns="" id="{482FB344-6758-F043-B988-C3DDD44957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4206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DEAC9F-A064-CA4F-8CB7-E7A9CF7BE9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29B525-3E41-0B4E-A3A4-B157AFF3F9E3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63489" name="Text Box 1">
            <a:extLst>
              <a:ext uri="{FF2B5EF4-FFF2-40B4-BE49-F238E27FC236}">
                <a16:creationId xmlns:a16="http://schemas.microsoft.com/office/drawing/2014/main" xmlns="" id="{A27ACAE1-610F-C242-9B6C-EF1BAC139B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xmlns="" id="{482FB344-6758-F043-B988-C3DDD44957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34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DEAC9F-A064-CA4F-8CB7-E7A9CF7BE9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29B525-3E41-0B4E-A3A4-B157AFF3F9E3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89" name="Text Box 1">
            <a:extLst>
              <a:ext uri="{FF2B5EF4-FFF2-40B4-BE49-F238E27FC236}">
                <a16:creationId xmlns:a16="http://schemas.microsoft.com/office/drawing/2014/main" xmlns="" id="{A27ACAE1-610F-C242-9B6C-EF1BAC139B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xmlns="" id="{482FB344-6758-F043-B988-C3DDD44957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34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83BADA-3DB8-A740-8E00-2A1D40E8B3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1CB9AB-16C6-944B-ACCA-42365569370D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113665" name="Text Box 1">
            <a:extLst>
              <a:ext uri="{FF2B5EF4-FFF2-40B4-BE49-F238E27FC236}">
                <a16:creationId xmlns:a16="http://schemas.microsoft.com/office/drawing/2014/main" xmlns="" id="{5EEEE4AF-F938-BC4D-9E9B-54B6B858C3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Text Box 2">
            <a:extLst>
              <a:ext uri="{FF2B5EF4-FFF2-40B4-BE49-F238E27FC236}">
                <a16:creationId xmlns:a16="http://schemas.microsoft.com/office/drawing/2014/main" xmlns="" id="{89BA76F1-5E41-8348-8839-174207E67F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EFF0A-D065-C043-BE19-C16694160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56C498-C3BB-8B42-8074-5D5FF56D3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FDEA98-1DBC-4942-8F98-67EC2DA96D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12E83-3E2E-A748-A84E-538FE8080F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542C08-8719-474F-BCC7-F171D3E737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33DCC1-AA66-054D-A095-449AD660D22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500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50F84-AE31-7B47-AAC3-9D604BD8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7DF667-EEDF-6C46-A965-B992AD7D2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AD3D79-E102-8746-B722-146FE4D28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976297-F3A1-2F48-BDC0-34AD42239A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8956E7-A48B-C548-AF6F-133853643E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E43E3A-BF69-2245-A9E1-6FCB78CA0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77CDC2-9B5F-204A-9075-290CA37893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65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4E4A2B-1D0E-0743-94C1-B3B93235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6FDBDD8-884D-154C-90CA-063C1D46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AAB65D-F60A-BB4D-AA6B-015694C31B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E65A56-6A66-304D-8ADB-76390F998D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0E778-654D-0340-BEFF-C06AA38283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475341B-8A9A-C542-9025-57E0BFC859D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820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B6DDD3-401F-A64F-81CD-5908C64D4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5833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C06D43-6111-6B4D-BD5D-19A98A58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5833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2845F6-410B-0D40-B80E-C46AD2DFA0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AE691D-009E-2647-8870-C6632F24D6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7D715F-A264-314E-AEBF-71BE15B495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025641-A82E-714D-9E60-F8E31E4611E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3553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CCF55-6EDA-7143-AC4D-716F49B66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1A3A5B-09C9-994D-9CC0-1BAEE8C79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1031FD-2C28-1840-89DF-EF5B942A33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3BC247-D288-E248-9C7C-23F8D109DE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746F5-A917-F849-A327-2ED8758DB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C9E578-542A-D74F-85C1-5045AE9E29C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26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D06A4-BD12-F24D-A717-2DA06FA6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C1DCAC-8EEC-8843-9299-B5915B0A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727136-26D0-2F4D-B10A-5A95D8D1D9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6498F4-9276-BC4E-ADC2-58D7D5247A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625AB1-B2B3-494F-953C-764B7F374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A503B3-80BC-184D-A5BA-EED36E6A234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099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E0522-07A2-D74E-9136-35E1900F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1ED070-C584-1F43-B673-A1FEF449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47E5F-D6E9-1F42-BFBA-FD8493752C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89DE7-5974-5445-8815-1CEE46CC47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83B28F-9B99-E74B-82F8-7F33644CD7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7D6F91-390E-F547-AFD4-8AE61520190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1306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53711-3D66-1E42-BDD1-74251F56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13951D-E926-A443-80A9-7D981C5D2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90663"/>
            <a:ext cx="4457700" cy="4987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B2F155-9F8F-F54A-88B6-6F38CB9B2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490663"/>
            <a:ext cx="4459287" cy="4987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A19430-44E2-2541-A611-2326CEAC8F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033BA2-8351-824F-A5B1-95BE58B101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EA079-C14B-8645-9A8B-649C8AC74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B0AB4D-EDBA-8A49-B6C8-D712EBA748D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16590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35F68-6597-F148-8E38-736AA01F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AA4332-97AE-6948-9E37-D630FE76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341E6A-6DA8-F243-A707-8FEB0FFF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19519F-A16E-5249-B9BF-0D5F151DB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F0573F-6B7F-E548-9973-05F146D4E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C681EA-B66A-FE4F-A85D-71F57B893E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94F1-0A65-9B41-9C95-783FE2C0E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71986C-9493-5C4C-BCFE-A2A27A671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439B04-07A1-7149-8D14-B20F7634986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4211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9817CE-9DEA-2442-BA74-8A3B092D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C4C46B-3888-6340-95F5-7600F45EF37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E058D-A429-8A41-9D15-0DC9F64EAC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186131-846E-F141-B989-0E575B3C6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328F10-808C-714B-A2C9-F25D63BBC5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156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CC382C-281C-F240-B323-8FB772319EC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FDE0E94-757C-9642-9092-EC9FDADAB4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EC8A15-79DB-A249-9410-74FF22D1BA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1E9BC9-8193-0D4E-B104-C337C297009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141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4052C-DBC0-3C46-9766-50DD34AE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9EE61D-E194-8A4D-AE5B-5EDC9C9C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FC3BBD-CC0E-F540-AAE2-AC1BB4E0B23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2537D2-8428-6948-BBD1-5F320515A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D2323F-2F9E-074D-ABD6-CDCF475F9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CA0CAF5-0CC2-7244-8FA9-0E07AE134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8625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67335-2A03-1C42-863D-53302BB8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F7AEC7-99D2-7141-91A8-E4779449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FBC707-774F-134B-8331-391D291C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36A197-85C4-AC4A-B6C6-B823DB2653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8E95C3-9978-2F4E-8F54-57D7FF967E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E0BC24-596B-E645-8458-9DCEB44E9E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414E9A-690F-8B4E-92C7-2E78791BA0A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8562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540AD-6301-724F-BED4-9E28040C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E150949-8A70-9241-B66F-A5C93098F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FBF8C5-D60F-EE4A-86AB-4AF452B2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EE7DA4-433E-EC48-9C32-FC8E257D3E0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CB4DAF-CF78-1842-A374-84D5FEEC72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2D997B-97D1-A64D-B213-8F4FF4984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6ECAEE4-436D-2045-82C5-2F7824663D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4527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28A78-56E8-5D42-AEA1-AD6857FD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39C532-1674-244E-99D3-FE7D5ECE1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6F86DC-A738-C64E-9527-4EB1B8B0777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518BFF-7D00-E745-AD5E-BB5A424459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2374E-7A2E-A14F-BD64-163B79333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611F609-3D66-5C47-974E-087A815BA82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8092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08488-4799-0D46-9E04-3E5CAE6C9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1769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A5C6C0-5B87-5F4C-90E5-103641A52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1769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EF037C-4792-C045-BF03-F9836DFADA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C1C2F8-8350-964F-BDBC-5E142351AD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378AD4-C01F-4D4A-9492-7FF5C2E38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ADE913-7492-9945-B525-0682B321E1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1768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DD1F0-B167-6D49-A7E5-65828AD1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EEE11B0-D710-BE45-B1DD-61E784CEC4C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EFB892-B711-D749-AC21-0DA398B2BBA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54CC03-1267-134B-B8D0-DE8D965FDBD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B9903E00-5EAE-1240-BFD0-ED4EA3CE3DE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8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5BBB6-DD6E-354C-BF1D-455A38D6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FFEDF5-6012-5644-8B6B-0A2EA887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1FEC0F-D774-654A-9DB4-D113BDED118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51347E-5B56-8345-A850-934691B87F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20F533-499E-9248-8DAA-E27B5EC43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FD8511-A1EF-114F-84EE-E64B3E79FC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77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D82CB-5256-F743-BE48-9C2ECBA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A6C918-D843-AA48-AA39-389F0C9D7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5116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FD7A21-CD1D-4C4C-89D8-BB945ECD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5116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D34D79-3818-7148-9F0C-75809D7568F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EBB6E9-2766-1F4D-8919-3D77654083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037374-3D51-394F-B4A6-D06152662F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58DD4-0D2F-AC41-9671-32494E7684E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9539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D82CB-5256-F743-BE48-9C2ECBA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A6C918-D843-AA48-AA39-389F0C9D7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5116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FD7A21-CD1D-4C4C-89D8-BB945ECDC5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013325" y="1768475"/>
            <a:ext cx="4357688" cy="5116513"/>
          </a:xfrm>
          <a:solidFill>
            <a:schemeClr val="accent3">
              <a:lumMod val="95000"/>
            </a:schemeClr>
          </a:solidFill>
        </p:spPr>
        <p:txBody>
          <a:bodyPr lIns="108000" tIns="108000" rIns="108000" bIns="108000"/>
          <a:lstStyle>
            <a:lvl1pPr>
              <a:lnSpc>
                <a:spcPct val="150000"/>
              </a:lnSpc>
              <a:spcAft>
                <a:spcPts val="0"/>
              </a:spcAft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GB"/>
              <a:t>Click to edit Master text </a:t>
            </a:r>
            <a:r>
              <a:rPr lang="en-GB" smtClean="0"/>
              <a:t>styles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D34D79-3818-7148-9F0C-75809D7568F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EBB6E9-2766-1F4D-8919-3D77654083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037374-3D51-394F-B4A6-D06152662F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58DD4-0D2F-AC41-9671-32494E7684E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887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8564C5-1099-C945-9214-C28B07D1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A289F4-E90C-6542-AF69-C7EB6BE5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33BD07-F530-A245-9599-ECE95D078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4B64D42-912C-1041-95C6-FB431114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05862E9-F2E7-F640-B01B-4B9FA8926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19C3236-ACE2-8644-BF7B-AF9417FC12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992ACF7-EBF8-3B4D-AE02-36B7C0DA2C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0735E4-7196-3F49-BC87-5FCBF930E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86D198-766B-F546-B44A-717395198AF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792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DA41D-D13C-B746-AF66-3A1A2964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1CECF24-F21A-2F4B-9AD0-3D897F5B1C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F5A33D-5347-2E46-A43C-1A797ACCA4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9110EA-C30C-FB4A-BCCE-881135EFDB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7537A1-1BE1-F64E-83DC-498C542F40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465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A881F59-3034-674B-8027-C379BD2902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DEAB79-FAC2-434A-9D76-84F676EDE6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4EB2BA-FE89-ED4C-8EF1-2375B417F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D3D5CA-BFB2-874A-823E-8C2775C77BC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226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89A53-7681-B04F-8E4A-D375C137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71284-EFBF-F340-B5D9-8A26C970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894ACE-B584-E14F-A36A-C01D6CC59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20B1B3-5163-C141-9D49-70ED6B7D445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CA42E-0F23-B943-A454-1706DA83D9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4961CA-8134-8E4D-B6FC-93B79CF120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A5941E-ED9F-B44D-85BE-97FE2E88A88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46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xmlns="" id="{AAD33D5D-C2C1-3D45-936F-144217042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3B7F99B-3994-4447-B53A-DB5914D09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  <a:p>
            <a:pPr lvl="4"/>
            <a:r>
              <a:rPr lang="en-GB" altLang="de-DE"/>
              <a:t>Eighth Outline Level</a:t>
            </a:r>
          </a:p>
          <a:p>
            <a:pPr lvl="4"/>
            <a:r>
              <a:rPr lang="en-GB" altLang="de-DE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26392EAD-948F-1242-BD14-1F221A86337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 i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de-DE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D85B1CD0-5943-5548-9CD1-41FEC5DA229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i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7C8259EF-B831-C846-8C8A-28341977A8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 i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B676E41E-BC20-C44D-BF9C-126A7271BF9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7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9pPr>
    </p:titleStyle>
    <p:bodyStyle>
      <a:lvl1pPr marL="0" indent="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179388" indent="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442913" indent="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xmlns="" id="{2ED7439A-C6FB-9745-B777-70017AB27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E5CE9B8B-B34D-0544-80D1-E71371DB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490663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  <a:p>
            <a:pPr lvl="4"/>
            <a:r>
              <a:rPr lang="en-GB" altLang="de-DE"/>
              <a:t>Eighth Outline Level</a:t>
            </a:r>
          </a:p>
          <a:p>
            <a:pPr lvl="4"/>
            <a:r>
              <a:rPr lang="en-GB" altLang="de-DE"/>
              <a:t>Ninth Outline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E033D471-B958-0D4D-8413-C2874CA0EBA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050738AC-747B-834F-80A4-1A8081EBED8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altLang="de-DE" smtClean="0"/>
              <a:t>DSI Workshop: ACA</a:t>
            </a:r>
            <a:endParaRPr lang="de-DE" alt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F1FB170F-6BF3-424C-83B1-2E975D1DB2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D35C6245-3559-244E-8284-D7DE1AFED05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xmlns="" id="{AD55D6F0-BC20-8542-9C89-890D6569F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1233488"/>
            <a:ext cx="9144000" cy="1587"/>
          </a:xfrm>
          <a:prstGeom prst="line">
            <a:avLst/>
          </a:prstGeom>
          <a:noFill/>
          <a:ln w="15840" cap="flat">
            <a:solidFill>
              <a:srgbClr val="667EC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xmlns="" id="{20719775-CEB1-1F40-ADC6-11AD6831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19075"/>
            <a:ext cx="248285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schneid@ifi.uzh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mailto:m.wettstein@ikmz.uzh.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tube.switch.ch/profiles/6130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2BC59F70-3853-EE43-9E74-EFFCD79B5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401763"/>
            <a:ext cx="9070975" cy="1513978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Introduction to R</a:t>
            </a:r>
            <a:endParaRPr lang="de-DE" altLang="de-DE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0E0ECD39-779F-DF44-9EAF-2EEA4A8EFB1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2427288"/>
            <a:ext cx="8869362" cy="43048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DSI Workshop on </a:t>
            </a:r>
            <a:r>
              <a:rPr lang="de-DE" altLang="de-DE" sz="2800" dirty="0" err="1"/>
              <a:t>Automated</a:t>
            </a:r>
            <a:r>
              <a:rPr lang="de-DE" altLang="de-DE" sz="2800" dirty="0"/>
              <a:t> Media Content Analysis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000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FS 2020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dirty="0"/>
              <a:t>PD Dr. Gerold Schneider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dirty="0"/>
              <a:t>Department </a:t>
            </a:r>
            <a:r>
              <a:rPr lang="de-DE" altLang="de-DE" sz="2200" dirty="0" err="1"/>
              <a:t>of</a:t>
            </a:r>
            <a:r>
              <a:rPr lang="de-DE" altLang="de-DE" sz="2200" dirty="0"/>
              <a:t> </a:t>
            </a:r>
            <a:r>
              <a:rPr lang="de-DE" altLang="de-DE" sz="2200" dirty="0" err="1"/>
              <a:t>Computational</a:t>
            </a:r>
            <a:r>
              <a:rPr lang="de-DE" altLang="de-DE" sz="2200" dirty="0"/>
              <a:t> </a:t>
            </a:r>
            <a:r>
              <a:rPr lang="de-DE" altLang="de-DE" sz="2200" dirty="0" err="1"/>
              <a:t>Linguistics</a:t>
            </a:r>
            <a:r>
              <a:rPr lang="de-DE" altLang="de-DE" sz="2200" dirty="0"/>
              <a:t>, University </a:t>
            </a:r>
            <a:r>
              <a:rPr lang="de-DE" altLang="de-DE" sz="2200" dirty="0" err="1"/>
              <a:t>of</a:t>
            </a:r>
            <a:r>
              <a:rPr lang="de-DE" altLang="de-DE" sz="2200" dirty="0"/>
              <a:t> Zürich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dirty="0">
                <a:hlinkClick r:id="rId3"/>
              </a:rPr>
              <a:t>gschneid@ifi.uzh.ch</a:t>
            </a:r>
            <a:endParaRPr lang="de-DE" altLang="de-DE" sz="2200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dirty="0"/>
              <a:t>Dr. Martin Wettstein</a:t>
            </a:r>
            <a:br>
              <a:rPr lang="de-DE" altLang="de-DE" sz="2200" dirty="0"/>
            </a:br>
            <a:r>
              <a:rPr lang="de-DE" altLang="de-DE" sz="2200" dirty="0"/>
              <a:t>Department </a:t>
            </a:r>
            <a:r>
              <a:rPr lang="de-DE" altLang="de-DE" sz="2200" dirty="0" err="1"/>
              <a:t>of</a:t>
            </a:r>
            <a:r>
              <a:rPr lang="de-DE" altLang="de-DE" sz="2200" dirty="0"/>
              <a:t> Communication </a:t>
            </a:r>
            <a:r>
              <a:rPr lang="de-DE" altLang="de-DE" sz="2200" dirty="0" err="1"/>
              <a:t>and</a:t>
            </a:r>
            <a:r>
              <a:rPr lang="de-DE" altLang="de-DE" sz="2200" dirty="0"/>
              <a:t> Media Research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dirty="0">
                <a:hlinkClick r:id="rId4"/>
              </a:rPr>
              <a:t>m.wettstein@ikmz.uzh.ch</a:t>
            </a:r>
            <a:r>
              <a:rPr lang="de-DE" altLang="de-DE" sz="22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Examples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503239" y="1768475"/>
            <a:ext cx="4177034" cy="5116513"/>
          </a:xfrm>
        </p:spPr>
        <p:txBody>
          <a:bodyPr/>
          <a:lstStyle/>
          <a:p>
            <a:r>
              <a:rPr lang="de-CH" sz="2400" smtClean="0"/>
              <a:t>The variables defined in the last example are used again.</a:t>
            </a:r>
          </a:p>
          <a:p>
            <a:endParaRPr lang="de-CH" sz="2400" smtClean="0"/>
          </a:p>
          <a:p>
            <a:endParaRPr lang="de-CH" sz="240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013324" y="1403573"/>
            <a:ext cx="4923531" cy="6048672"/>
          </a:xfrm>
        </p:spPr>
        <p:txBody>
          <a:bodyPr/>
          <a:lstStyle/>
          <a:p>
            <a:r>
              <a:rPr lang="en-US"/>
              <a:t>&gt; a = "hallo welt"</a:t>
            </a:r>
          </a:p>
          <a:p>
            <a:r>
              <a:rPr lang="en-US"/>
              <a:t>&gt; b = 1.5</a:t>
            </a:r>
          </a:p>
          <a:p>
            <a:r>
              <a:rPr lang="en-US"/>
              <a:t>&gt; c = c(10,18,4,1)</a:t>
            </a:r>
          </a:p>
          <a:p>
            <a:r>
              <a:rPr lang="en-US"/>
              <a:t>&gt; </a:t>
            </a:r>
          </a:p>
          <a:p>
            <a:r>
              <a:rPr lang="en-US"/>
              <a:t>&gt; 3&gt;1</a:t>
            </a:r>
          </a:p>
          <a:p>
            <a:r>
              <a:rPr lang="en-US"/>
              <a:t>[1] TRUE</a:t>
            </a:r>
          </a:p>
          <a:p>
            <a:r>
              <a:rPr lang="en-US"/>
              <a:t>&gt; a=="hallo welt"</a:t>
            </a:r>
          </a:p>
          <a:p>
            <a:r>
              <a:rPr lang="en-US"/>
              <a:t>[1] TRUE</a:t>
            </a:r>
          </a:p>
          <a:p>
            <a:r>
              <a:rPr lang="en-US"/>
              <a:t>&gt; a=="hallo"</a:t>
            </a:r>
          </a:p>
          <a:p>
            <a:r>
              <a:rPr lang="en-US"/>
              <a:t>[1] FALSE</a:t>
            </a:r>
          </a:p>
          <a:p>
            <a:r>
              <a:rPr lang="en-US"/>
              <a:t>&gt; b &lt; 5</a:t>
            </a:r>
          </a:p>
          <a:p>
            <a:r>
              <a:rPr lang="en-US"/>
              <a:t>[1] TRUE</a:t>
            </a:r>
          </a:p>
          <a:p>
            <a:r>
              <a:rPr lang="en-US"/>
              <a:t>&gt; c &gt;= 10</a:t>
            </a:r>
          </a:p>
          <a:p>
            <a:r>
              <a:rPr lang="en-US"/>
              <a:t>[1]  TRUE  TRUE FALSE </a:t>
            </a:r>
            <a:r>
              <a:rPr lang="en-US" smtClean="0"/>
              <a:t>FALSE</a:t>
            </a:r>
          </a:p>
          <a:p>
            <a:r>
              <a:rPr lang="da-DK">
                <a:solidFill>
                  <a:schemeClr val="tx1"/>
                </a:solidFill>
              </a:rPr>
              <a:t>&gt; b &lt; 1 | b &gt; 2</a:t>
            </a:r>
          </a:p>
          <a:p>
            <a:r>
              <a:rPr lang="da-DK">
                <a:solidFill>
                  <a:schemeClr val="tx1"/>
                </a:solidFill>
              </a:rPr>
              <a:t>[1] FALSE</a:t>
            </a:r>
          </a:p>
          <a:p>
            <a:r>
              <a:rPr lang="da-DK">
                <a:solidFill>
                  <a:schemeClr val="tx1"/>
                </a:solidFill>
              </a:rPr>
              <a:t>&gt; b &gt; 1 &amp; b &lt; 2</a:t>
            </a:r>
          </a:p>
          <a:p>
            <a:r>
              <a:rPr lang="da-DK">
                <a:solidFill>
                  <a:schemeClr val="tx1"/>
                </a:solidFill>
              </a:rPr>
              <a:t>[1] TRUE</a:t>
            </a:r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0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Targeting elements in vectors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562100"/>
            <a:ext cx="5113138" cy="5818137"/>
          </a:xfrm>
        </p:spPr>
        <p:txBody>
          <a:bodyPr/>
          <a:lstStyle/>
          <a:p>
            <a:r>
              <a:rPr lang="de-CH" sz="2400" smtClean="0"/>
              <a:t>Each element in a vector has an index by which it may be recognized.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Indices are integer objects and start at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Indices are entered in square brackets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Multiple indices may be entered in the form of an integer vector.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The index may be used to read or write a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R may change the class of objects to enforce unity.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A range of integer values may be entered as: </a:t>
            </a:r>
            <a:r>
              <a:rPr lang="de-CH" sz="2400" b="1" smtClean="0"/>
              <a:t>start:end</a:t>
            </a:r>
            <a:endParaRPr lang="de-CH" sz="2400" b="1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04408" y="1562100"/>
            <a:ext cx="3898653" cy="5997575"/>
          </a:xfrm>
        </p:spPr>
        <p:txBody>
          <a:bodyPr/>
          <a:lstStyle/>
          <a:p>
            <a:r>
              <a:rPr lang="de-CH"/>
              <a:t>&gt; c = c(10,18,4,1)</a:t>
            </a:r>
          </a:p>
          <a:p>
            <a:r>
              <a:rPr lang="de-CH" smtClean="0"/>
              <a:t>&gt; </a:t>
            </a:r>
            <a:r>
              <a:rPr lang="de-CH"/>
              <a:t>c[1]</a:t>
            </a:r>
          </a:p>
          <a:p>
            <a:r>
              <a:rPr lang="de-CH"/>
              <a:t>[1] 10</a:t>
            </a:r>
          </a:p>
          <a:p>
            <a:r>
              <a:rPr lang="de-CH"/>
              <a:t>&gt; c[3]</a:t>
            </a:r>
          </a:p>
          <a:p>
            <a:r>
              <a:rPr lang="de-CH"/>
              <a:t>[1] 4</a:t>
            </a:r>
          </a:p>
          <a:p>
            <a:r>
              <a:rPr lang="de-CH"/>
              <a:t>&gt; c[c(3,1,1,2)]</a:t>
            </a:r>
          </a:p>
          <a:p>
            <a:r>
              <a:rPr lang="de-CH"/>
              <a:t>[1]  4 10 10 18</a:t>
            </a:r>
          </a:p>
          <a:p>
            <a:r>
              <a:rPr lang="de-CH"/>
              <a:t>&gt; c[2] = 20</a:t>
            </a:r>
          </a:p>
          <a:p>
            <a:r>
              <a:rPr lang="de-CH"/>
              <a:t>&gt; print(c)</a:t>
            </a:r>
          </a:p>
          <a:p>
            <a:r>
              <a:rPr lang="de-CH"/>
              <a:t>[1] 10 20  4  1</a:t>
            </a:r>
          </a:p>
          <a:p>
            <a:r>
              <a:rPr lang="de-CH"/>
              <a:t>&gt; c[6] = 9.0</a:t>
            </a:r>
          </a:p>
          <a:p>
            <a:r>
              <a:rPr lang="de-CH"/>
              <a:t>&gt; print(c)</a:t>
            </a:r>
          </a:p>
          <a:p>
            <a:r>
              <a:rPr lang="de-CH"/>
              <a:t>[1] 10 20  4  1 NA  9</a:t>
            </a:r>
          </a:p>
          <a:p>
            <a:r>
              <a:rPr lang="de-CH"/>
              <a:t>&gt; c[5] = "a"</a:t>
            </a:r>
          </a:p>
          <a:p>
            <a:r>
              <a:rPr lang="de-CH"/>
              <a:t>&gt; print(c)</a:t>
            </a:r>
          </a:p>
          <a:p>
            <a:r>
              <a:rPr lang="de-CH"/>
              <a:t>[1] "10" "20" "4"  "1"  "a"  "9</a:t>
            </a:r>
            <a:r>
              <a:rPr lang="de-CH" smtClean="0"/>
              <a:t>"</a:t>
            </a:r>
          </a:p>
          <a:p>
            <a:r>
              <a:rPr lang="de-CH"/>
              <a:t> &gt; print(c[2:4])</a:t>
            </a:r>
          </a:p>
          <a:p>
            <a:r>
              <a:rPr lang="de-CH"/>
              <a:t>[1] "20" "4"  "1" </a:t>
            </a:r>
          </a:p>
        </p:txBody>
      </p:sp>
    </p:spTree>
    <p:extLst>
      <p:ext uri="{BB962C8B-B14F-4D97-AF65-F5344CB8AC3E}">
        <p14:creationId xmlns:p14="http://schemas.microsoft.com/office/powerpoint/2010/main" val="219775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Filtering elements in vectors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609082" cy="5611762"/>
          </a:xfrm>
        </p:spPr>
        <p:txBody>
          <a:bodyPr/>
          <a:lstStyle/>
          <a:p>
            <a:r>
              <a:rPr lang="de-CH" sz="2400" smtClean="0"/>
              <a:t>Alternatively to the index, elements of vectors may be selected by means of a logical filter vector.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If the filter vector is shorter than the vector, it will be repeated until it matches its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The filter vector may be produced by a logical operation on the vector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28344" y="1766207"/>
            <a:ext cx="4474717" cy="5323730"/>
          </a:xfrm>
        </p:spPr>
        <p:txBody>
          <a:bodyPr/>
          <a:lstStyle/>
          <a:p>
            <a:r>
              <a:rPr lang="da-DK"/>
              <a:t>&gt; c = c(10,18,4,1)</a:t>
            </a:r>
          </a:p>
          <a:p>
            <a:r>
              <a:rPr lang="da-DK"/>
              <a:t>&gt; c[c(TRUE,FALSE,TRUE,FALSE)]</a:t>
            </a:r>
          </a:p>
          <a:p>
            <a:r>
              <a:rPr lang="da-DK"/>
              <a:t>[1] 10  4</a:t>
            </a:r>
          </a:p>
          <a:p>
            <a:r>
              <a:rPr lang="da-DK"/>
              <a:t>&gt; c[c(TRUE,FALSE)]</a:t>
            </a:r>
          </a:p>
          <a:p>
            <a:r>
              <a:rPr lang="da-DK"/>
              <a:t>[1] 10  4</a:t>
            </a:r>
          </a:p>
          <a:p>
            <a:r>
              <a:rPr lang="da-DK"/>
              <a:t>&gt; c&gt;10</a:t>
            </a:r>
          </a:p>
          <a:p>
            <a:r>
              <a:rPr lang="da-DK"/>
              <a:t>[1] FALSE  TRUE FALSE FALSE</a:t>
            </a:r>
          </a:p>
          <a:p>
            <a:r>
              <a:rPr lang="da-DK"/>
              <a:t>&gt; c[c&gt;10]</a:t>
            </a:r>
          </a:p>
          <a:p>
            <a:r>
              <a:rPr lang="da-DK"/>
              <a:t>[1] 18</a:t>
            </a:r>
          </a:p>
          <a:p>
            <a:r>
              <a:rPr lang="da-DK"/>
              <a:t>&gt; c[c&lt;18 &amp; c&gt;2]</a:t>
            </a:r>
          </a:p>
          <a:p>
            <a:r>
              <a:rPr lang="da-DK"/>
              <a:t>[1] 10  </a:t>
            </a:r>
            <a:r>
              <a:rPr lang="da-DK" smtClean="0"/>
              <a:t>4</a:t>
            </a:r>
          </a:p>
          <a:p>
            <a:r>
              <a:rPr lang="de-CH"/>
              <a:t>&gt; c[c(1,2,3,4)%%2==0]</a:t>
            </a:r>
          </a:p>
          <a:p>
            <a:r>
              <a:rPr lang="de-CH"/>
              <a:t>[1] 18  1</a:t>
            </a:r>
          </a:p>
        </p:txBody>
      </p:sp>
    </p:spTree>
    <p:extLst>
      <p:ext uri="{BB962C8B-B14F-4D97-AF65-F5344CB8AC3E}">
        <p14:creationId xmlns:p14="http://schemas.microsoft.com/office/powerpoint/2010/main" val="209374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Targeting elements in matrices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5113138" cy="5611762"/>
          </a:xfrm>
        </p:spPr>
        <p:txBody>
          <a:bodyPr/>
          <a:lstStyle/>
          <a:p>
            <a:r>
              <a:rPr lang="de-CH" sz="2400" smtClean="0"/>
              <a:t>Each element in a matrix has two indices, the first one for the row, the second one for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Indices are integer objects and start at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Indices are entered in square brackets, separated by a comma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Multiple indices may be entered in the form of an integer vector.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The index may be used to read or write a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R may change the class of objects to enforce unity.</a:t>
            </a:r>
            <a:endParaRPr lang="de-CH" sz="240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04408" y="1766207"/>
            <a:ext cx="3898653" cy="5323730"/>
          </a:xfrm>
        </p:spPr>
        <p:txBody>
          <a:bodyPr/>
          <a:lstStyle/>
          <a:p>
            <a:r>
              <a:rPr lang="fr-FR"/>
              <a:t>&gt; m = matrix(1:12,nrow=3)</a:t>
            </a:r>
          </a:p>
          <a:p>
            <a:r>
              <a:rPr lang="fr-FR"/>
              <a:t>&gt; print(m)</a:t>
            </a:r>
          </a:p>
          <a:p>
            <a:r>
              <a:rPr lang="fr-FR"/>
              <a:t>     [,1] [,2] [,3] [,4]</a:t>
            </a:r>
          </a:p>
          <a:p>
            <a:r>
              <a:rPr lang="fr-FR"/>
              <a:t>[1,]    1    4    7   10</a:t>
            </a:r>
          </a:p>
          <a:p>
            <a:r>
              <a:rPr lang="fr-FR"/>
              <a:t>[2,]    2    5    8   11</a:t>
            </a:r>
          </a:p>
          <a:p>
            <a:r>
              <a:rPr lang="fr-FR"/>
              <a:t>[3,]    3    6    9   12</a:t>
            </a:r>
          </a:p>
          <a:p>
            <a:r>
              <a:rPr lang="fr-FR"/>
              <a:t>&gt; m[2,3]</a:t>
            </a:r>
          </a:p>
          <a:p>
            <a:r>
              <a:rPr lang="fr-FR"/>
              <a:t>[1] 8</a:t>
            </a:r>
          </a:p>
          <a:p>
            <a:r>
              <a:rPr lang="fr-FR"/>
              <a:t>&gt; m[1,3:4]</a:t>
            </a:r>
          </a:p>
          <a:p>
            <a:r>
              <a:rPr lang="fr-FR"/>
              <a:t>[1]  7 10</a:t>
            </a:r>
          </a:p>
          <a:p>
            <a:r>
              <a:rPr lang="fr-FR"/>
              <a:t>&gt; m[,1]</a:t>
            </a:r>
          </a:p>
          <a:p>
            <a:r>
              <a:rPr lang="fr-FR"/>
              <a:t>[1] 1 2 3</a:t>
            </a:r>
          </a:p>
          <a:p>
            <a:r>
              <a:rPr lang="fr-FR"/>
              <a:t>&gt; m[1,]</a:t>
            </a:r>
          </a:p>
          <a:p>
            <a:r>
              <a:rPr lang="fr-FR"/>
              <a:t>[1]  1  4  7 10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47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Targeting elements in lists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5113138" cy="5611762"/>
          </a:xfrm>
        </p:spPr>
        <p:txBody>
          <a:bodyPr/>
          <a:lstStyle/>
          <a:p>
            <a:r>
              <a:rPr lang="de-CH" sz="2400" smtClean="0"/>
              <a:t>Each element in a list has an index and sometimes a name. If there is a name, there are several ways to get an element: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Put the index in double square brackets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Put the name of the element in double square brackets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Put the name of the element behind a dollar sign</a:t>
            </a:r>
            <a:endParaRPr lang="de-CH" sz="240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16376" y="1331565"/>
            <a:ext cx="4464249" cy="6228110"/>
          </a:xfrm>
        </p:spPr>
        <p:txBody>
          <a:bodyPr/>
          <a:lstStyle/>
          <a:p>
            <a:r>
              <a:rPr lang="fr-FR" smtClean="0"/>
              <a:t>&gt; </a:t>
            </a:r>
            <a:r>
              <a:rPr lang="fr-FR"/>
              <a:t>l = list("Course"="ACA",</a:t>
            </a:r>
          </a:p>
          <a:p>
            <a:r>
              <a:rPr lang="fr-FR"/>
              <a:t>+          "Date"="19.3.20",</a:t>
            </a:r>
          </a:p>
          <a:p>
            <a:r>
              <a:rPr lang="fr-FR"/>
              <a:t>+          17,</a:t>
            </a:r>
          </a:p>
          <a:p>
            <a:r>
              <a:rPr lang="fr-FR"/>
              <a:t>+          c(3,5,1,23))</a:t>
            </a:r>
          </a:p>
          <a:p>
            <a:r>
              <a:rPr lang="fr-FR"/>
              <a:t>&gt; print(l)</a:t>
            </a:r>
          </a:p>
          <a:p>
            <a:r>
              <a:rPr lang="fr-FR"/>
              <a:t>$Course</a:t>
            </a:r>
          </a:p>
          <a:p>
            <a:r>
              <a:rPr lang="fr-FR"/>
              <a:t>[1] "ACA"</a:t>
            </a:r>
          </a:p>
          <a:p>
            <a:r>
              <a:rPr lang="fr-FR" smtClean="0"/>
              <a:t>$</a:t>
            </a:r>
            <a:r>
              <a:rPr lang="fr-FR"/>
              <a:t>Date</a:t>
            </a:r>
          </a:p>
          <a:p>
            <a:r>
              <a:rPr lang="fr-FR"/>
              <a:t>[1] "19.3.20"</a:t>
            </a:r>
          </a:p>
          <a:p>
            <a:r>
              <a:rPr lang="fr-FR" smtClean="0"/>
              <a:t>[[</a:t>
            </a:r>
            <a:r>
              <a:rPr lang="fr-FR"/>
              <a:t>3]]</a:t>
            </a:r>
          </a:p>
          <a:p>
            <a:r>
              <a:rPr lang="fr-FR"/>
              <a:t>[1] 17</a:t>
            </a:r>
          </a:p>
          <a:p>
            <a:r>
              <a:rPr lang="fr-FR" smtClean="0"/>
              <a:t>[[</a:t>
            </a:r>
            <a:r>
              <a:rPr lang="fr-FR"/>
              <a:t>4]]</a:t>
            </a:r>
          </a:p>
          <a:p>
            <a:r>
              <a:rPr lang="fr-FR"/>
              <a:t>[1]  3  5  1 </a:t>
            </a:r>
            <a:r>
              <a:rPr lang="fr-FR" smtClean="0"/>
              <a:t>23</a:t>
            </a:r>
            <a:endParaRPr lang="fr-FR"/>
          </a:p>
          <a:p>
            <a:r>
              <a:rPr lang="fr-FR"/>
              <a:t>&gt; l[[2]]</a:t>
            </a:r>
          </a:p>
          <a:p>
            <a:r>
              <a:rPr lang="fr-FR"/>
              <a:t>[1] "19.3.20"</a:t>
            </a:r>
          </a:p>
          <a:p>
            <a:r>
              <a:rPr lang="fr-FR"/>
              <a:t>&gt; l[["Date"]]</a:t>
            </a:r>
          </a:p>
          <a:p>
            <a:r>
              <a:rPr lang="fr-FR"/>
              <a:t>[1] "19.3.20"</a:t>
            </a:r>
          </a:p>
          <a:p>
            <a:r>
              <a:rPr lang="fr-FR"/>
              <a:t>&gt; l$Date</a:t>
            </a:r>
          </a:p>
          <a:p>
            <a:r>
              <a:rPr lang="fr-FR"/>
              <a:t>[1] "19.3.20"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74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xmlns="" id="{7D560335-B763-2D45-B797-484491AD9E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8700ABDA-A7A4-D447-BCF6-7AE777CE6C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8869362" cy="5118100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Objects and Syntax</a:t>
            </a:r>
            <a:endParaRPr lang="de-DE" altLang="de-DE" dirty="0"/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Functions and Packages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Files and </a:t>
            </a:r>
            <a:r>
              <a:rPr lang="de-DE" altLang="de-DE" smtClean="0"/>
              <a:t>Tables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Loops and sapply</a:t>
            </a: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075121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Functions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A function is a small program, taking a series of specific inputs (arguments) and performing operations on them. It may return an object and it may have an effect.</a:t>
            </a:r>
          </a:p>
          <a:p>
            <a:endParaRPr lang="de-CH"/>
          </a:p>
          <a:p>
            <a:r>
              <a:rPr lang="de-CH" smtClean="0"/>
              <a:t>Effects may be: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mtClean="0"/>
              <a:t>Drawing a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mtClean="0"/>
              <a:t>Writing, changing or moving a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mtClean="0"/>
              <a:t>Changing options within R (e.g.: graphics options)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084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Functions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Functions are called by writing their name and putting the arguments you want to pass in brackets behind this name (no blanks!)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If the object returned by the function is to be stored in a variable, this variable may be set equal to the function call.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If there is no variable to store the object in, R will print the result to the terminal.</a:t>
            </a:r>
            <a:endParaRPr lang="de-CH"/>
          </a:p>
        </p:txBody>
      </p:sp>
      <p:sp>
        <p:nvSpPr>
          <p:cNvPr id="4" name="Inhaltsplatzhalter 12"/>
          <p:cNvSpPr txBox="1">
            <a:spLocks/>
          </p:cNvSpPr>
          <p:nvPr/>
        </p:nvSpPr>
        <p:spPr>
          <a:xfrm>
            <a:off x="2952080" y="5724053"/>
            <a:ext cx="4752528" cy="1583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0" indent="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9388" indent="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2913" indent="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800" b="1" smtClean="0">
                <a:cs typeface="Courier New" panose="02070309020205020404" pitchFamily="49" charset="0"/>
              </a:rPr>
              <a:t>Function call</a:t>
            </a:r>
          </a:p>
          <a:p>
            <a:pPr algn="ctr"/>
            <a:endParaRPr lang="de-CH" sz="1800" b="1" smtClean="0">
              <a:cs typeface="Courier New" panose="02070309020205020404" pitchFamily="49" charset="0"/>
            </a:endParaRPr>
          </a:p>
          <a:p>
            <a:pPr algn="ctr"/>
            <a:r>
              <a:rPr lang="de-CH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n = as.integer("123")</a:t>
            </a:r>
            <a:endParaRPr lang="de-CH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ige Legende 4"/>
          <p:cNvSpPr/>
          <p:nvPr/>
        </p:nvSpPr>
        <p:spPr bwMode="auto">
          <a:xfrm>
            <a:off x="7687616" y="5558926"/>
            <a:ext cx="1683397" cy="710552"/>
          </a:xfrm>
          <a:prstGeom prst="wedgeRectCallout">
            <a:avLst>
              <a:gd name="adj1" fmla="val -83140"/>
              <a:gd name="adj2" fmla="val 89934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Argument, which is passed</a:t>
            </a:r>
            <a:endParaRPr kumimoji="0" lang="de-CH" sz="17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hteckige Legende 5"/>
          <p:cNvSpPr/>
          <p:nvPr/>
        </p:nvSpPr>
        <p:spPr bwMode="auto">
          <a:xfrm>
            <a:off x="359792" y="6529712"/>
            <a:ext cx="1683397" cy="710552"/>
          </a:xfrm>
          <a:prstGeom prst="wedgeRectCallout">
            <a:avLst>
              <a:gd name="adj1" fmla="val 94474"/>
              <a:gd name="adj2" fmla="val 56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Variable</a:t>
            </a:r>
            <a:r>
              <a:rPr kumimoji="0" lang="de-CH" sz="16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catch the output</a:t>
            </a:r>
            <a:endParaRPr kumimoji="0" lang="de-CH" sz="17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hteckige Legende 6"/>
          <p:cNvSpPr/>
          <p:nvPr/>
        </p:nvSpPr>
        <p:spPr bwMode="auto">
          <a:xfrm>
            <a:off x="2592040" y="5724053"/>
            <a:ext cx="1683397" cy="710552"/>
          </a:xfrm>
          <a:prstGeom prst="wedgeRectCallout">
            <a:avLst>
              <a:gd name="adj1" fmla="val 66021"/>
              <a:gd name="adj2" fmla="val 89934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Name of the function</a:t>
            </a:r>
            <a:endParaRPr kumimoji="0" lang="de-CH" sz="17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0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Examples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331565"/>
            <a:ext cx="5113138" cy="6048672"/>
          </a:xfrm>
        </p:spPr>
        <p:txBody>
          <a:bodyPr/>
          <a:lstStyle/>
          <a:p>
            <a:r>
              <a:rPr lang="de-CH" sz="2400" smtClean="0"/>
              <a:t>The most important functions for this workshop are class conversions, univariate statistics and plotting.</a:t>
            </a:r>
          </a:p>
          <a:p>
            <a:pPr>
              <a:spcAft>
                <a:spcPts val="600"/>
              </a:spcAft>
            </a:pPr>
            <a:r>
              <a:rPr lang="de-CH" sz="2000" b="1" smtClean="0"/>
              <a:t>Conversion</a:t>
            </a:r>
            <a:r>
              <a:rPr lang="de-CH" sz="2000" smtClean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smtClean="0"/>
              <a:t>as.integer(): Transforms to integer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smtClean="0"/>
              <a:t>as.character(): Transforms to Characgter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smtClean="0"/>
              <a:t>as.matrix(): Coerces an object to matrix</a:t>
            </a:r>
          </a:p>
          <a:p>
            <a:pPr>
              <a:spcAft>
                <a:spcPts val="600"/>
              </a:spcAft>
            </a:pPr>
            <a:r>
              <a:rPr lang="de-CH" sz="2000" b="1" smtClean="0"/>
              <a:t>Statistics</a:t>
            </a:r>
            <a:r>
              <a:rPr lang="de-CH" sz="2000" smtClean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smtClean="0"/>
              <a:t>mean(): Computes the mean of a vector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smtClean="0"/>
              <a:t>sd(), var(): Computes Standard deviation/variance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smtClean="0"/>
              <a:t>sum(): Computes the sum of a vector</a:t>
            </a:r>
          </a:p>
          <a:p>
            <a:pPr>
              <a:spcAft>
                <a:spcPts val="600"/>
              </a:spcAft>
            </a:pPr>
            <a:r>
              <a:rPr lang="de-CH" sz="2000" b="1" smtClean="0"/>
              <a:t>Plotting</a:t>
            </a:r>
            <a:r>
              <a:rPr lang="de-CH" sz="2000" smtClean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smtClean="0"/>
              <a:t>plot(): Plots a scatter- or boxplot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smtClean="0"/>
              <a:t>hist(): Plots a histogram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smtClean="0"/>
              <a:t>barplot(): Plots a barplot</a:t>
            </a:r>
            <a:endParaRPr lang="de-CH" sz="200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16376" y="1331565"/>
            <a:ext cx="4464249" cy="6228110"/>
          </a:xfrm>
        </p:spPr>
        <p:txBody>
          <a:bodyPr/>
          <a:lstStyle/>
          <a:p>
            <a:r>
              <a:rPr lang="en-US"/>
              <a:t>&gt; as.integer("123")</a:t>
            </a:r>
          </a:p>
          <a:p>
            <a:r>
              <a:rPr lang="en-US"/>
              <a:t>[1] 123</a:t>
            </a:r>
          </a:p>
          <a:p>
            <a:r>
              <a:rPr lang="en-US"/>
              <a:t>&gt; as.character(34)</a:t>
            </a:r>
          </a:p>
          <a:p>
            <a:r>
              <a:rPr lang="en-US"/>
              <a:t>[1] "34"</a:t>
            </a:r>
          </a:p>
          <a:p>
            <a:r>
              <a:rPr lang="en-US"/>
              <a:t>&gt; mean(c(1,2,3,4))</a:t>
            </a:r>
          </a:p>
          <a:p>
            <a:r>
              <a:rPr lang="en-US"/>
              <a:t>[1] 2.5</a:t>
            </a:r>
          </a:p>
          <a:p>
            <a:r>
              <a:rPr lang="en-US"/>
              <a:t>&gt; sd(c(1,2,3,4))</a:t>
            </a:r>
          </a:p>
          <a:p>
            <a:r>
              <a:rPr lang="en-US"/>
              <a:t>[1] 1.290994</a:t>
            </a:r>
          </a:p>
          <a:p>
            <a:r>
              <a:rPr lang="en-US"/>
              <a:t>&gt; sum(c(1,2,3,4))</a:t>
            </a:r>
          </a:p>
          <a:p>
            <a:r>
              <a:rPr lang="en-US"/>
              <a:t>[1] 10</a:t>
            </a:r>
          </a:p>
          <a:p>
            <a:r>
              <a:rPr lang="en-US"/>
              <a:t>&gt; plot(c(1,2,3,4</a:t>
            </a:r>
            <a:r>
              <a:rPr lang="en-US" smtClean="0"/>
              <a:t>))</a:t>
            </a:r>
          </a:p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12975" b="3415"/>
          <a:stretch/>
        </p:blipFill>
        <p:spPr>
          <a:xfrm>
            <a:off x="6552480" y="5111403"/>
            <a:ext cx="292103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1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Arguments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5113138" cy="5467746"/>
          </a:xfrm>
        </p:spPr>
        <p:txBody>
          <a:bodyPr/>
          <a:lstStyle/>
          <a:p>
            <a:r>
              <a:rPr lang="de-CH" sz="2400" smtClean="0"/>
              <a:t>A function may take multiple arguments.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CH" sz="1800" smtClean="0"/>
              <a:t>Each argument has a fixed order in which it is entered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CH" sz="1800" smtClean="0"/>
              <a:t>Some arguments have names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CH" sz="1800" smtClean="0"/>
              <a:t>Some arguments have default values which are used if the argument is not passed.</a:t>
            </a:r>
          </a:p>
          <a:p>
            <a:endParaRPr lang="de-CH" sz="2400" smtClean="0"/>
          </a:p>
          <a:p>
            <a:r>
              <a:rPr lang="de-CH" sz="2400" smtClean="0"/>
              <a:t>Example:</a:t>
            </a:r>
          </a:p>
          <a:p>
            <a:r>
              <a:rPr lang="de-CH" sz="2000" smtClean="0"/>
              <a:t>The function </a:t>
            </a:r>
            <a:r>
              <a:rPr lang="de-CH" sz="2000" b="1" smtClean="0"/>
              <a:t>matrix()</a:t>
            </a:r>
            <a:r>
              <a:rPr lang="de-CH" sz="2000" smtClean="0"/>
              <a:t> takes, a vector, two integer arguments (</a:t>
            </a:r>
            <a:r>
              <a:rPr lang="de-CH" sz="2000" i="1" smtClean="0"/>
              <a:t>nrow</a:t>
            </a:r>
            <a:r>
              <a:rPr lang="de-CH" sz="2000" smtClean="0"/>
              <a:t> and </a:t>
            </a:r>
            <a:r>
              <a:rPr lang="de-CH" sz="2000" i="1" smtClean="0"/>
              <a:t>ncol</a:t>
            </a:r>
            <a:r>
              <a:rPr lang="de-CH" sz="2000" smtClean="0"/>
              <a:t>) that specify the dimension and a logical argument (</a:t>
            </a:r>
            <a:r>
              <a:rPr lang="de-CH" sz="2000" i="1" smtClean="0"/>
              <a:t>byrow</a:t>
            </a:r>
            <a:r>
              <a:rPr lang="de-CH" sz="2000" smtClean="0"/>
              <a:t>), which indicates whether the matrix is filled by rows (as opposed to columns) and is FALSE by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93940" y="1768476"/>
            <a:ext cx="4186685" cy="5791200"/>
          </a:xfrm>
        </p:spPr>
        <p:txBody>
          <a:bodyPr/>
          <a:lstStyle/>
          <a:p>
            <a:r>
              <a:rPr lang="de-CH" smtClean="0"/>
              <a:t>&gt; </a:t>
            </a:r>
            <a:r>
              <a:rPr lang="de-CH"/>
              <a:t>matrix(1:12,nrow=2)</a:t>
            </a:r>
          </a:p>
          <a:p>
            <a:r>
              <a:rPr lang="de-CH"/>
              <a:t>     [,1] [,2] [,3] [,4] [,5] [,6]</a:t>
            </a:r>
          </a:p>
          <a:p>
            <a:r>
              <a:rPr lang="de-CH"/>
              <a:t>[1,]    1    3    5    7    9   11</a:t>
            </a:r>
          </a:p>
          <a:p>
            <a:r>
              <a:rPr lang="de-CH"/>
              <a:t>[2,]    2    4    6    8   10   12</a:t>
            </a:r>
          </a:p>
          <a:p>
            <a:r>
              <a:rPr lang="en-US"/>
              <a:t>&gt; matrix(1:12,ncol=4,byrow=TRUE)</a:t>
            </a:r>
          </a:p>
          <a:p>
            <a:r>
              <a:rPr lang="en-US"/>
              <a:t>     [,1] [,2] [,3] [,4]</a:t>
            </a:r>
          </a:p>
          <a:p>
            <a:r>
              <a:rPr lang="en-US"/>
              <a:t>[1,]    1    2    3    4</a:t>
            </a:r>
          </a:p>
          <a:p>
            <a:r>
              <a:rPr lang="en-US"/>
              <a:t>[2,]    5    6    7    8</a:t>
            </a:r>
          </a:p>
          <a:p>
            <a:r>
              <a:rPr lang="en-US"/>
              <a:t>[3,]    9   10   11   </a:t>
            </a:r>
            <a:r>
              <a:rPr lang="en-US" smtClean="0"/>
              <a:t>12</a:t>
            </a:r>
          </a:p>
          <a:p>
            <a:r>
              <a:rPr lang="de-CH" smtClean="0"/>
              <a:t>&gt; </a:t>
            </a:r>
            <a:r>
              <a:rPr lang="de-CH"/>
              <a:t>matrix(1:12,nrow=3,ncol=3)</a:t>
            </a:r>
          </a:p>
          <a:p>
            <a:r>
              <a:rPr lang="de-CH"/>
              <a:t>     [,1] [,2] [,3]</a:t>
            </a:r>
          </a:p>
          <a:p>
            <a:r>
              <a:rPr lang="de-CH"/>
              <a:t>[1,]    1    4    7</a:t>
            </a:r>
          </a:p>
          <a:p>
            <a:r>
              <a:rPr lang="de-CH"/>
              <a:t>[2,]    2    5    8</a:t>
            </a:r>
          </a:p>
          <a:p>
            <a:r>
              <a:rPr lang="de-CH"/>
              <a:t>[3,]    3    6    9</a:t>
            </a:r>
          </a:p>
        </p:txBody>
      </p:sp>
    </p:spTree>
    <p:extLst>
      <p:ext uri="{BB962C8B-B14F-4D97-AF65-F5344CB8AC3E}">
        <p14:creationId xmlns:p14="http://schemas.microsoft.com/office/powerpoint/2010/main" val="420370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xmlns="" id="{7D560335-B763-2D45-B797-484491AD9E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8700ABDA-A7A4-D447-BCF6-7AE777CE6C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8869362" cy="5118100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Objects and Syntax</a:t>
            </a:r>
            <a:endParaRPr lang="de-DE" altLang="de-DE" b="1" dirty="0"/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Functions and Packages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Files and </a:t>
            </a:r>
            <a:r>
              <a:rPr lang="de-DE" altLang="de-DE" smtClean="0"/>
              <a:t>Tables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Loops</a:t>
            </a:r>
            <a:endParaRPr lang="de-DE" altLang="de-DE" smtClean="0"/>
          </a:p>
          <a:p>
            <a:pPr marL="1079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1079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1079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1079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b="1" i="1" smtClean="0"/>
              <a:t>Note</a:t>
            </a:r>
            <a:r>
              <a:rPr lang="de-DE" altLang="de-DE" sz="2000" i="1" smtClean="0"/>
              <a:t>: This very brief introduction of </a:t>
            </a:r>
            <a:r>
              <a:rPr lang="de-DE" altLang="de-DE" sz="2000" i="1" smtClean="0"/>
              <a:t>35 </a:t>
            </a:r>
            <a:r>
              <a:rPr lang="de-DE" altLang="de-DE" sz="2000" i="1" smtClean="0"/>
              <a:t>slides is adapted from a brief crash-course in R, spanning 90 slides and taking 4 hours. It merely covers the absolute basics of 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Help texts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3889002" cy="5467746"/>
          </a:xfrm>
        </p:spPr>
        <p:txBody>
          <a:bodyPr/>
          <a:lstStyle/>
          <a:p>
            <a:r>
              <a:rPr lang="de-CH" sz="2400" smtClean="0"/>
              <a:t>If you need to know, what arguments a function takes and what kind of object it returns, you may summon up a help text by entering a question mark and the name of the function to the console.</a:t>
            </a:r>
          </a:p>
          <a:p>
            <a:endParaRPr lang="de-CH" sz="2400" smtClean="0"/>
          </a:p>
          <a:p>
            <a:r>
              <a:rPr lang="de-CH" sz="2400" smtClean="0"/>
              <a:t>Example:</a:t>
            </a:r>
          </a:p>
          <a:p>
            <a:r>
              <a:rPr lang="de-CH" sz="2400" smtClean="0"/>
              <a:t>?matrix</a:t>
            </a:r>
            <a:endParaRPr lang="de-CH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2320" y="1691604"/>
            <a:ext cx="4752528" cy="549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09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Google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21050" cy="5467746"/>
          </a:xfrm>
        </p:spPr>
        <p:txBody>
          <a:bodyPr/>
          <a:lstStyle/>
          <a:p>
            <a:r>
              <a:rPr lang="de-CH" sz="2400" smtClean="0"/>
              <a:t>If you need to know, whether there is a function for any given task (which there usually is), there is no shame in googling.</a:t>
            </a:r>
          </a:p>
          <a:p>
            <a:endParaRPr lang="de-CH" sz="2400" smtClean="0"/>
          </a:p>
          <a:p>
            <a:r>
              <a:rPr lang="de-CH" sz="2400" smtClean="0"/>
              <a:t>Tipps:</a:t>
            </a:r>
            <a:endParaRPr lang="de-CH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Use the terms "how" and "in R" to make the search specific.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Use the correct terms and object classes in the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Tutorials are always a good start.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0352" y="1768475"/>
            <a:ext cx="4433263" cy="552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59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Packages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5116513"/>
          </a:xfrm>
        </p:spPr>
        <p:txBody>
          <a:bodyPr/>
          <a:lstStyle/>
          <a:p>
            <a:r>
              <a:rPr lang="de-CH" sz="2400" smtClean="0"/>
              <a:t>If there is no function for a given problem in the basic repertoire of R, there may be a package. Packages are collections of functions, object classes, and (sometimes) data.</a:t>
            </a:r>
          </a:p>
          <a:p>
            <a:endParaRPr lang="de-CH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Install a new package using: </a:t>
            </a:r>
            <a:r>
              <a:rPr lang="de-CH" sz="2400" b="1" smtClean="0"/>
              <a:t>install.packages("NAME")</a:t>
            </a:r>
            <a:r>
              <a:rPr lang="de-CH" sz="2400" smtClean="0"/>
              <a:t>. It will be available until you de- and reinstall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If needed, load a package using: </a:t>
            </a:r>
            <a:r>
              <a:rPr lang="de-CH" sz="2400" b="1" smtClean="0"/>
              <a:t>library(NAME)</a:t>
            </a:r>
            <a:r>
              <a:rPr lang="de-CH" sz="2400" smtClean="0"/>
              <a:t>. All functions and data will be available until</a:t>
            </a:r>
            <a:br>
              <a:rPr lang="de-CH" sz="2400" smtClean="0"/>
            </a:br>
            <a:r>
              <a:rPr lang="de-CH" sz="2400" smtClean="0"/>
              <a:t>you restart the R session. You</a:t>
            </a:r>
            <a:br>
              <a:rPr lang="de-CH" sz="2400" smtClean="0"/>
            </a:br>
            <a:r>
              <a:rPr lang="de-CH" sz="2400" smtClean="0"/>
              <a:t>have to load libraries at the</a:t>
            </a:r>
            <a:br>
              <a:rPr lang="de-CH" sz="2400" smtClean="0"/>
            </a:br>
            <a:r>
              <a:rPr lang="de-CH" sz="2400" smtClean="0"/>
              <a:t>beginning of each session.</a:t>
            </a:r>
          </a:p>
        </p:txBody>
      </p:sp>
      <p:pic>
        <p:nvPicPr>
          <p:cNvPr id="5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2360" y="5090789"/>
            <a:ext cx="4357688" cy="20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7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Custom Functions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7784" y="1768475"/>
            <a:ext cx="4969122" cy="5683770"/>
          </a:xfrm>
        </p:spPr>
        <p:txBody>
          <a:bodyPr/>
          <a:lstStyle/>
          <a:p>
            <a:r>
              <a:rPr lang="de-CH" sz="2800" smtClean="0"/>
              <a:t>If you need a function which does not exist yet, you may define new functions.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z="2400" smtClean="0"/>
              <a:t>The definition of a function start with its name, set equal to a function()-statement.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z="2400" smtClean="0"/>
              <a:t>The function()-statement specifies the order and names of all arguments and is followed by a block of commands in curly brackets.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z="2400" smtClean="0"/>
              <a:t>It ends with a return()-statement, returning a single object.</a:t>
            </a:r>
            <a:endParaRPr lang="de-CH" sz="240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72360" y="1768475"/>
            <a:ext cx="4608265" cy="5791200"/>
          </a:xfrm>
        </p:spPr>
        <p:txBody>
          <a:bodyPr/>
          <a:lstStyle/>
          <a:p>
            <a:r>
              <a:rPr lang="en-US"/>
              <a:t>&gt; add.them = function(number1,number2){</a:t>
            </a:r>
          </a:p>
          <a:p>
            <a:r>
              <a:rPr lang="en-US"/>
              <a:t>+   result = number1+number2</a:t>
            </a:r>
          </a:p>
          <a:p>
            <a:r>
              <a:rPr lang="en-US"/>
              <a:t>+   return(result)</a:t>
            </a:r>
          </a:p>
          <a:p>
            <a:r>
              <a:rPr lang="en-US"/>
              <a:t>+ }</a:t>
            </a:r>
          </a:p>
          <a:p>
            <a:r>
              <a:rPr lang="en-US"/>
              <a:t>&gt; </a:t>
            </a:r>
          </a:p>
          <a:p>
            <a:r>
              <a:rPr lang="en-US"/>
              <a:t>&gt; add.them(1,3)</a:t>
            </a:r>
          </a:p>
          <a:p>
            <a:r>
              <a:rPr lang="en-US"/>
              <a:t>[1] 4</a:t>
            </a:r>
          </a:p>
          <a:p>
            <a:r>
              <a:rPr lang="en-US"/>
              <a:t>&gt; add.them(-10,10)</a:t>
            </a:r>
          </a:p>
          <a:p>
            <a:r>
              <a:rPr lang="en-US"/>
              <a:t>[1] 0</a:t>
            </a:r>
          </a:p>
          <a:p>
            <a:r>
              <a:rPr lang="en-US"/>
              <a:t>&gt; add.them(5,c(1,2,3))</a:t>
            </a:r>
          </a:p>
          <a:p>
            <a:r>
              <a:rPr lang="en-US"/>
              <a:t>[1] 6 7 8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13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xmlns="" id="{7D560335-B763-2D45-B797-484491AD9E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8700ABDA-A7A4-D447-BCF6-7AE777CE6C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8869362" cy="5118100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Objects and Syntax</a:t>
            </a:r>
            <a:endParaRPr lang="de-DE" altLang="de-DE" dirty="0"/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Functions and Packages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Files and </a:t>
            </a:r>
            <a:r>
              <a:rPr lang="de-DE" altLang="de-DE" b="1" smtClean="0"/>
              <a:t>Tables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Loops and sapply</a:t>
            </a: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377800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Reading and Writing Files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5611762"/>
          </a:xfrm>
        </p:spPr>
        <p:txBody>
          <a:bodyPr/>
          <a:lstStyle/>
          <a:p>
            <a:r>
              <a:rPr lang="de-CH" smtClean="0"/>
              <a:t>For some purposes, you need to read data from files or store processed data to a file. There are several functions facilitating these tasks: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write()</a:t>
            </a:r>
            <a:r>
              <a:rPr lang="de-CH" smtClean="0"/>
              <a:t>: Writes the contents of a vector to a file.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scan()</a:t>
            </a:r>
            <a:r>
              <a:rPr lang="de-CH" smtClean="0"/>
              <a:t>: Reads the contents of a file into a vector. If the file contains characters, use the argument character() to indicate this. Otherwise there will be errors.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read.table()</a:t>
            </a:r>
            <a:r>
              <a:rPr lang="de-CH" smtClean="0"/>
              <a:t>: Reads a table as data.frame from a file. You may specify the separator and whether or not the first line contains column names.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write.table()</a:t>
            </a:r>
            <a:r>
              <a:rPr lang="de-CH" smtClean="0"/>
              <a:t>: Writes a data.frame to a table.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Data.Frames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5539754"/>
          </a:xfrm>
        </p:spPr>
        <p:txBody>
          <a:bodyPr/>
          <a:lstStyle/>
          <a:p>
            <a:r>
              <a:rPr lang="de-CH" smtClean="0"/>
              <a:t>Tables are usually stored as data.frames in R. </a:t>
            </a:r>
          </a:p>
          <a:p>
            <a:r>
              <a:rPr lang="de-CH"/>
              <a:t>A</a:t>
            </a:r>
            <a:r>
              <a:rPr lang="de-CH" smtClean="0"/>
              <a:t> data.frame is an object similar to a list but it has the restriction that all elements must be vectors of equal length. It has some useful built-in methods: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dim()</a:t>
            </a:r>
            <a:r>
              <a:rPr lang="de-CH" smtClean="0"/>
              <a:t>: Returns the number of rows and columns as integer vector of length 2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names()</a:t>
            </a:r>
            <a:r>
              <a:rPr lang="de-CH" smtClean="0"/>
              <a:t>: Returns the column names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summary()</a:t>
            </a:r>
            <a:r>
              <a:rPr lang="de-CH" smtClean="0"/>
              <a:t>: Returns a comprehensive summary of each variable.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head()</a:t>
            </a:r>
            <a:r>
              <a:rPr lang="de-CH" smtClean="0"/>
              <a:t>: Returns the first 6 rows</a:t>
            </a:r>
          </a:p>
        </p:txBody>
      </p:sp>
    </p:spTree>
    <p:extLst>
      <p:ext uri="{BB962C8B-B14F-4D97-AF65-F5344CB8AC3E}">
        <p14:creationId xmlns:p14="http://schemas.microsoft.com/office/powerpoint/2010/main" val="421862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Example</a:t>
            </a:r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2087984" y="1768475"/>
            <a:ext cx="7283029" cy="5116513"/>
          </a:xfrm>
        </p:spPr>
        <p:txBody>
          <a:bodyPr/>
          <a:lstStyle/>
          <a:p>
            <a:r>
              <a:rPr lang="de-CH"/>
              <a:t>&gt; </a:t>
            </a:r>
            <a:r>
              <a:rPr lang="de-CH" smtClean="0"/>
              <a:t>data1 </a:t>
            </a:r>
            <a:r>
              <a:rPr lang="de-CH"/>
              <a:t>= data.frame("Name"=c("Anton","Babette","Caspar"),</a:t>
            </a:r>
          </a:p>
          <a:p>
            <a:r>
              <a:rPr lang="de-CH"/>
              <a:t>+                    </a:t>
            </a:r>
            <a:r>
              <a:rPr lang="de-CH" smtClean="0"/>
              <a:t>"Age"=</a:t>
            </a:r>
            <a:r>
              <a:rPr lang="de-CH"/>
              <a:t>c(20,34,54),</a:t>
            </a:r>
          </a:p>
          <a:p>
            <a:r>
              <a:rPr lang="de-CH"/>
              <a:t>+                    </a:t>
            </a:r>
            <a:r>
              <a:rPr lang="de-CH" smtClean="0"/>
              <a:t>"Mark"=</a:t>
            </a:r>
            <a:r>
              <a:rPr lang="de-CH"/>
              <a:t>c(4.75,5,5.34),</a:t>
            </a:r>
          </a:p>
          <a:p>
            <a:r>
              <a:rPr lang="de-CH"/>
              <a:t>+                    </a:t>
            </a:r>
            <a:r>
              <a:rPr lang="de-CH" smtClean="0"/>
              <a:t>"Present"=</a:t>
            </a:r>
            <a:r>
              <a:rPr lang="de-CH"/>
              <a:t>c(TRUE,TRUE,FALSE))</a:t>
            </a:r>
          </a:p>
          <a:p>
            <a:r>
              <a:rPr lang="de-CH"/>
              <a:t>&gt; </a:t>
            </a:r>
            <a:r>
              <a:rPr lang="de-CH" smtClean="0"/>
              <a:t>dim(</a:t>
            </a:r>
            <a:r>
              <a:rPr lang="de-CH"/>
              <a:t>data1</a:t>
            </a:r>
            <a:r>
              <a:rPr lang="de-CH" smtClean="0"/>
              <a:t>)</a:t>
            </a:r>
            <a:endParaRPr lang="de-CH"/>
          </a:p>
          <a:p>
            <a:r>
              <a:rPr lang="de-CH"/>
              <a:t>[1] 3 4</a:t>
            </a:r>
          </a:p>
          <a:p>
            <a:r>
              <a:rPr lang="de-CH"/>
              <a:t>&gt; </a:t>
            </a:r>
            <a:r>
              <a:rPr lang="de-CH" smtClean="0"/>
              <a:t>summary(</a:t>
            </a:r>
            <a:r>
              <a:rPr lang="de-CH"/>
              <a:t>data1</a:t>
            </a:r>
            <a:r>
              <a:rPr lang="de-CH" smtClean="0"/>
              <a:t>)</a:t>
            </a:r>
            <a:endParaRPr lang="de-CH"/>
          </a:p>
          <a:p>
            <a:r>
              <a:rPr lang="de-CH"/>
              <a:t>      Name       </a:t>
            </a:r>
            <a:r>
              <a:rPr lang="de-CH" smtClean="0"/>
              <a:t>Age         Mark         Present</a:t>
            </a:r>
            <a:endParaRPr lang="de-CH"/>
          </a:p>
          <a:p>
            <a:r>
              <a:rPr lang="de-CH"/>
              <a:t> Anton  :1   Min.   :20   Min.   :4.750   Mode :logical  </a:t>
            </a:r>
          </a:p>
          <a:p>
            <a:r>
              <a:rPr lang="de-CH"/>
              <a:t> Babette:1   1st Qu.:27   1st Qu.:4.875   FALSE:1        </a:t>
            </a:r>
          </a:p>
          <a:p>
            <a:r>
              <a:rPr lang="de-CH"/>
              <a:t> Caspar :1   Median :34   Median :5.000   TRUE :2        </a:t>
            </a:r>
          </a:p>
          <a:p>
            <a:r>
              <a:rPr lang="de-CH"/>
              <a:t>             Mean   :36   Mean   :5.030                  </a:t>
            </a:r>
          </a:p>
          <a:p>
            <a:r>
              <a:rPr lang="de-CH"/>
              <a:t>             3rd Qu.:44   3rd Qu.:5.170                  </a:t>
            </a:r>
          </a:p>
          <a:p>
            <a:r>
              <a:rPr lang="de-CH"/>
              <a:t>             Max.   :54   Max.   :5.340 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65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Getting data out of a data.frame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smtClean="0"/>
              <a:t>Each cell in a data.frame has a row index and a column index, just as a matrix.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smtClean="0"/>
              <a:t>Each vector of values has a name and may be called just like a list element (by index or name)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56336" y="1768475"/>
            <a:ext cx="4707507" cy="5467746"/>
          </a:xfrm>
        </p:spPr>
        <p:txBody>
          <a:bodyPr/>
          <a:lstStyle/>
          <a:p>
            <a:r>
              <a:rPr lang="en-US"/>
              <a:t>&gt; print(data1)</a:t>
            </a:r>
          </a:p>
          <a:p>
            <a:r>
              <a:rPr lang="en-US"/>
              <a:t>     Name Age Mark Present</a:t>
            </a:r>
          </a:p>
          <a:p>
            <a:r>
              <a:rPr lang="en-US"/>
              <a:t>1   Anton  20 4.75    TRUE</a:t>
            </a:r>
          </a:p>
          <a:p>
            <a:r>
              <a:rPr lang="en-US"/>
              <a:t>2 Babette  34 5.00    TRUE</a:t>
            </a:r>
          </a:p>
          <a:p>
            <a:r>
              <a:rPr lang="en-US"/>
              <a:t>3  Caspar  54 5.34   FALSE</a:t>
            </a:r>
          </a:p>
          <a:p>
            <a:r>
              <a:rPr lang="en-US"/>
              <a:t>&gt; data1['Name']</a:t>
            </a:r>
          </a:p>
          <a:p>
            <a:r>
              <a:rPr lang="en-US"/>
              <a:t>     Name</a:t>
            </a:r>
          </a:p>
          <a:p>
            <a:r>
              <a:rPr lang="en-US"/>
              <a:t>1   Anton</a:t>
            </a:r>
          </a:p>
          <a:p>
            <a:r>
              <a:rPr lang="en-US"/>
              <a:t>2 Babette</a:t>
            </a:r>
          </a:p>
          <a:p>
            <a:r>
              <a:rPr lang="en-US"/>
              <a:t>3  Caspar</a:t>
            </a:r>
          </a:p>
          <a:p>
            <a:r>
              <a:rPr lang="en-US"/>
              <a:t>&gt; data1[2,3]</a:t>
            </a:r>
          </a:p>
          <a:p>
            <a:r>
              <a:rPr lang="en-US"/>
              <a:t>[1] 5</a:t>
            </a:r>
          </a:p>
          <a:p>
            <a:r>
              <a:rPr lang="en-US"/>
              <a:t>&gt; data1[2,"Mark"]</a:t>
            </a:r>
          </a:p>
          <a:p>
            <a:r>
              <a:rPr lang="en-US"/>
              <a:t>[1] 5</a:t>
            </a:r>
          </a:p>
          <a:p>
            <a:r>
              <a:rPr lang="en-US"/>
              <a:t>&gt; data1[1:2,"Present"]</a:t>
            </a:r>
          </a:p>
          <a:p>
            <a:r>
              <a:rPr lang="en-US"/>
              <a:t>[1] TRUE TRUE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046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Composite class: factor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800" smtClean="0"/>
              <a:t>Data.frames usuall interpret character vectors as factors.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z="2400" smtClean="0"/>
              <a:t>A factor is a composite class where each unique element has an index and the vector only stores these indices.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z="2400" smtClean="0"/>
              <a:t>The values behind the indices are stored in a dictionary invisible to the user.</a:t>
            </a:r>
            <a:endParaRPr lang="de-CH" sz="240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0312" y="1768475"/>
            <a:ext cx="5040313" cy="5791200"/>
          </a:xfrm>
        </p:spPr>
        <p:txBody>
          <a:bodyPr/>
          <a:lstStyle/>
          <a:p>
            <a:r>
              <a:rPr lang="de-CH" sz="1200"/>
              <a:t>&gt; f1 = as.factor(c("Anna","Charlie","Berta"))</a:t>
            </a:r>
          </a:p>
          <a:p>
            <a:r>
              <a:rPr lang="de-CH" sz="1200"/>
              <a:t>&gt; f1</a:t>
            </a:r>
          </a:p>
          <a:p>
            <a:r>
              <a:rPr lang="de-CH" sz="1200"/>
              <a:t>[1] Anna    Charlie Berta  </a:t>
            </a:r>
          </a:p>
          <a:p>
            <a:r>
              <a:rPr lang="de-CH" sz="1200"/>
              <a:t>Levels: Anna Berta Charlie</a:t>
            </a:r>
          </a:p>
          <a:p>
            <a:r>
              <a:rPr lang="de-CH" sz="1200"/>
              <a:t>&gt; as.integer(f1)</a:t>
            </a:r>
          </a:p>
          <a:p>
            <a:r>
              <a:rPr lang="de-CH" sz="1200"/>
              <a:t>[1] 1 3 2</a:t>
            </a:r>
          </a:p>
          <a:p>
            <a:r>
              <a:rPr lang="de-CH" sz="1200"/>
              <a:t>&gt; as.character(f1)</a:t>
            </a:r>
          </a:p>
          <a:p>
            <a:r>
              <a:rPr lang="de-CH" sz="1200"/>
              <a:t>[1] "Anna"    "Charlie" "Berta"  </a:t>
            </a:r>
          </a:p>
          <a:p>
            <a:endParaRPr lang="de-CH" sz="1200"/>
          </a:p>
          <a:p>
            <a:r>
              <a:rPr lang="de-CH" sz="1200"/>
              <a:t>&gt; f2 = as.factor(c("2018","2019","2020"))</a:t>
            </a:r>
          </a:p>
          <a:p>
            <a:r>
              <a:rPr lang="de-CH" sz="1200"/>
              <a:t>&gt; f2</a:t>
            </a:r>
          </a:p>
          <a:p>
            <a:r>
              <a:rPr lang="de-CH" sz="1200"/>
              <a:t>[1] 2018 2019 2020</a:t>
            </a:r>
          </a:p>
          <a:p>
            <a:r>
              <a:rPr lang="de-CH" sz="1200"/>
              <a:t>Levels: 2018 2019 2020</a:t>
            </a:r>
          </a:p>
          <a:p>
            <a:r>
              <a:rPr lang="de-CH" sz="1200"/>
              <a:t>&gt; as.character(f2)</a:t>
            </a:r>
          </a:p>
          <a:p>
            <a:r>
              <a:rPr lang="de-CH" sz="1200"/>
              <a:t>[1] "2018" "2019" "2020"</a:t>
            </a:r>
          </a:p>
          <a:p>
            <a:r>
              <a:rPr lang="de-CH" sz="1200"/>
              <a:t>&gt; as.integer(f2)</a:t>
            </a:r>
          </a:p>
          <a:p>
            <a:r>
              <a:rPr lang="de-CH" sz="1200"/>
              <a:t>[1] 1 2 3</a:t>
            </a:r>
          </a:p>
          <a:p>
            <a:r>
              <a:rPr lang="de-CH" sz="1200"/>
              <a:t>&gt; as.integer(as.character(f2))</a:t>
            </a:r>
          </a:p>
          <a:p>
            <a:r>
              <a:rPr lang="de-CH" sz="1200"/>
              <a:t>[1] 2018 2019 2020</a:t>
            </a:r>
          </a:p>
          <a:p>
            <a:endParaRPr lang="de-CH" sz="1200"/>
          </a:p>
        </p:txBody>
      </p:sp>
      <p:sp>
        <p:nvSpPr>
          <p:cNvPr id="5" name="Rechteckige Legende 4"/>
          <p:cNvSpPr/>
          <p:nvPr/>
        </p:nvSpPr>
        <p:spPr bwMode="auto">
          <a:xfrm>
            <a:off x="8208664" y="2627709"/>
            <a:ext cx="1895266" cy="956773"/>
          </a:xfrm>
          <a:prstGeom prst="wedgeRectCallout">
            <a:avLst>
              <a:gd name="adj1" fmla="val -136398"/>
              <a:gd name="adj2" fmla="val 24345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600" smtClean="0">
                <a:latin typeface="Arial" charset="0"/>
                <a:cs typeface="Arial" charset="0"/>
              </a:rPr>
              <a:t>The indices are alphabetically sorted</a:t>
            </a:r>
            <a:endParaRPr kumimoji="0" lang="de-CH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hteckige Legende 5"/>
          <p:cNvSpPr/>
          <p:nvPr/>
        </p:nvSpPr>
        <p:spPr bwMode="auto">
          <a:xfrm>
            <a:off x="8164041" y="5580037"/>
            <a:ext cx="1895266" cy="956773"/>
          </a:xfrm>
          <a:prstGeom prst="wedgeRectCallout">
            <a:avLst>
              <a:gd name="adj1" fmla="val -131803"/>
              <a:gd name="adj2" fmla="val 34964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600" smtClean="0">
                <a:latin typeface="Arial" charset="0"/>
                <a:cs typeface="Arial" charset="0"/>
              </a:rPr>
              <a:t>as.integer() will always return the indices</a:t>
            </a:r>
            <a:endParaRPr kumimoji="0" lang="de-CH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Objects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R is an object oriented programming language, which uses functions and operations to manipulate and visualize objects.</a:t>
            </a:r>
          </a:p>
          <a:p>
            <a:endParaRPr lang="de-CH" smtClean="0"/>
          </a:p>
          <a:p>
            <a:r>
              <a:rPr lang="de-CH" smtClean="0"/>
              <a:t>There are generally two types of objects: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atomic objects or symbols (e.g.: A number or a word)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Composite or complex objects (e.g.: A vector or list)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9628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xmlns="" id="{7D560335-B763-2D45-B797-484491AD9E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8700ABDA-A7A4-D447-BCF6-7AE777CE6C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8869362" cy="5118100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Objects and Syntax</a:t>
            </a:r>
            <a:endParaRPr lang="de-DE" altLang="de-DE" dirty="0"/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Functions and Packages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Files and </a:t>
            </a:r>
            <a:r>
              <a:rPr lang="de-DE" altLang="de-DE" smtClean="0"/>
              <a:t>Tables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Loops and sapply</a:t>
            </a:r>
            <a:endParaRPr lang="de-DE" altLang="de-DE" b="1" smtClean="0"/>
          </a:p>
        </p:txBody>
      </p:sp>
    </p:spTree>
    <p:extLst>
      <p:ext uri="{BB962C8B-B14F-4D97-AF65-F5344CB8AC3E}">
        <p14:creationId xmlns:p14="http://schemas.microsoft.com/office/powerpoint/2010/main" val="214999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Necessity for loops</a:t>
            </a:r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Since any operation on vectors is applied to all their elements, there is less need for loops in R. In addition, functions may be applied to all elements of a vector using the sapply()-function.</a:t>
            </a:r>
          </a:p>
          <a:p>
            <a:endParaRPr lang="de-CH" smtClean="0"/>
          </a:p>
          <a:p>
            <a:r>
              <a:rPr lang="de-CH" smtClean="0"/>
              <a:t>Loops are only required if a series of commands has to be executed for all elements of a vector. For example, if a character vector holds the names of files that have to be opened and processed.</a:t>
            </a:r>
          </a:p>
        </p:txBody>
      </p:sp>
    </p:spTree>
    <p:extLst>
      <p:ext uri="{BB962C8B-B14F-4D97-AF65-F5344CB8AC3E}">
        <p14:creationId xmlns:p14="http://schemas.microsoft.com/office/powerpoint/2010/main" val="2853837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The for-loop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5611762"/>
          </a:xfrm>
        </p:spPr>
        <p:txBody>
          <a:bodyPr/>
          <a:lstStyle/>
          <a:p>
            <a:r>
              <a:rPr lang="de-CH" sz="2800" smtClean="0"/>
              <a:t>For-Loops execute a series of commands for each element of an iterable (mostly a vector).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CH" sz="2400" smtClean="0"/>
              <a:t>The loop starts with a for-statement indicating the vector and the variable that should be used to store the element for each iteration of the loop.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CH" sz="2400" smtClean="0"/>
              <a:t>The commands are then given in curly brackets.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CH" sz="2400" smtClean="0"/>
              <a:t>It ends when the end of the iterable is reached.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400352" y="1763613"/>
            <a:ext cx="4357688" cy="5539754"/>
          </a:xfrm>
        </p:spPr>
        <p:txBody>
          <a:bodyPr/>
          <a:lstStyle/>
          <a:p>
            <a:r>
              <a:rPr lang="de-CH"/>
              <a:t>&gt; for(i in c(2,3,5)){</a:t>
            </a:r>
          </a:p>
          <a:p>
            <a:r>
              <a:rPr lang="de-CH"/>
              <a:t>+   print(i)</a:t>
            </a:r>
          </a:p>
          <a:p>
            <a:r>
              <a:rPr lang="de-CH"/>
              <a:t>+ }</a:t>
            </a:r>
          </a:p>
          <a:p>
            <a:r>
              <a:rPr lang="de-CH"/>
              <a:t>[1] 2</a:t>
            </a:r>
          </a:p>
          <a:p>
            <a:r>
              <a:rPr lang="de-CH"/>
              <a:t>[1] 3</a:t>
            </a:r>
          </a:p>
          <a:p>
            <a:r>
              <a:rPr lang="de-CH"/>
              <a:t>[1] 5</a:t>
            </a:r>
          </a:p>
          <a:p>
            <a:r>
              <a:rPr lang="de-CH"/>
              <a:t>&gt; </a:t>
            </a:r>
          </a:p>
          <a:p>
            <a:r>
              <a:rPr lang="de-CH"/>
              <a:t>&gt; for(c in letters[1:5]){</a:t>
            </a:r>
          </a:p>
          <a:p>
            <a:r>
              <a:rPr lang="de-CH"/>
              <a:t>+   print(paste("Letter:",c))</a:t>
            </a:r>
          </a:p>
          <a:p>
            <a:r>
              <a:rPr lang="de-CH"/>
              <a:t>+ }</a:t>
            </a:r>
          </a:p>
          <a:p>
            <a:r>
              <a:rPr lang="de-CH"/>
              <a:t>[1] "Letter: a"</a:t>
            </a:r>
          </a:p>
          <a:p>
            <a:r>
              <a:rPr lang="de-CH"/>
              <a:t>[1] "Letter: b"</a:t>
            </a:r>
          </a:p>
          <a:p>
            <a:r>
              <a:rPr lang="de-CH"/>
              <a:t>[1] "Letter: c"</a:t>
            </a:r>
          </a:p>
          <a:p>
            <a:r>
              <a:rPr lang="de-CH"/>
              <a:t>[1] "Letter: d"</a:t>
            </a:r>
          </a:p>
          <a:p>
            <a:r>
              <a:rPr lang="de-CH"/>
              <a:t>[1] "Letter: e"</a:t>
            </a:r>
          </a:p>
        </p:txBody>
      </p:sp>
    </p:spTree>
    <p:extLst>
      <p:ext uri="{BB962C8B-B14F-4D97-AF65-F5344CB8AC3E}">
        <p14:creationId xmlns:p14="http://schemas.microsoft.com/office/powerpoint/2010/main" val="3269780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The while-loop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537074" cy="5611762"/>
          </a:xfrm>
        </p:spPr>
        <p:txBody>
          <a:bodyPr/>
          <a:lstStyle/>
          <a:p>
            <a:r>
              <a:rPr lang="de-CH" sz="2800" smtClean="0"/>
              <a:t>While-Loops execute a series of commands until a condition is no longer true.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CH" sz="2400" smtClean="0"/>
              <a:t>The loop starts with a while-statement defining the condition that has to be true.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CH" sz="2400" smtClean="0"/>
              <a:t>The commands are then given in curly brackets.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CH" sz="2400" smtClean="0"/>
              <a:t>It ends when the condition is no longer true.</a:t>
            </a:r>
          </a:p>
          <a:p>
            <a:pPr lvl="1"/>
            <a:r>
              <a:rPr lang="de-CH" sz="2400" b="1" smtClean="0"/>
              <a:t>Warning</a:t>
            </a:r>
            <a:r>
              <a:rPr lang="de-CH" sz="2400" smtClean="0"/>
              <a:t>: Endless loops may occur if the condition is never false.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400352" y="1763613"/>
            <a:ext cx="4357688" cy="5796062"/>
          </a:xfrm>
        </p:spPr>
        <p:txBody>
          <a:bodyPr/>
          <a:lstStyle/>
          <a:p>
            <a:r>
              <a:rPr lang="en-US"/>
              <a:t>&gt; number = 1</a:t>
            </a:r>
          </a:p>
          <a:p>
            <a:r>
              <a:rPr lang="en-US"/>
              <a:t>&gt; while(number&lt;100){</a:t>
            </a:r>
          </a:p>
          <a:p>
            <a:r>
              <a:rPr lang="en-US"/>
              <a:t>+   number=number*2</a:t>
            </a:r>
          </a:p>
          <a:p>
            <a:r>
              <a:rPr lang="en-US"/>
              <a:t>+ }</a:t>
            </a:r>
          </a:p>
          <a:p>
            <a:r>
              <a:rPr lang="en-US"/>
              <a:t>&gt; print(number)</a:t>
            </a:r>
          </a:p>
          <a:p>
            <a:r>
              <a:rPr lang="en-US"/>
              <a:t>[1] 128</a:t>
            </a:r>
          </a:p>
          <a:p>
            <a:r>
              <a:rPr lang="en-US"/>
              <a:t>&gt; </a:t>
            </a:r>
          </a:p>
          <a:p>
            <a:r>
              <a:rPr lang="en-US"/>
              <a:t>&gt; number = 5</a:t>
            </a:r>
          </a:p>
          <a:p>
            <a:r>
              <a:rPr lang="en-US"/>
              <a:t>&gt; while(number&gt;1){</a:t>
            </a:r>
          </a:p>
          <a:p>
            <a:r>
              <a:rPr lang="en-US"/>
              <a:t>+   print(number)</a:t>
            </a:r>
          </a:p>
          <a:p>
            <a:r>
              <a:rPr lang="en-US"/>
              <a:t>+   number=number/2</a:t>
            </a:r>
          </a:p>
          <a:p>
            <a:r>
              <a:rPr lang="en-US"/>
              <a:t>+ }</a:t>
            </a:r>
          </a:p>
          <a:p>
            <a:r>
              <a:rPr lang="en-US"/>
              <a:t>[1] 5</a:t>
            </a:r>
          </a:p>
          <a:p>
            <a:r>
              <a:rPr lang="en-US"/>
              <a:t>[1] 2.5</a:t>
            </a:r>
          </a:p>
          <a:p>
            <a:r>
              <a:rPr lang="en-US"/>
              <a:t>[1] 1.25</a:t>
            </a:r>
          </a:p>
          <a:p>
            <a:r>
              <a:rPr lang="en-US"/>
              <a:t>&gt; print(number)</a:t>
            </a:r>
          </a:p>
          <a:p>
            <a:r>
              <a:rPr lang="en-US"/>
              <a:t>[1] 0.625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968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sapply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753098" cy="5116513"/>
          </a:xfrm>
        </p:spPr>
        <p:txBody>
          <a:bodyPr/>
          <a:lstStyle/>
          <a:p>
            <a:r>
              <a:rPr lang="de-CH" smtClean="0"/>
              <a:t>If a single command is to be applied to all elements in a vector, sapply() may be used instead of a for-loop.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sapply() takes a vector and a function.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It returns a named vector where all elements were transformed by the function.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44367" y="1768475"/>
            <a:ext cx="4032449" cy="5116513"/>
          </a:xfrm>
        </p:spPr>
        <p:txBody>
          <a:bodyPr/>
          <a:lstStyle/>
          <a:p>
            <a:r>
              <a:rPr lang="de-CH"/>
              <a:t>&gt; names = c("Hans","FRITZ","Anna","berta")</a:t>
            </a:r>
          </a:p>
          <a:p>
            <a:r>
              <a:rPr lang="de-CH"/>
              <a:t>&gt; lower = sapply(names,tolower)</a:t>
            </a:r>
          </a:p>
          <a:p>
            <a:r>
              <a:rPr lang="de-CH"/>
              <a:t>&gt; print(lower)</a:t>
            </a:r>
          </a:p>
          <a:p>
            <a:r>
              <a:rPr lang="de-CH"/>
              <a:t>   Hans   FRITZ    Anna   berta </a:t>
            </a:r>
          </a:p>
          <a:p>
            <a:r>
              <a:rPr lang="de-CH"/>
              <a:t> "hans" "fritz"  "anna" "berta" </a:t>
            </a:r>
          </a:p>
        </p:txBody>
      </p:sp>
    </p:spTree>
    <p:extLst>
      <p:ext uri="{BB962C8B-B14F-4D97-AF65-F5344CB8AC3E}">
        <p14:creationId xmlns:p14="http://schemas.microsoft.com/office/powerpoint/2010/main" val="3874906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Working with R</a:t>
            </a:r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5539754"/>
          </a:xfrm>
        </p:spPr>
        <p:txBody>
          <a:bodyPr/>
          <a:lstStyle/>
          <a:p>
            <a:r>
              <a:rPr lang="de-CH" smtClean="0"/>
              <a:t>Building on these basics on objects, functions and data import, we may use R for the various tasks that are presented today.</a:t>
            </a:r>
          </a:p>
          <a:p>
            <a:endParaRPr lang="de-CH"/>
          </a:p>
          <a:p>
            <a:r>
              <a:rPr lang="de-CH" smtClean="0"/>
              <a:t>We hope that everyone may work with R if we: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Use the vocabulary on these slides as precisely and consistently as possible.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Discuss the arguments and returned objects of all functions we introduce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Assist in any error-handling occurring in this workshop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6415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Further material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7784" y="1768475"/>
            <a:ext cx="6697313" cy="5116513"/>
          </a:xfrm>
        </p:spPr>
        <p:txBody>
          <a:bodyPr/>
          <a:lstStyle/>
          <a:p>
            <a:r>
              <a:rPr lang="de-CH" smtClean="0"/>
              <a:t>Video tutorial:</a:t>
            </a:r>
          </a:p>
          <a:p>
            <a:r>
              <a:rPr lang="de-CH">
                <a:hlinkClick r:id="rId2"/>
              </a:rPr>
              <a:t>https://</a:t>
            </a:r>
            <a:r>
              <a:rPr lang="de-CH" smtClean="0">
                <a:hlinkClick r:id="rId2"/>
              </a:rPr>
              <a:t>tube.switch.ch/profiles/61305</a:t>
            </a:r>
            <a:endParaRPr lang="de-CH" smtClean="0"/>
          </a:p>
          <a:p>
            <a:endParaRPr lang="de-CH"/>
          </a:p>
          <a:p>
            <a:r>
              <a:rPr lang="de-CH" smtClean="0"/>
              <a:t>Book:</a:t>
            </a:r>
          </a:p>
          <a:p>
            <a:pPr marL="357188" indent="-357188"/>
            <a:r>
              <a:rPr lang="de-CH" sz="2000"/>
              <a:t>Schneider, Gerold; Lauber, Max (2019). Statistics for Linguists: A patient, slow-paced introduction to statistics and to the programming language R. Zurich: Digitale Lehre und Forschung UZH.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07" y="3399844"/>
            <a:ext cx="2759918" cy="41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5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xmlns="" id="{0329C2DC-E5E5-3E40-BDB8-68C58F5CBF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Questions ???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xmlns="" id="{5D644062-C963-2445-AC8F-A34F512F3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768475"/>
            <a:ext cx="3559175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Atomic Objects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Atomic Objects may have one of the following object classes. An object class defines what operations and functions may be used on an object: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mtClean="0"/>
              <a:t>Logical: May only be TRUE or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mtClean="0"/>
              <a:t>Integer: Any positive or negative number without decimals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mtClean="0"/>
              <a:t>Double: Any decimal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mtClean="0"/>
              <a:t>Character: Any string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56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Composite Objects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Composite Objects are a collection of atomic objects, which may or may not be limited to a sinlge class: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Vector</a:t>
            </a:r>
            <a:r>
              <a:rPr lang="de-CH" smtClean="0"/>
              <a:t>: An 1-dimensional array of objects of the same class. R will enforce the same class on all elements.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Matrix</a:t>
            </a:r>
            <a:r>
              <a:rPr lang="de-CH" smtClean="0"/>
              <a:t>: A 2-dimensional array of objects of the same class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b="1" smtClean="0"/>
              <a:t>List</a:t>
            </a:r>
            <a:r>
              <a:rPr lang="de-CH" smtClean="0"/>
              <a:t>: A 1-dimensional array of objects of any class. Objects in a list may even be lists, themselves.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20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Storing objects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116513"/>
          </a:xfrm>
        </p:spPr>
        <p:txBody>
          <a:bodyPr/>
          <a:lstStyle/>
          <a:p>
            <a:r>
              <a:rPr lang="de-CH" smtClean="0"/>
              <a:t>Objects may be stored in variables.</a:t>
            </a:r>
          </a:p>
          <a:p>
            <a:pPr lvl="1"/>
            <a:r>
              <a:rPr lang="de-CH" smtClean="0"/>
              <a:t>Each variable has an unique name. </a:t>
            </a:r>
          </a:p>
          <a:p>
            <a:pPr marL="785813" lvl="2" indent="-342900">
              <a:buFont typeface="Arial" panose="020B0604020202020204" pitchFamily="34" charset="0"/>
              <a:buChar char="•"/>
            </a:pPr>
            <a:r>
              <a:rPr lang="de-CH" smtClean="0"/>
              <a:t>It has to start with a letter</a:t>
            </a:r>
          </a:p>
          <a:p>
            <a:pPr marL="785813" lvl="2" indent="-342900">
              <a:buFont typeface="Arial" panose="020B0604020202020204" pitchFamily="34" charset="0"/>
              <a:buChar char="•"/>
            </a:pPr>
            <a:r>
              <a:rPr lang="de-CH" smtClean="0"/>
              <a:t>It is case-sensitive</a:t>
            </a:r>
          </a:p>
          <a:p>
            <a:pPr marL="785813" lvl="2" indent="-342900">
              <a:buFont typeface="Arial" panose="020B0604020202020204" pitchFamily="34" charset="0"/>
              <a:buChar char="•"/>
            </a:pPr>
            <a:r>
              <a:rPr lang="de-CH" smtClean="0"/>
              <a:t>It may not contain any mathematical operator or special character (+,-,*,/,=,!,?,#,$)</a:t>
            </a:r>
          </a:p>
          <a:p>
            <a:pPr marL="785813" lvl="2" indent="-342900">
              <a:buFont typeface="Arial" panose="020B0604020202020204" pitchFamily="34" charset="0"/>
              <a:buChar char="•"/>
            </a:pPr>
            <a:r>
              <a:rPr lang="de-CH" smtClean="0"/>
              <a:t>It may contain periods and underscores (.,_)</a:t>
            </a:r>
          </a:p>
          <a:p>
            <a:pPr marL="785813" lvl="2" indent="-342900">
              <a:buFont typeface="Arial" panose="020B0604020202020204" pitchFamily="34" charset="0"/>
              <a:buChar char="•"/>
            </a:pPr>
            <a:endParaRPr lang="de-CH" smtClean="0"/>
          </a:p>
          <a:p>
            <a:pPr lvl="1"/>
            <a:r>
              <a:rPr lang="de-CH" smtClean="0"/>
              <a:t>Its value may be any object.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de-CH" smtClean="0"/>
              <a:t>There may be only one object per variable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de-CH" smtClean="0"/>
              <a:t>If a new object is assigned to an existing variable, the value of this variable is overwritten without any warning.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89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Mathematical operations on objects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239" y="1768476"/>
            <a:ext cx="9069386" cy="1579314"/>
          </a:xfrm>
        </p:spPr>
        <p:txBody>
          <a:bodyPr/>
          <a:lstStyle/>
          <a:p>
            <a:r>
              <a:rPr lang="de-CH" smtClean="0"/>
              <a:t>Numeric objects (integer and double) may be combined by mathematical operators.</a:t>
            </a:r>
          </a:p>
          <a:p>
            <a:pPr marL="636588" lvl="1" indent="-457200">
              <a:buFont typeface="Arial" panose="020B0604020202020204" pitchFamily="34" charset="0"/>
              <a:buChar char="•"/>
              <a:tabLst>
                <a:tab pos="8882063" algn="l"/>
              </a:tabLst>
            </a:pPr>
            <a:r>
              <a:rPr lang="de-CH" smtClean="0"/>
              <a:t>If one object is a vector or matrix, the operation will be done for each element of this object.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If both objects are vectors of </a:t>
            </a:r>
            <a:br>
              <a:rPr lang="de-CH" smtClean="0"/>
            </a:br>
            <a:r>
              <a:rPr lang="de-CH" smtClean="0"/>
              <a:t>equal length, the operation is</a:t>
            </a:r>
            <a:br>
              <a:rPr lang="de-CH" smtClean="0"/>
            </a:br>
            <a:r>
              <a:rPr lang="de-CH" smtClean="0"/>
              <a:t>done pairwise for corresponding</a:t>
            </a:r>
            <a:br>
              <a:rPr lang="de-CH" smtClean="0"/>
            </a:br>
            <a:r>
              <a:rPr lang="de-CH" smtClean="0"/>
              <a:t>elements.</a:t>
            </a:r>
          </a:p>
          <a:p>
            <a:pPr marL="636588" lvl="1" indent="-457200">
              <a:buFont typeface="Arial" panose="020B0604020202020204" pitchFamily="34" charset="0"/>
              <a:buChar char="•"/>
            </a:pPr>
            <a:r>
              <a:rPr lang="de-CH" smtClean="0"/>
              <a:t>If the length of vectors differ, the</a:t>
            </a:r>
            <a:br>
              <a:rPr lang="de-CH" smtClean="0"/>
            </a:br>
            <a:r>
              <a:rPr lang="de-CH" smtClean="0"/>
              <a:t>shorter one is repeated until it</a:t>
            </a:r>
            <a:br>
              <a:rPr lang="de-CH" smtClean="0"/>
            </a:br>
            <a:r>
              <a:rPr lang="de-CH" smtClean="0"/>
              <a:t>matches the longer one.</a:t>
            </a:r>
            <a:endParaRPr lang="de-CH"/>
          </a:p>
        </p:txBody>
      </p:sp>
      <p:graphicFrame>
        <p:nvGraphicFramePr>
          <p:cNvPr id="4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891300"/>
              </p:ext>
            </p:extLst>
          </p:nvPr>
        </p:nvGraphicFramePr>
        <p:xfrm>
          <a:off x="6480149" y="3923853"/>
          <a:ext cx="3528715" cy="322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8469">
                  <a:extLst>
                    <a:ext uri="{9D8B030D-6E8A-4147-A177-3AD203B41FA5}">
                      <a16:colId xmlns:a16="http://schemas.microsoft.com/office/drawing/2014/main" xmlns="" val="638110894"/>
                    </a:ext>
                  </a:extLst>
                </a:gridCol>
                <a:gridCol w="2330246">
                  <a:extLst>
                    <a:ext uri="{9D8B030D-6E8A-4147-A177-3AD203B41FA5}">
                      <a16:colId xmlns:a16="http://schemas.microsoft.com/office/drawing/2014/main" xmlns="" val="3493993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Operator</a:t>
                      </a:r>
                      <a:endParaRPr lang="de-CH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meaning</a:t>
                      </a:r>
                      <a:endParaRPr lang="de-CH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407193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+</a:t>
                      </a:r>
                      <a:endParaRPr lang="de-CH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Addition</a:t>
                      </a:r>
                      <a:endParaRPr lang="de-CH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5990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-</a:t>
                      </a:r>
                      <a:endParaRPr lang="de-CH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Subtraction</a:t>
                      </a:r>
                      <a:endParaRPr lang="de-CH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5003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*</a:t>
                      </a:r>
                      <a:endParaRPr lang="de-CH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Multiplication</a:t>
                      </a:r>
                      <a:endParaRPr lang="de-CH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408864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/</a:t>
                      </a:r>
                      <a:endParaRPr lang="de-CH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Division</a:t>
                      </a:r>
                      <a:r>
                        <a:rPr lang="de-CH" baseline="0" smtClean="0"/>
                        <a:t> </a:t>
                      </a:r>
                      <a:r>
                        <a:rPr lang="de-CH" sz="1400" baseline="0" smtClean="0"/>
                        <a:t>(Returns double, if the divisor is not divisible without remains)</a:t>
                      </a:r>
                      <a:endParaRPr lang="de-CH" sz="1400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62401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%%</a:t>
                      </a:r>
                      <a:endParaRPr lang="de-CH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z="1800" smtClean="0"/>
                        <a:t>Modulo</a:t>
                      </a:r>
                      <a:r>
                        <a:rPr lang="de-CH" sz="1400" baseline="0" smtClean="0"/>
                        <a:t> (Remainder of the division)</a:t>
                      </a:r>
                      <a:endParaRPr lang="de-CH" sz="1400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35037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** or ^</a:t>
                      </a:r>
                      <a:endParaRPr lang="de-CH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Power</a:t>
                      </a:r>
                      <a:endParaRPr lang="de-CH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68385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5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Examples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smtClean="0"/>
              <a:t>In this example, three variables are assigned three different objects: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a ist a single character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b is a single double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smtClean="0"/>
              <a:t>c is a vector of integers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/>
          </a:p>
          <a:p>
            <a:r>
              <a:rPr lang="de-CH" sz="2400" smtClean="0"/>
              <a:t>If an operation is used on an object it may not be used on, R returns an error.</a:t>
            </a:r>
            <a:endParaRPr lang="de-CH" sz="240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013324" y="1768475"/>
            <a:ext cx="4923531" cy="5683770"/>
          </a:xfrm>
        </p:spPr>
        <p:txBody>
          <a:bodyPr/>
          <a:lstStyle/>
          <a:p>
            <a:r>
              <a:rPr lang="en-US"/>
              <a:t>&gt; a = "hallo welt"</a:t>
            </a:r>
          </a:p>
          <a:p>
            <a:r>
              <a:rPr lang="en-US"/>
              <a:t>&gt; b = 1.5</a:t>
            </a:r>
          </a:p>
          <a:p>
            <a:r>
              <a:rPr lang="en-US"/>
              <a:t>&gt; c = c(10,18,4,1)</a:t>
            </a:r>
          </a:p>
          <a:p>
            <a:r>
              <a:rPr lang="en-US"/>
              <a:t>&gt; </a:t>
            </a:r>
          </a:p>
          <a:p>
            <a:r>
              <a:rPr lang="en-US"/>
              <a:t>&gt; b*2</a:t>
            </a:r>
          </a:p>
          <a:p>
            <a:r>
              <a:rPr lang="en-US"/>
              <a:t>[1] 3</a:t>
            </a:r>
          </a:p>
          <a:p>
            <a:r>
              <a:rPr lang="en-US"/>
              <a:t>&gt; c+b</a:t>
            </a:r>
          </a:p>
          <a:p>
            <a:r>
              <a:rPr lang="en-US"/>
              <a:t>[1] 11.5 19.5  5.5  2.5</a:t>
            </a:r>
          </a:p>
          <a:p>
            <a:r>
              <a:rPr lang="en-US"/>
              <a:t>&gt; c*b</a:t>
            </a:r>
          </a:p>
          <a:p>
            <a:r>
              <a:rPr lang="en-US"/>
              <a:t>[1] 15.0 27.0  6.0  1.5</a:t>
            </a:r>
          </a:p>
          <a:p>
            <a:r>
              <a:rPr lang="en-US"/>
              <a:t>&gt; a+b</a:t>
            </a:r>
          </a:p>
          <a:p>
            <a:r>
              <a:rPr lang="en-US">
                <a:solidFill>
                  <a:srgbClr val="FF0000"/>
                </a:solidFill>
              </a:rPr>
              <a:t>Error in a + b : non-numeric argument to binary operator</a:t>
            </a:r>
          </a:p>
          <a:p>
            <a:r>
              <a:rPr lang="en-US"/>
              <a:t>&gt; c*a</a:t>
            </a:r>
          </a:p>
          <a:p>
            <a:r>
              <a:rPr lang="en-US">
                <a:solidFill>
                  <a:srgbClr val="FF0000"/>
                </a:solidFill>
              </a:rPr>
              <a:t>Error in c * a : non-numeric argument to binary operator</a:t>
            </a:r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9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Logical Operations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768476"/>
            <a:ext cx="8867775" cy="1435298"/>
          </a:xfrm>
        </p:spPr>
        <p:txBody>
          <a:bodyPr/>
          <a:lstStyle/>
          <a:p>
            <a:r>
              <a:rPr lang="de-CH" smtClean="0"/>
              <a:t>Any object may be used in logical operations. The result of a logical operation is always either TRUE or FALSE.</a:t>
            </a:r>
          </a:p>
          <a:p>
            <a:endParaRPr lang="de-CH"/>
          </a:p>
          <a:p>
            <a:r>
              <a:rPr lang="de-CH" smtClean="0"/>
              <a:t>If logical operations are </a:t>
            </a:r>
            <a:br>
              <a:rPr lang="de-CH" smtClean="0"/>
            </a:br>
            <a:r>
              <a:rPr lang="de-CH" smtClean="0"/>
              <a:t>used on vectors, the </a:t>
            </a:r>
            <a:br>
              <a:rPr lang="de-CH" smtClean="0"/>
            </a:br>
            <a:r>
              <a:rPr lang="de-CH" smtClean="0"/>
              <a:t>result is a logical vector.</a:t>
            </a:r>
            <a:endParaRPr lang="de-CH"/>
          </a:p>
        </p:txBody>
      </p:sp>
      <p:graphicFrame>
        <p:nvGraphicFramePr>
          <p:cNvPr id="6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887800"/>
              </p:ext>
            </p:extLst>
          </p:nvPr>
        </p:nvGraphicFramePr>
        <p:xfrm>
          <a:off x="5468723" y="3563813"/>
          <a:ext cx="4103902" cy="331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3822">
                  <a:extLst>
                    <a:ext uri="{9D8B030D-6E8A-4147-A177-3AD203B41FA5}">
                      <a16:colId xmlns:a16="http://schemas.microsoft.com/office/drawing/2014/main" xmlns="" val="638110894"/>
                    </a:ext>
                  </a:extLst>
                </a:gridCol>
                <a:gridCol w="2710080">
                  <a:extLst>
                    <a:ext uri="{9D8B030D-6E8A-4147-A177-3AD203B41FA5}">
                      <a16:colId xmlns:a16="http://schemas.microsoft.com/office/drawing/2014/main" xmlns="" val="3493993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mtClean="0"/>
                        <a:t>Operator</a:t>
                      </a:r>
                      <a:endParaRPr lang="de-CH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meaning</a:t>
                      </a:r>
                      <a:endParaRPr lang="de-CH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4071938699"/>
                  </a:ext>
                </a:extLst>
              </a:tr>
              <a:tr h="225389">
                <a:tc>
                  <a:txBody>
                    <a:bodyPr/>
                    <a:lstStyle/>
                    <a:p>
                      <a:r>
                        <a:rPr lang="de-CH" sz="1600" smtClean="0"/>
                        <a:t>==</a:t>
                      </a:r>
                      <a:endParaRPr lang="de-CH" sz="1600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z="1600" smtClean="0"/>
                        <a:t>Is equal (any class)</a:t>
                      </a:r>
                      <a:endParaRPr lang="de-CH" sz="1600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59907801"/>
                  </a:ext>
                </a:extLst>
              </a:tr>
              <a:tr h="225389">
                <a:tc>
                  <a:txBody>
                    <a:bodyPr/>
                    <a:lstStyle/>
                    <a:p>
                      <a:r>
                        <a:rPr lang="de-CH" sz="1600" smtClean="0"/>
                        <a:t>!=</a:t>
                      </a:r>
                      <a:endParaRPr lang="de-CH" sz="1600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z="1600" smtClean="0"/>
                        <a:t>Is not equal (any class)</a:t>
                      </a:r>
                      <a:endParaRPr lang="de-CH" sz="1600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266513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smtClean="0"/>
                        <a:t>&gt;; &lt;</a:t>
                      </a:r>
                      <a:endParaRPr lang="de-CH" sz="1600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z="1600" smtClean="0"/>
                        <a:t>Is greater/smaller</a:t>
                      </a:r>
                      <a:r>
                        <a:rPr lang="de-CH" sz="1600" baseline="0" smtClean="0"/>
                        <a:t> than (only numeric objects)</a:t>
                      </a:r>
                      <a:endParaRPr lang="de-CH" sz="1600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5003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smtClean="0"/>
                        <a:t>&gt;=;</a:t>
                      </a:r>
                      <a:r>
                        <a:rPr lang="de-CH" sz="1600" baseline="0" smtClean="0"/>
                        <a:t> &lt;=</a:t>
                      </a:r>
                      <a:endParaRPr lang="de-CH" sz="1600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z="1600" smtClean="0"/>
                        <a:t>Is greater/smaller</a:t>
                      </a:r>
                      <a:r>
                        <a:rPr lang="de-CH" sz="1600" baseline="0" smtClean="0"/>
                        <a:t> or equal than (only numeric objects)</a:t>
                      </a:r>
                      <a:endParaRPr lang="de-CH" sz="1600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408864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smtClean="0"/>
                        <a:t>!</a:t>
                      </a:r>
                      <a:endParaRPr lang="de-CH" sz="1600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z="1600" smtClean="0"/>
                        <a:t>NOT</a:t>
                      </a:r>
                      <a:r>
                        <a:rPr lang="de-CH" sz="1600" baseline="0" smtClean="0"/>
                        <a:t> (only logical)</a:t>
                      </a:r>
                      <a:endParaRPr lang="de-CH" sz="1200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62401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smtClean="0"/>
                        <a:t>&amp;</a:t>
                      </a:r>
                      <a:endParaRPr lang="de-CH" sz="1600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z="1600" smtClean="0"/>
                        <a:t>AND (only logical)</a:t>
                      </a:r>
                      <a:endParaRPr lang="de-CH" sz="1600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68385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smtClean="0"/>
                        <a:t>|</a:t>
                      </a:r>
                      <a:endParaRPr lang="de-CH" sz="1600"/>
                    </a:p>
                  </a:txBody>
                  <a:tcPr marL="82778" marR="82778"/>
                </a:tc>
                <a:tc>
                  <a:txBody>
                    <a:bodyPr/>
                    <a:lstStyle/>
                    <a:p>
                      <a:r>
                        <a:rPr lang="de-CH" sz="1600" smtClean="0"/>
                        <a:t>OR (only logical)</a:t>
                      </a:r>
                      <a:endParaRPr lang="de-CH" sz="1600"/>
                    </a:p>
                  </a:txBody>
                  <a:tcPr marL="82778" marR="82778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19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Zen Hei"/>
        <a:cs typeface="WenQuanYi Zen Hei"/>
      </a:majorFont>
      <a:minorFont>
        <a:latin typeface="Arial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3275</Words>
  <Application>Microsoft Office PowerPoint</Application>
  <PresentationFormat>Benutzerdefiniert</PresentationFormat>
  <Paragraphs>476</Paragraphs>
  <Slides>37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Introduction to R</vt:lpstr>
      <vt:lpstr>Overview</vt:lpstr>
      <vt:lpstr>Objects</vt:lpstr>
      <vt:lpstr>Atomic Objects</vt:lpstr>
      <vt:lpstr>Composite Objects</vt:lpstr>
      <vt:lpstr>Storing objects</vt:lpstr>
      <vt:lpstr>Mathematical operations on objects</vt:lpstr>
      <vt:lpstr>Examples</vt:lpstr>
      <vt:lpstr>Logical Operations</vt:lpstr>
      <vt:lpstr>Examples</vt:lpstr>
      <vt:lpstr>Targeting elements in vectors</vt:lpstr>
      <vt:lpstr>Filtering elements in vectors</vt:lpstr>
      <vt:lpstr>Targeting elements in matrices</vt:lpstr>
      <vt:lpstr>Targeting elements in lists</vt:lpstr>
      <vt:lpstr>Overview</vt:lpstr>
      <vt:lpstr>Functions</vt:lpstr>
      <vt:lpstr>Functions</vt:lpstr>
      <vt:lpstr>Examples</vt:lpstr>
      <vt:lpstr>Arguments</vt:lpstr>
      <vt:lpstr>Help texts</vt:lpstr>
      <vt:lpstr>Google</vt:lpstr>
      <vt:lpstr>Packages</vt:lpstr>
      <vt:lpstr>Custom Functions</vt:lpstr>
      <vt:lpstr>Overview</vt:lpstr>
      <vt:lpstr>Reading and Writing Files</vt:lpstr>
      <vt:lpstr>Data.Frames</vt:lpstr>
      <vt:lpstr>Example</vt:lpstr>
      <vt:lpstr>Getting data out of a data.frame</vt:lpstr>
      <vt:lpstr>Composite class: factor</vt:lpstr>
      <vt:lpstr>Overview</vt:lpstr>
      <vt:lpstr>Necessity for loops</vt:lpstr>
      <vt:lpstr>The for-loop</vt:lpstr>
      <vt:lpstr>The while-loop</vt:lpstr>
      <vt:lpstr>sapply</vt:lpstr>
      <vt:lpstr>Working with R</vt:lpstr>
      <vt:lpstr>Further material</vt:lpstr>
      <vt:lpstr>Questions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ma </dc:creator>
  <cp:lastModifiedBy>Tarlanc</cp:lastModifiedBy>
  <cp:revision>151</cp:revision>
  <cp:lastPrinted>2016-10-25T08:54:52Z</cp:lastPrinted>
  <dcterms:created xsi:type="dcterms:W3CDTF">2013-11-26T14:52:47Z</dcterms:created>
  <dcterms:modified xsi:type="dcterms:W3CDTF">2020-03-12T20:32:08Z</dcterms:modified>
</cp:coreProperties>
</file>