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52" y="-2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18.05.2020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18.05.2020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18.05.2020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18.05.2020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18.05.2020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18.05.2020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18.05.2020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18.05.2020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18.05.2020</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mtClean="0"/>
              <a:t>Anleitung für die Korrektur-Pipeline</a:t>
            </a:r>
            <a:br>
              <a:rPr lang="de-CH" smtClean="0"/>
            </a:br>
            <a:r>
              <a:rPr lang="de-CH" smtClean="0"/>
              <a:t>für OLAT-Prüfungen</a:t>
            </a:r>
            <a:endParaRPr lang="de-CH"/>
          </a:p>
        </p:txBody>
      </p:sp>
      <p:sp>
        <p:nvSpPr>
          <p:cNvPr id="3" name="Untertitel 2"/>
          <p:cNvSpPr>
            <a:spLocks noGrp="1"/>
          </p:cNvSpPr>
          <p:nvPr>
            <p:ph type="subTitle" idx="1"/>
          </p:nvPr>
        </p:nvSpPr>
        <p:spPr/>
        <p:txBody>
          <a:bodyPr/>
          <a:lstStyle/>
          <a:p>
            <a:r>
              <a:rPr lang="de-CH" smtClean="0"/>
              <a:t>Martin Wettstein</a:t>
            </a:r>
            <a:endParaRPr lang="de-CH"/>
          </a:p>
        </p:txBody>
      </p:sp>
    </p:spTree>
    <p:extLst>
      <p:ext uri="{BB962C8B-B14F-4D97-AF65-F5344CB8AC3E}">
        <p14:creationId xmlns:p14="http://schemas.microsoft.com/office/powerpoint/2010/main" val="222227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37928"/>
            <a:ext cx="47815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 Multiple Choice Frage</a:t>
            </a:r>
            <a:endParaRPr lang="de-CH" b="1"/>
          </a:p>
        </p:txBody>
      </p:sp>
      <p:sp>
        <p:nvSpPr>
          <p:cNvPr id="4" name="Rechteckige Legende 3"/>
          <p:cNvSpPr/>
          <p:nvPr/>
        </p:nvSpPr>
        <p:spPr>
          <a:xfrm>
            <a:off x="3059832" y="4011910"/>
            <a:ext cx="1656184" cy="864096"/>
          </a:xfrm>
          <a:prstGeom prst="wedgeRectCallout">
            <a:avLst>
              <a:gd name="adj1" fmla="val 73240"/>
              <a:gd name="adj2" fmla="val -949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Text der Aussage, die richtig oder falsch sein kann</a:t>
            </a:r>
            <a:endParaRPr lang="de-CH" sz="1400"/>
          </a:p>
        </p:txBody>
      </p:sp>
      <p:sp>
        <p:nvSpPr>
          <p:cNvPr id="8" name="Rechteckige Legende 7"/>
          <p:cNvSpPr/>
          <p:nvPr/>
        </p:nvSpPr>
        <p:spPr>
          <a:xfrm>
            <a:off x="5988107"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p>
        </p:txBody>
      </p:sp>
      <p:sp>
        <p:nvSpPr>
          <p:cNvPr id="10" name="Rechteckige Legende 9"/>
          <p:cNvSpPr/>
          <p:nvPr/>
        </p:nvSpPr>
        <p:spPr>
          <a:xfrm>
            <a:off x="6948264" y="2685108"/>
            <a:ext cx="1872208" cy="1051658"/>
          </a:xfrm>
          <a:prstGeom prst="wedgeRectCallout">
            <a:avLst>
              <a:gd name="adj1" fmla="val -73973"/>
              <a:gd name="adj2" fmla="val -2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Bei MC sind die korrekten Antworten eine 1, die anderen sind Nullen</a:t>
            </a:r>
            <a:endParaRPr lang="de-CH" sz="1400"/>
          </a:p>
        </p:txBody>
      </p:sp>
    </p:spTree>
    <p:extLst>
      <p:ext uri="{BB962C8B-B14F-4D97-AF65-F5344CB8AC3E}">
        <p14:creationId xmlns:p14="http://schemas.microsoft.com/office/powerpoint/2010/main" val="3504597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1947663"/>
          </a:xfrm>
        </p:spPr>
        <p:txBody>
          <a:bodyPr>
            <a:normAutofit/>
          </a:bodyPr>
          <a:lstStyle/>
          <a:p>
            <a:r>
              <a:rPr lang="de-CH" smtClean="0"/>
              <a:t>Wenn für jede Frage die korrekte Antwort notiert ist, kann man die Datei wieder speichern.</a:t>
            </a:r>
          </a:p>
          <a:p>
            <a:r>
              <a:rPr lang="de-CH" smtClean="0"/>
              <a:t>Auch hier meckert Excel wieder, weil die Erweiterung falsch ist. Das spielt aber keine Rolle. Bestätigen Sie mit 'Ja', dass die Ausgabe als .XLS gespeichert werden soll.</a:t>
            </a:r>
          </a:p>
          <a:p>
            <a:r>
              <a:rPr lang="de-CH" b="1" smtClean="0">
                <a:solidFill>
                  <a:srgbClr val="FF0000"/>
                </a:solidFill>
              </a:rPr>
              <a:t>Wichtig</a:t>
            </a:r>
            <a:r>
              <a:rPr lang="de-CH" b="1" smtClean="0"/>
              <a:t>: Auf keinen Fall als richtiges .XLS oder gar .XLSX speichern.</a:t>
            </a:r>
            <a:endParaRPr lang="de-CH" b="1"/>
          </a:p>
        </p:txBody>
      </p:sp>
      <p:sp>
        <p:nvSpPr>
          <p:cNvPr id="4" name="Titel 1"/>
          <p:cNvSpPr>
            <a:spLocks noGrp="1"/>
          </p:cNvSpPr>
          <p:nvPr>
            <p:ph type="title"/>
          </p:nvPr>
        </p:nvSpPr>
        <p:spPr/>
        <p:txBody>
          <a:bodyPr/>
          <a:lstStyle/>
          <a:p>
            <a:r>
              <a:rPr lang="de-CH" smtClean="0"/>
              <a:t>1. Schritt: Korrekte Antworten</a:t>
            </a:r>
            <a:endParaRPr lang="de-CH"/>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3363838"/>
            <a:ext cx="81057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feil nach rechts 5"/>
          <p:cNvSpPr/>
          <p:nvPr/>
        </p:nvSpPr>
        <p:spPr>
          <a:xfrm rot="20052889">
            <a:off x="2538305" y="4594728"/>
            <a:ext cx="792088" cy="432048"/>
          </a:xfrm>
          <a:prstGeom prst="rightArrow">
            <a:avLst>
              <a:gd name="adj1" fmla="val 50000"/>
              <a:gd name="adj2" fmla="val 449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482854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2. Schritt: Automatische Korrektur</a:t>
            </a:r>
            <a:endParaRPr lang="de-CH"/>
          </a:p>
        </p:txBody>
      </p:sp>
      <p:sp>
        <p:nvSpPr>
          <p:cNvPr id="3" name="Inhaltsplatzhalter 2"/>
          <p:cNvSpPr>
            <a:spLocks noGrp="1"/>
          </p:cNvSpPr>
          <p:nvPr>
            <p:ph idx="1"/>
          </p:nvPr>
        </p:nvSpPr>
        <p:spPr/>
        <p:txBody>
          <a:bodyPr/>
          <a:lstStyle/>
          <a:p>
            <a:r>
              <a:rPr lang="de-CH" smtClean="0"/>
              <a:t>Nun kann der erste Teil der Pipeline verwendet werden, um alles automatisch zu korrigieren, was sich automatisch korrigieren lässt (SC, MC, KPRIM, Lückentext).</a:t>
            </a:r>
          </a:p>
          <a:p>
            <a:r>
              <a:rPr lang="de-CH" smtClean="0"/>
              <a:t>Benennen Sie dafür das .XLS-Dokument um, so dass es neu </a:t>
            </a:r>
            <a:r>
              <a:rPr lang="de-CH" b="1" i="1" smtClean="0"/>
              <a:t>"Eingabe.XLS"</a:t>
            </a:r>
            <a:r>
              <a:rPr lang="de-CH" smtClean="0"/>
              <a:t> heisst. (Alternativ kann man den Namen auch belassen und den Code des ersten </a:t>
            </a:r>
            <a:r>
              <a:rPr lang="de-CH" smtClean="0"/>
              <a:t>Python-Skripts auf Zeile 207 ändern. Dort ist der Dateiname definiert.)</a:t>
            </a:r>
            <a:endParaRPr lang="de-CH" smtClean="0"/>
          </a:p>
          <a:p>
            <a:r>
              <a:rPr lang="de-CH"/>
              <a:t>Doppelklicken Sie dann auf </a:t>
            </a:r>
            <a:r>
              <a:rPr lang="de-CH" b="1" i="1" smtClean="0"/>
              <a:t>'1_create_JSON.py'</a:t>
            </a:r>
          </a:p>
          <a:p>
            <a:r>
              <a:rPr lang="de-CH" smtClean="0"/>
              <a:t>Es passieren zwei Dinge:</a:t>
            </a:r>
          </a:p>
          <a:p>
            <a:pPr lvl="1">
              <a:buFont typeface="+mj-lt"/>
              <a:buAutoNum type="arabicPeriod"/>
            </a:pPr>
            <a:r>
              <a:rPr lang="de-CH" smtClean="0"/>
              <a:t>Eine schwarze Konsole öffnet sich und zeigt Daten an.</a:t>
            </a:r>
          </a:p>
          <a:p>
            <a:pPr lvl="1">
              <a:buFont typeface="+mj-lt"/>
              <a:buAutoNum type="arabicPeriod"/>
            </a:pPr>
            <a:r>
              <a:rPr lang="de-CH" smtClean="0"/>
              <a:t>Eine neue Datei wird geschrieben: </a:t>
            </a:r>
            <a:r>
              <a:rPr lang="de-CH" b="1" i="1" smtClean="0"/>
              <a:t>'results.json</a:t>
            </a:r>
            <a:r>
              <a:rPr lang="de-CH" b="1" i="1" smtClean="0"/>
              <a:t>'</a:t>
            </a:r>
            <a:r>
              <a:rPr lang="de-CH" smtClean="0"/>
              <a:t>. Diese Datei enthält alle Fragen, Antworten und automatischen Korrekturen.</a:t>
            </a:r>
            <a:endParaRPr lang="de-CH" b="1" i="1"/>
          </a:p>
        </p:txBody>
      </p:sp>
    </p:spTree>
    <p:extLst>
      <p:ext uri="{BB962C8B-B14F-4D97-AF65-F5344CB8AC3E}">
        <p14:creationId xmlns:p14="http://schemas.microsoft.com/office/powerpoint/2010/main" val="1381894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2. Schritt: Automatische Korrektur</a:t>
            </a:r>
            <a:endParaRPr lang="de-CH"/>
          </a:p>
        </p:txBody>
      </p:sp>
      <p:sp>
        <p:nvSpPr>
          <p:cNvPr id="3" name="Inhaltsplatzhalter 2"/>
          <p:cNvSpPr>
            <a:spLocks noGrp="1"/>
          </p:cNvSpPr>
          <p:nvPr>
            <p:ph idx="1"/>
          </p:nvPr>
        </p:nvSpPr>
        <p:spPr>
          <a:xfrm>
            <a:off x="457200" y="1200151"/>
            <a:ext cx="3970784" cy="3394472"/>
          </a:xfrm>
        </p:spPr>
        <p:txBody>
          <a:bodyPr>
            <a:normAutofit lnSpcReduction="10000"/>
          </a:bodyPr>
          <a:lstStyle/>
          <a:p>
            <a:r>
              <a:rPr lang="de-CH" smtClean="0"/>
              <a:t>In der Konsole werden Informationen für alle Fragen dargestellt.</a:t>
            </a:r>
          </a:p>
          <a:p>
            <a:r>
              <a:rPr lang="de-CH" smtClean="0"/>
              <a:t>Die Nummerierung der Fragen entspricht den OLAT-internen Nummern. Die sind etwas lang.</a:t>
            </a:r>
          </a:p>
          <a:p>
            <a:r>
              <a:rPr lang="de-CH" smtClean="0"/>
              <a:t>Für Jede Frage wird unter </a:t>
            </a:r>
            <a:r>
              <a:rPr lang="de-CH" b="1" i="1" smtClean="0"/>
              <a:t>'Ans:'</a:t>
            </a:r>
            <a:r>
              <a:rPr lang="de-CH" smtClean="0"/>
              <a:t> eine Liste der Antworten angegeben. Prüfen Sie, ob für jede Frage Antworten vorhanden sind</a:t>
            </a:r>
            <a:r>
              <a:rPr lang="de-CH" smtClean="0"/>
              <a:t>.</a:t>
            </a:r>
          </a:p>
          <a:p>
            <a:r>
              <a:rPr lang="de-CH" smtClean="0"/>
              <a:t>Falls etwas nicht stimmt: Schritt 1 und 2 wiederholen.</a:t>
            </a:r>
            <a:endParaRPr lang="de-CH"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788" y="1059582"/>
            <a:ext cx="4251692" cy="391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257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Manuelle Korrektur</a:t>
            </a:r>
            <a:endParaRPr lang="de-CH"/>
          </a:p>
        </p:txBody>
      </p:sp>
      <p:sp>
        <p:nvSpPr>
          <p:cNvPr id="3" name="Inhaltsplatzhalter 2"/>
          <p:cNvSpPr>
            <a:spLocks noGrp="1"/>
          </p:cNvSpPr>
          <p:nvPr>
            <p:ph idx="1"/>
          </p:nvPr>
        </p:nvSpPr>
        <p:spPr/>
        <p:txBody>
          <a:bodyPr/>
          <a:lstStyle/>
          <a:p>
            <a:r>
              <a:rPr lang="de-CH" smtClean="0"/>
              <a:t>Wenn nicht die ganze Prüfung MC oder KPRIM war, muss jetzt noch manuell nachcodiert werden.</a:t>
            </a:r>
          </a:p>
          <a:p>
            <a:r>
              <a:rPr lang="de-CH"/>
              <a:t>Doppelklicken Sie dafür auf </a:t>
            </a:r>
            <a:r>
              <a:rPr lang="de-CH" smtClean="0"/>
              <a:t>'2_Korrektur.py'</a:t>
            </a:r>
          </a:p>
          <a:p>
            <a:r>
              <a:rPr lang="de-CH" smtClean="0"/>
              <a:t>Es öffnet sich ein Dialogfenster, in welchem direkt die erste Antwort des ersten Teilnehmers erscheint.</a:t>
            </a:r>
          </a:p>
          <a:p>
            <a:r>
              <a:rPr lang="de-CH" smtClean="0"/>
              <a:t>In diesem Dialogfenster kann </a:t>
            </a:r>
            <a:r>
              <a:rPr lang="de-CH" smtClean="0"/>
              <a:t>manuell </a:t>
            </a:r>
            <a:r>
              <a:rPr lang="de-CH" smtClean="0"/>
              <a:t>nachgearbeitet werden</a:t>
            </a:r>
            <a:r>
              <a:rPr lang="de-CH" smtClean="0"/>
              <a:t>. Es ist darauf ausgelegt, jeweils eine Frage für alle Teilnehmer zu korrigieren. So kann man immer dieselbe Antwort korrigieren und ist schneller und unparteiisch.</a:t>
            </a:r>
            <a:endParaRPr lang="de-CH"/>
          </a:p>
        </p:txBody>
      </p:sp>
    </p:spTree>
    <p:extLst>
      <p:ext uri="{BB962C8B-B14F-4D97-AF65-F5344CB8AC3E}">
        <p14:creationId xmlns:p14="http://schemas.microsoft.com/office/powerpoint/2010/main" val="1069125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Manuelle Korrektur</a:t>
            </a:r>
            <a:endParaRPr lang="de-CH"/>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482" y="1200150"/>
            <a:ext cx="6259035"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ige Legende 4"/>
          <p:cNvSpPr/>
          <p:nvPr/>
        </p:nvSpPr>
        <p:spPr>
          <a:xfrm>
            <a:off x="0" y="699542"/>
            <a:ext cx="1656184" cy="432048"/>
          </a:xfrm>
          <a:prstGeom prst="wedgeRectCallout">
            <a:avLst>
              <a:gd name="adj1" fmla="val 47963"/>
              <a:gd name="adj2" fmla="val 1141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Frage auswählen</a:t>
            </a:r>
            <a:endParaRPr lang="de-CH" sz="1400"/>
          </a:p>
        </p:txBody>
      </p:sp>
      <p:sp>
        <p:nvSpPr>
          <p:cNvPr id="6" name="Rechteckige Legende 5"/>
          <p:cNvSpPr/>
          <p:nvPr/>
        </p:nvSpPr>
        <p:spPr>
          <a:xfrm>
            <a:off x="395536" y="4371950"/>
            <a:ext cx="1656184" cy="432048"/>
          </a:xfrm>
          <a:prstGeom prst="wedgeRectCallout">
            <a:avLst>
              <a:gd name="adj1" fmla="val 73906"/>
              <a:gd name="adj2" fmla="val -261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Vorheriger Kandidat</a:t>
            </a:r>
            <a:endParaRPr lang="de-CH" sz="1400"/>
          </a:p>
        </p:txBody>
      </p:sp>
      <p:sp>
        <p:nvSpPr>
          <p:cNvPr id="7" name="Rechteckige Legende 6"/>
          <p:cNvSpPr/>
          <p:nvPr/>
        </p:nvSpPr>
        <p:spPr>
          <a:xfrm>
            <a:off x="7020272" y="4447876"/>
            <a:ext cx="1656184" cy="432048"/>
          </a:xfrm>
          <a:prstGeom prst="wedgeRectCallout">
            <a:avLst>
              <a:gd name="adj1" fmla="val -74432"/>
              <a:gd name="adj2" fmla="val -337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Nächster Kandidat</a:t>
            </a:r>
            <a:endParaRPr lang="de-CH" sz="1400"/>
          </a:p>
        </p:txBody>
      </p:sp>
      <p:sp>
        <p:nvSpPr>
          <p:cNvPr id="8" name="Rechteckige Legende 7"/>
          <p:cNvSpPr/>
          <p:nvPr/>
        </p:nvSpPr>
        <p:spPr>
          <a:xfrm>
            <a:off x="6876256" y="2211710"/>
            <a:ext cx="2016224" cy="864096"/>
          </a:xfrm>
          <a:prstGeom prst="wedgeRectCallout">
            <a:avLst>
              <a:gd name="adj1" fmla="val -93818"/>
              <a:gd name="adj2" fmla="val 6568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Punkte vergeben </a:t>
            </a:r>
          </a:p>
          <a:p>
            <a:pPr algn="ctr"/>
            <a:r>
              <a:rPr lang="de-CH" sz="1400" smtClean="0"/>
              <a:t>(evtl. sind schon automatisch vergebene Punkte notiert)</a:t>
            </a:r>
            <a:endParaRPr lang="de-CH" sz="1400"/>
          </a:p>
        </p:txBody>
      </p:sp>
      <p:sp>
        <p:nvSpPr>
          <p:cNvPr id="9" name="Rechteckige Legende 8"/>
          <p:cNvSpPr/>
          <p:nvPr/>
        </p:nvSpPr>
        <p:spPr>
          <a:xfrm>
            <a:off x="-28545" y="3075806"/>
            <a:ext cx="2016224" cy="1080120"/>
          </a:xfrm>
          <a:prstGeom prst="wedgeRectCallout">
            <a:avLst>
              <a:gd name="adj1" fmla="val 67920"/>
              <a:gd name="adj2" fmla="val -46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Gründe für Punktabzug eintragen.</a:t>
            </a:r>
          </a:p>
          <a:p>
            <a:pPr algn="ctr"/>
            <a:r>
              <a:rPr lang="de-CH" sz="1400" smtClean="0"/>
              <a:t>Wird für die Prüfungseinsicht verwendet.</a:t>
            </a:r>
            <a:endParaRPr lang="de-CH" sz="1400"/>
          </a:p>
        </p:txBody>
      </p:sp>
      <p:sp>
        <p:nvSpPr>
          <p:cNvPr id="10" name="Rechteckige Legende 9"/>
          <p:cNvSpPr/>
          <p:nvPr/>
        </p:nvSpPr>
        <p:spPr>
          <a:xfrm>
            <a:off x="3923928" y="2499742"/>
            <a:ext cx="2016224" cy="432048"/>
          </a:xfrm>
          <a:prstGeom prst="wedgeRectCallout">
            <a:avLst>
              <a:gd name="adj1" fmla="val -17866"/>
              <a:gd name="adj2" fmla="val -873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Korrekte und gegebene Antwort zum Vergleich</a:t>
            </a:r>
            <a:endParaRPr lang="de-CH" sz="1400"/>
          </a:p>
        </p:txBody>
      </p:sp>
      <p:sp>
        <p:nvSpPr>
          <p:cNvPr id="11" name="Rechteckige Legende 10"/>
          <p:cNvSpPr/>
          <p:nvPr/>
        </p:nvSpPr>
        <p:spPr>
          <a:xfrm>
            <a:off x="6228184" y="1347614"/>
            <a:ext cx="2016224" cy="432048"/>
          </a:xfrm>
          <a:prstGeom prst="wedgeRectCallout">
            <a:avLst>
              <a:gd name="adj1" fmla="val -83435"/>
              <a:gd name="adj2" fmla="val -184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Übersicht und Schnellnavigation</a:t>
            </a:r>
            <a:endParaRPr lang="de-CH" sz="1400"/>
          </a:p>
        </p:txBody>
      </p:sp>
    </p:spTree>
    <p:extLst>
      <p:ext uri="{BB962C8B-B14F-4D97-AF65-F5344CB8AC3E}">
        <p14:creationId xmlns:p14="http://schemas.microsoft.com/office/powerpoint/2010/main" val="4002153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0"/>
            <a:ext cx="8229600" cy="3747863"/>
          </a:xfrm>
        </p:spPr>
        <p:txBody>
          <a:bodyPr>
            <a:normAutofit lnSpcReduction="10000"/>
          </a:bodyPr>
          <a:lstStyle/>
          <a:p>
            <a:r>
              <a:rPr lang="de-CH" smtClean="0"/>
              <a:t>Im Korrekturfenster stellt man sich mit Vorteil eine Frage ein und blättert dann durch alle Prüflinge.</a:t>
            </a:r>
          </a:p>
          <a:p>
            <a:r>
              <a:rPr lang="de-CH" smtClean="0"/>
              <a:t>Falls bereits automatisch Punkte vergeben wurden, sind diese schon sichtbar. Sonst müssen Punkte vergeben werden.</a:t>
            </a:r>
          </a:p>
          <a:p>
            <a:r>
              <a:rPr lang="de-CH" smtClean="0"/>
              <a:t>Im Feld 'Bemerkungen' kann man Bemerkungen für die Prüfungseinsicht eingeben (z.B: "Nur Tippfehler, kein Abzug" oder "Falscher </a:t>
            </a:r>
            <a:r>
              <a:rPr lang="de-CH" smtClean="0"/>
              <a:t>Begriff"). </a:t>
            </a:r>
            <a:r>
              <a:rPr lang="de-CH" smtClean="0"/>
              <a:t>Manchmal sind durch die automatische Korrektur schon Bemerkungen erstellt worden, die bei der Punktevergabe helfen.</a:t>
            </a:r>
          </a:p>
          <a:p>
            <a:r>
              <a:rPr lang="de-CH" smtClean="0"/>
              <a:t>Ist man sich unsicher, kann man mit einem Häkchen bei 'Bitte checken!' diese Klausur für eine spätere Überprüfung vormerken.</a:t>
            </a:r>
          </a:p>
          <a:p>
            <a:r>
              <a:rPr lang="de-CH" smtClean="0"/>
              <a:t>Klickt man auf 'Speichern' oder den nächsten oder vorherigen Kandidaten, so wird automatisch die aktuelle Seite (Punktzahl und Bemerkungen) gespeichert und in einer Datei abgelegt.</a:t>
            </a:r>
          </a:p>
        </p:txBody>
      </p:sp>
      <p:sp>
        <p:nvSpPr>
          <p:cNvPr id="4" name="Titel 1"/>
          <p:cNvSpPr>
            <a:spLocks noGrp="1"/>
          </p:cNvSpPr>
          <p:nvPr>
            <p:ph type="title"/>
          </p:nvPr>
        </p:nvSpPr>
        <p:spPr/>
        <p:txBody>
          <a:bodyPr/>
          <a:lstStyle/>
          <a:p>
            <a:r>
              <a:rPr lang="de-CH" smtClean="0"/>
              <a:t>3. Manuelle Korrektur</a:t>
            </a:r>
            <a:endParaRPr lang="de-CH"/>
          </a:p>
        </p:txBody>
      </p:sp>
    </p:spTree>
    <p:extLst>
      <p:ext uri="{BB962C8B-B14F-4D97-AF65-F5344CB8AC3E}">
        <p14:creationId xmlns:p14="http://schemas.microsoft.com/office/powerpoint/2010/main" val="3460759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7574"/>
            <a:ext cx="8507288" cy="3607049"/>
          </a:xfrm>
        </p:spPr>
        <p:txBody>
          <a:bodyPr>
            <a:normAutofit/>
          </a:bodyPr>
          <a:lstStyle/>
          <a:p>
            <a:r>
              <a:rPr lang="de-CH" sz="1600" smtClean="0"/>
              <a:t>Mit einem Klick auf 'Übersicht' öffnet sich ein neues Fenster. In den Zeilen sind die Fragen, in den Spalten die Kandidaten aufgetragen. Unten ist eine Billaufleiste, um links/rechts zu scrollen</a:t>
            </a:r>
          </a:p>
          <a:p>
            <a:r>
              <a:rPr lang="de-CH" sz="1600" smtClean="0"/>
              <a:t>Mit einem Klick auf eines der Felder springt man zu dieser Frage und diesem Kandidaten. Fährt man nur mit der Maus darüber, wird oberhalb die Frage/Kandiatennummer angezeigt</a:t>
            </a:r>
            <a:endParaRPr lang="de-CH" sz="1600"/>
          </a:p>
        </p:txBody>
      </p:sp>
      <p:sp>
        <p:nvSpPr>
          <p:cNvPr id="4" name="Titel 1"/>
          <p:cNvSpPr>
            <a:spLocks noGrp="1"/>
          </p:cNvSpPr>
          <p:nvPr>
            <p:ph type="title"/>
          </p:nvPr>
        </p:nvSpPr>
        <p:spPr/>
        <p:txBody>
          <a:bodyPr/>
          <a:lstStyle/>
          <a:p>
            <a:r>
              <a:rPr lang="de-CH" smtClean="0"/>
              <a:t>3. Manuelle Korrektur</a:t>
            </a:r>
            <a:endParaRPr lang="de-CH"/>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7694"/>
            <a:ext cx="7282266" cy="307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5364088" y="3651870"/>
            <a:ext cx="3528392" cy="1296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sz="1600" b="1" smtClean="0"/>
              <a:t>Legende:</a:t>
            </a:r>
          </a:p>
          <a:p>
            <a:r>
              <a:rPr lang="de-CH" sz="1600" smtClean="0">
                <a:ln>
                  <a:solidFill>
                    <a:schemeClr val="tx1"/>
                  </a:solidFill>
                </a:ln>
                <a:solidFill>
                  <a:srgbClr val="99FF99"/>
                </a:solidFill>
                <a:sym typeface="Wingdings"/>
              </a:rPr>
              <a:t></a:t>
            </a:r>
            <a:r>
              <a:rPr lang="de-CH" sz="1600" smtClean="0">
                <a:sym typeface="Wingdings"/>
              </a:rPr>
              <a:t> Automatisch korrigiert</a:t>
            </a:r>
          </a:p>
          <a:p>
            <a:r>
              <a:rPr lang="de-CH" sz="1600">
                <a:ln>
                  <a:solidFill>
                    <a:schemeClr val="tx1"/>
                  </a:solidFill>
                </a:ln>
                <a:solidFill>
                  <a:schemeClr val="accent2">
                    <a:lumMod val="60000"/>
                    <a:lumOff val="40000"/>
                  </a:schemeClr>
                </a:solidFill>
                <a:sym typeface="Wingdings"/>
              </a:rPr>
              <a:t> </a:t>
            </a:r>
            <a:r>
              <a:rPr lang="de-CH" sz="1600" smtClean="0">
                <a:sym typeface="Wingdings"/>
              </a:rPr>
              <a:t>Noch nicht korrigiert</a:t>
            </a:r>
          </a:p>
          <a:p>
            <a:r>
              <a:rPr lang="de-CH" sz="1600">
                <a:ln>
                  <a:solidFill>
                    <a:schemeClr val="tx1"/>
                  </a:solidFill>
                </a:ln>
                <a:solidFill>
                  <a:srgbClr val="00FF00"/>
                </a:solidFill>
                <a:sym typeface="Wingdings"/>
              </a:rPr>
              <a:t> </a:t>
            </a:r>
            <a:r>
              <a:rPr lang="de-CH" sz="1600" smtClean="0">
                <a:sym typeface="Wingdings"/>
              </a:rPr>
              <a:t>Manuell </a:t>
            </a:r>
            <a:r>
              <a:rPr lang="de-CH" sz="1600" smtClean="0">
                <a:sym typeface="Wingdings"/>
              </a:rPr>
              <a:t>korrigiert und bestätigt</a:t>
            </a:r>
            <a:endParaRPr lang="de-CH" sz="1600" smtClean="0">
              <a:sym typeface="Wingdings"/>
            </a:endParaRPr>
          </a:p>
          <a:p>
            <a:r>
              <a:rPr lang="de-CH" sz="1600">
                <a:ln>
                  <a:solidFill>
                    <a:schemeClr val="tx1"/>
                  </a:solidFill>
                </a:ln>
                <a:solidFill>
                  <a:srgbClr val="FFFF00"/>
                </a:solidFill>
                <a:sym typeface="Wingdings"/>
              </a:rPr>
              <a:t> </a:t>
            </a:r>
            <a:r>
              <a:rPr lang="de-CH" sz="1600" smtClean="0">
                <a:sym typeface="Wingdings"/>
              </a:rPr>
              <a:t>Für Überprüfung vorgemerkt</a:t>
            </a:r>
            <a:endParaRPr lang="de-CH" sz="1600"/>
          </a:p>
        </p:txBody>
      </p:sp>
    </p:spTree>
    <p:extLst>
      <p:ext uri="{BB962C8B-B14F-4D97-AF65-F5344CB8AC3E}">
        <p14:creationId xmlns:p14="http://schemas.microsoft.com/office/powerpoint/2010/main" val="1461483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Manuelle Korrektur</a:t>
            </a:r>
            <a:endParaRPr lang="de-CH"/>
          </a:p>
        </p:txBody>
      </p:sp>
      <p:sp>
        <p:nvSpPr>
          <p:cNvPr id="3" name="Inhaltsplatzhalter 2"/>
          <p:cNvSpPr>
            <a:spLocks noGrp="1"/>
          </p:cNvSpPr>
          <p:nvPr>
            <p:ph idx="1"/>
          </p:nvPr>
        </p:nvSpPr>
        <p:spPr/>
        <p:txBody>
          <a:bodyPr/>
          <a:lstStyle/>
          <a:p>
            <a:r>
              <a:rPr lang="de-CH" smtClean="0"/>
              <a:t>Schon während der Korrektur sieht man, dass im Ordner eine neue Datei geschrieben wird. Sie trägt den Namen </a:t>
            </a:r>
            <a:r>
              <a:rPr lang="de-CH" b="1" i="1" smtClean="0"/>
              <a:t>'results_corr.json'</a:t>
            </a:r>
            <a:r>
              <a:rPr lang="de-CH" smtClean="0"/>
              <a:t> und enthält die korrigierten Resultate.</a:t>
            </a:r>
          </a:p>
          <a:p>
            <a:r>
              <a:rPr lang="de-CH" smtClean="0"/>
              <a:t>Schliesst man das Fenster zu irgend einem Zeitpunkt und öffnet es wieder, hat man wieder alle Daten. Mit jedem Klick auf den nächsten Prüfling oder eine andere Frage wird automatisch eine Sicherung gemacht.</a:t>
            </a:r>
          </a:p>
          <a:p>
            <a:r>
              <a:rPr lang="de-CH" smtClean="0"/>
              <a:t>Ist man mit korrigieren fertig (nur noch grün in der Übersicht), kann man das Tool schliessen.</a:t>
            </a:r>
            <a:endParaRPr lang="de-CH"/>
          </a:p>
        </p:txBody>
      </p:sp>
    </p:spTree>
    <p:extLst>
      <p:ext uri="{BB962C8B-B14F-4D97-AF65-F5344CB8AC3E}">
        <p14:creationId xmlns:p14="http://schemas.microsoft.com/office/powerpoint/2010/main" val="20883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4. Resultate berichten</a:t>
            </a:r>
            <a:endParaRPr lang="de-CH"/>
          </a:p>
        </p:txBody>
      </p:sp>
      <p:sp>
        <p:nvSpPr>
          <p:cNvPr id="3" name="Inhaltsplatzhalter 2"/>
          <p:cNvSpPr>
            <a:spLocks noGrp="1"/>
          </p:cNvSpPr>
          <p:nvPr>
            <p:ph idx="1"/>
          </p:nvPr>
        </p:nvSpPr>
        <p:spPr/>
        <p:txBody>
          <a:bodyPr>
            <a:normAutofit lnSpcReduction="10000"/>
          </a:bodyPr>
          <a:lstStyle/>
          <a:p>
            <a:r>
              <a:rPr lang="de-CH"/>
              <a:t>Die korrigierten Resultate liegen nun in 'results_corr.json' und sind nicht von Auge lesbar. Um sie in ein angenehmes Format zu übertragen, verwendet man den dritten Teil der Pipeline: </a:t>
            </a:r>
            <a:r>
              <a:rPr lang="de-CH" b="1" i="1" smtClean="0"/>
              <a:t>'3_create_Report.py</a:t>
            </a:r>
            <a:r>
              <a:rPr lang="de-CH" b="1" i="1" smtClean="0"/>
              <a:t>'</a:t>
            </a:r>
            <a:r>
              <a:rPr lang="de-CH" smtClean="0"/>
              <a:t>.</a:t>
            </a:r>
          </a:p>
          <a:p>
            <a:r>
              <a:rPr lang="de-CH" smtClean="0"/>
              <a:t>Ein Doppelklick auf </a:t>
            </a:r>
            <a:r>
              <a:rPr lang="de-CH" smtClean="0"/>
              <a:t>dieses dritte </a:t>
            </a:r>
            <a:r>
              <a:rPr lang="de-CH" smtClean="0"/>
              <a:t>Skript erstellt das Dokument </a:t>
            </a:r>
            <a:r>
              <a:rPr lang="de-CH" b="1" i="1" smtClean="0"/>
              <a:t>'Punktetabelle.xls'</a:t>
            </a:r>
            <a:r>
              <a:rPr lang="de-CH" smtClean="0"/>
              <a:t> (wieder kein echtes Excel-File), in welchem alle Punkte zusammengezählt sind.</a:t>
            </a:r>
          </a:p>
          <a:p>
            <a:endParaRPr lang="de-CH"/>
          </a:p>
          <a:p>
            <a:pPr marL="0" indent="0">
              <a:buNone/>
            </a:pPr>
            <a:r>
              <a:rPr lang="de-CH" b="1" smtClean="0"/>
              <a:t>Hinweis für Python-Cracks:</a:t>
            </a:r>
          </a:p>
          <a:p>
            <a:r>
              <a:rPr lang="de-CH" smtClean="0"/>
              <a:t>Hat man das Paket </a:t>
            </a:r>
            <a:r>
              <a:rPr lang="de-CH" i="1" smtClean="0"/>
              <a:t>fpdf</a:t>
            </a:r>
            <a:r>
              <a:rPr lang="de-CH" smtClean="0"/>
              <a:t> zur Verfügung, entsteht noch ein weiterer Output: ein </a:t>
            </a:r>
            <a:r>
              <a:rPr lang="de-CH" smtClean="0"/>
              <a:t>Verzeichnis namens </a:t>
            </a:r>
            <a:r>
              <a:rPr lang="de-CH" b="1" i="1" smtClean="0"/>
              <a:t>'Einsichten'</a:t>
            </a:r>
            <a:r>
              <a:rPr lang="de-CH" smtClean="0"/>
              <a:t> </a:t>
            </a:r>
            <a:r>
              <a:rPr lang="de-CH" smtClean="0"/>
              <a:t>voller PDFs mit zusammengefassten Resultaten für jeden </a:t>
            </a:r>
            <a:r>
              <a:rPr lang="de-CH" smtClean="0"/>
              <a:t>Teilnehmer</a:t>
            </a:r>
            <a:r>
              <a:rPr lang="de-CH" smtClean="0"/>
              <a:t>, </a:t>
            </a:r>
            <a:r>
              <a:rPr lang="de-CH" smtClean="0"/>
              <a:t>welches für eine Prüfungseinsicht versendet werden kann.</a:t>
            </a:r>
          </a:p>
          <a:p>
            <a:r>
              <a:rPr lang="de-CH"/>
              <a:t>Das Paket lässt sich über die Konsole installieren </a:t>
            </a:r>
            <a:r>
              <a:rPr lang="de-CH" smtClean="0"/>
              <a:t>mit dem Befehl:</a:t>
            </a:r>
          </a:p>
          <a:p>
            <a:pPr marL="457200" lvl="1" indent="0">
              <a:buNone/>
            </a:pPr>
            <a:r>
              <a:rPr lang="de-CH" smtClean="0"/>
              <a:t> </a:t>
            </a:r>
            <a:r>
              <a:rPr lang="de-CH" b="1">
                <a:latin typeface="Courier New" panose="02070309020205020404" pitchFamily="49" charset="0"/>
                <a:cs typeface="Courier New" panose="02070309020205020404" pitchFamily="49" charset="0"/>
              </a:rPr>
              <a:t>pip.exe install -I fpdf</a:t>
            </a:r>
          </a:p>
        </p:txBody>
      </p:sp>
    </p:spTree>
    <p:extLst>
      <p:ext uri="{BB962C8B-B14F-4D97-AF65-F5344CB8AC3E}">
        <p14:creationId xmlns:p14="http://schemas.microsoft.com/office/powerpoint/2010/main" val="32052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Before starting</a:t>
            </a:r>
            <a:endParaRPr lang="de-CH"/>
          </a:p>
        </p:txBody>
      </p:sp>
      <p:sp>
        <p:nvSpPr>
          <p:cNvPr id="3" name="Inhaltsplatzhalter 2"/>
          <p:cNvSpPr>
            <a:spLocks noGrp="1"/>
          </p:cNvSpPr>
          <p:nvPr>
            <p:ph idx="1"/>
          </p:nvPr>
        </p:nvSpPr>
        <p:spPr>
          <a:xfrm>
            <a:off x="457200" y="1200151"/>
            <a:ext cx="5122912" cy="3394472"/>
          </a:xfrm>
        </p:spPr>
        <p:txBody>
          <a:bodyPr>
            <a:normAutofit/>
          </a:bodyPr>
          <a:lstStyle/>
          <a:p>
            <a:r>
              <a:rPr lang="de-CH" smtClean="0"/>
              <a:t>Die Gesamte Pipeline umfasst vier Python-Programme. Sie sind nach der Reihenfolge der Verwendung nummeriert.</a:t>
            </a:r>
          </a:p>
          <a:p>
            <a:r>
              <a:rPr lang="de-CH" smtClean="0"/>
              <a:t>Falls nur eine Person korrigiert braucht man 2b_combine_JSONS nicht. Dieses dient nur dem Zusammenfassen mehrerer Korrektur-Files, falls man die Arbeit auf mehrere Personen aufteilt.</a:t>
            </a:r>
          </a:p>
          <a:p>
            <a:r>
              <a:rPr lang="de-CH" smtClean="0"/>
              <a:t>Die vier Skripte und das XLS-Dokument, welches von OLAT zurück geschickt wird, müssen in einem gemeinsamen Ordner liegen.</a:t>
            </a:r>
            <a:endParaRPr lang="de-C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995686"/>
            <a:ext cx="2881993" cy="166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014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579511"/>
          </a:xfrm>
        </p:spPr>
        <p:txBody>
          <a:bodyPr/>
          <a:lstStyle/>
          <a:p>
            <a:r>
              <a:rPr lang="de-CH" smtClean="0"/>
              <a:t>In </a:t>
            </a:r>
            <a:r>
              <a:rPr lang="de-CH" b="1" i="1" smtClean="0"/>
              <a:t>'Punktetabelle.xls'</a:t>
            </a:r>
            <a:r>
              <a:rPr lang="de-CH" smtClean="0"/>
              <a:t> befindet sich eine ausführliche Zusammenfassung:</a:t>
            </a:r>
            <a:endParaRPr lang="de-CH"/>
          </a:p>
        </p:txBody>
      </p:sp>
      <p:sp>
        <p:nvSpPr>
          <p:cNvPr id="4" name="Titel 1"/>
          <p:cNvSpPr>
            <a:spLocks noGrp="1"/>
          </p:cNvSpPr>
          <p:nvPr>
            <p:ph type="title"/>
          </p:nvPr>
        </p:nvSpPr>
        <p:spPr/>
        <p:txBody>
          <a:bodyPr/>
          <a:lstStyle/>
          <a:p>
            <a:r>
              <a:rPr lang="de-CH" smtClean="0"/>
              <a:t>4. Resultate berichten</a:t>
            </a:r>
            <a:endParaRPr lang="de-CH"/>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28356"/>
            <a:ext cx="8712968" cy="222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1763688" y="4515966"/>
            <a:ext cx="2952328" cy="553048"/>
          </a:xfrm>
          <a:prstGeom prst="wedgeRectCallout">
            <a:avLst>
              <a:gd name="adj1" fmla="val -63341"/>
              <a:gd name="adj2" fmla="val -1637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Falls noch nicht alle Fragen korrigiert sind, ist die Totale Punktzahl Missing</a:t>
            </a:r>
            <a:endParaRPr lang="de-CH" sz="1400"/>
          </a:p>
        </p:txBody>
      </p:sp>
      <p:sp>
        <p:nvSpPr>
          <p:cNvPr id="7" name="Rechteckige Legende 6"/>
          <p:cNvSpPr/>
          <p:nvPr/>
        </p:nvSpPr>
        <p:spPr>
          <a:xfrm>
            <a:off x="278520" y="1839080"/>
            <a:ext cx="2565288" cy="732670"/>
          </a:xfrm>
          <a:prstGeom prst="wedgeRectCallout">
            <a:avLst>
              <a:gd name="adj1" fmla="val 23296"/>
              <a:gd name="adj2" fmla="val 12920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Falls eine frage zur Überprüfung vorgemerkt ist, erscheint diese Bemerkung</a:t>
            </a:r>
            <a:endParaRPr lang="de-CH" sz="1400"/>
          </a:p>
        </p:txBody>
      </p:sp>
      <p:sp>
        <p:nvSpPr>
          <p:cNvPr id="8" name="Rechteckige Legende 7"/>
          <p:cNvSpPr/>
          <p:nvPr/>
        </p:nvSpPr>
        <p:spPr>
          <a:xfrm>
            <a:off x="4283968" y="2025193"/>
            <a:ext cx="1773200" cy="366335"/>
          </a:xfrm>
          <a:prstGeom prst="wedgeRectCallout">
            <a:avLst>
              <a:gd name="adj1" fmla="val -61520"/>
              <a:gd name="adj2" fmla="val 1725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Fragennummern</a:t>
            </a:r>
            <a:endParaRPr lang="de-CH" sz="1400"/>
          </a:p>
        </p:txBody>
      </p:sp>
      <p:sp>
        <p:nvSpPr>
          <p:cNvPr id="9" name="Rechteckige Legende 8"/>
          <p:cNvSpPr/>
          <p:nvPr/>
        </p:nvSpPr>
        <p:spPr>
          <a:xfrm>
            <a:off x="6804248" y="2177593"/>
            <a:ext cx="1773200" cy="366335"/>
          </a:xfrm>
          <a:prstGeom prst="wedgeRectCallout">
            <a:avLst>
              <a:gd name="adj1" fmla="val -76561"/>
              <a:gd name="adj2" fmla="val 37361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Punkte für jede Frage</a:t>
            </a:r>
            <a:endParaRPr lang="de-CH" sz="1400"/>
          </a:p>
        </p:txBody>
      </p:sp>
    </p:spTree>
    <p:extLst>
      <p:ext uri="{BB962C8B-B14F-4D97-AF65-F5344CB8AC3E}">
        <p14:creationId xmlns:p14="http://schemas.microsoft.com/office/powerpoint/2010/main" val="1721978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4. Resultate berichten</a:t>
            </a:r>
            <a:endParaRPr lang="de-CH"/>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60864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516" y="1770682"/>
            <a:ext cx="5272980" cy="3249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6660232" y="987574"/>
            <a:ext cx="2232248" cy="783108"/>
          </a:xfrm>
          <a:prstGeom prst="wedgeRectCallout">
            <a:avLst>
              <a:gd name="adj1" fmla="val -81433"/>
              <a:gd name="adj2" fmla="val 4604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Automatisch generiertes PDF für jeden Teilnehmer.</a:t>
            </a:r>
          </a:p>
          <a:p>
            <a:pPr algn="ctr"/>
            <a:r>
              <a:rPr lang="de-CH" sz="1400" smtClean="0"/>
              <a:t>1 Seite/Frage</a:t>
            </a:r>
            <a:endParaRPr lang="de-CH" sz="1400"/>
          </a:p>
        </p:txBody>
      </p:sp>
    </p:spTree>
    <p:extLst>
      <p:ext uri="{BB962C8B-B14F-4D97-AF65-F5344CB8AC3E}">
        <p14:creationId xmlns:p14="http://schemas.microsoft.com/office/powerpoint/2010/main" val="1426205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CH" smtClean="0"/>
              <a:t>...that's all folks</a:t>
            </a:r>
            <a:endParaRPr lang="de-CH"/>
          </a:p>
        </p:txBody>
      </p:sp>
      <p:sp>
        <p:nvSpPr>
          <p:cNvPr id="5" name="Untertitel 4"/>
          <p:cNvSpPr>
            <a:spLocks noGrp="1"/>
          </p:cNvSpPr>
          <p:nvPr>
            <p:ph type="subTitle" idx="1"/>
          </p:nvPr>
        </p:nvSpPr>
        <p:spPr/>
        <p:txBody>
          <a:bodyPr/>
          <a:lstStyle/>
          <a:p>
            <a:endParaRPr lang="de-CH"/>
          </a:p>
        </p:txBody>
      </p:sp>
    </p:spTree>
    <p:extLst>
      <p:ext uri="{BB962C8B-B14F-4D97-AF65-F5344CB8AC3E}">
        <p14:creationId xmlns:p14="http://schemas.microsoft.com/office/powerpoint/2010/main" val="4126768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Before Starting</a:t>
            </a:r>
            <a:endParaRPr lang="de-CH"/>
          </a:p>
        </p:txBody>
      </p:sp>
      <p:sp>
        <p:nvSpPr>
          <p:cNvPr id="3" name="Inhaltsplatzhalter 2"/>
          <p:cNvSpPr>
            <a:spLocks noGrp="1"/>
          </p:cNvSpPr>
          <p:nvPr>
            <p:ph idx="1"/>
          </p:nvPr>
        </p:nvSpPr>
        <p:spPr>
          <a:xfrm>
            <a:off x="457200" y="1200151"/>
            <a:ext cx="5050904" cy="3394472"/>
          </a:xfrm>
        </p:spPr>
        <p:txBody>
          <a:bodyPr/>
          <a:lstStyle/>
          <a:p>
            <a:r>
              <a:rPr lang="de-CH" smtClean="0"/>
              <a:t>Die Skripte benötigen ein korrekt installiertes Python 3.x (z.B: 3.8) auf dem Computer. Sie sollten nach ersten Tests sowohl auf Mac wie auf Windows laufen.</a:t>
            </a:r>
          </a:p>
          <a:p>
            <a:r>
              <a:rPr lang="de-CH"/>
              <a:t>Falls noch kein Python installiert ist, kann es hier heruntergeladen werden: </a:t>
            </a:r>
            <a:r>
              <a:rPr lang="de-CH">
                <a:hlinkClick r:id="rId2"/>
              </a:rPr>
              <a:t>https://www.python.org/downloads</a:t>
            </a:r>
            <a:r>
              <a:rPr lang="de-CH" smtClean="0">
                <a:hlinkClick r:id="rId2"/>
              </a:rPr>
              <a:t>/</a:t>
            </a:r>
            <a:endParaRPr lang="de-CH" smtClean="0"/>
          </a:p>
          <a:p>
            <a:r>
              <a:rPr lang="de-CH" smtClean="0"/>
              <a:t>Wenn es korrekt installiert ist, sieht man das blau-gelbe Icon neben den Dateinamen.</a:t>
            </a:r>
          </a:p>
          <a:p>
            <a:endParaRPr lang="de-CH"/>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995686"/>
            <a:ext cx="2881993" cy="166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970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8229600" cy="2379711"/>
          </a:xfrm>
        </p:spPr>
        <p:txBody>
          <a:bodyPr>
            <a:noAutofit/>
          </a:bodyPr>
          <a:lstStyle/>
          <a:p>
            <a:r>
              <a:rPr lang="de-CH" smtClean="0"/>
              <a:t>Zunächst muss das Programm wissen, welches die korrekte Antwort auf jede Frage ist. Die Antworten sind nicht im XLS-Dokument enthalten, welches von OLAT exportiert wird.</a:t>
            </a:r>
          </a:p>
          <a:p>
            <a:r>
              <a:rPr lang="de-CH" smtClean="0"/>
              <a:t>Um die korrekten Antworten einzugeben, öffnen Sie das XLS-Dokument und ignorieren Sie die Warnug von Excel, dass es sich um ein ungültiges Dateiformat handelt und .xls eigentlich die falsche Erweiterung ist. </a:t>
            </a:r>
            <a:r>
              <a:rPr lang="de-CH" b="1" smtClean="0"/>
              <a:t>Bestätigen Sie mit 'Ja'</a:t>
            </a:r>
          </a:p>
          <a:p>
            <a:r>
              <a:rPr lang="de-CH" b="1" smtClean="0">
                <a:solidFill>
                  <a:srgbClr val="FF0000"/>
                </a:solidFill>
              </a:rPr>
              <a:t>Wichtig</a:t>
            </a:r>
            <a:r>
              <a:rPr lang="de-CH" b="1" smtClean="0"/>
              <a:t>: Zu keiner Zeit darf das Format dieses Dokuments verändert werden. Auch wenn es streng genommen eine falsche Erweiterung hat!</a:t>
            </a:r>
            <a:endParaRPr lang="de-CH"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85" y="3705467"/>
            <a:ext cx="79819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feil nach rechts 3"/>
          <p:cNvSpPr/>
          <p:nvPr/>
        </p:nvSpPr>
        <p:spPr>
          <a:xfrm rot="20052889">
            <a:off x="2573247" y="4594728"/>
            <a:ext cx="792088" cy="432048"/>
          </a:xfrm>
          <a:prstGeom prst="rightArrow">
            <a:avLst>
              <a:gd name="adj1" fmla="val 50000"/>
              <a:gd name="adj2" fmla="val 449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42134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4618856" cy="3394472"/>
          </a:xfrm>
        </p:spPr>
        <p:txBody>
          <a:bodyPr/>
          <a:lstStyle/>
          <a:p>
            <a:r>
              <a:rPr lang="de-CH" smtClean="0"/>
              <a:t>Das XLS-Dokument besteht aus zwei Teilen. Im oberen Teil sind die Antworten der Teilnehmenden abgelegt. Im unteren Teil folgen Informationen zu den Fragen und Antwort-Optionen</a:t>
            </a:r>
          </a:p>
          <a:p>
            <a:r>
              <a:rPr lang="de-CH" smtClean="0"/>
              <a:t>Um die korrekten Antworten einzugeben braucht man den unteren Teil des Dokuments, also alles, was unterhalb von 'Legende' steht.</a:t>
            </a:r>
            <a:endParaRPr lang="de-CH"/>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496" y="921915"/>
            <a:ext cx="3600000" cy="276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496" y="3085217"/>
            <a:ext cx="3600000" cy="2294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82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7571184" cy="3394472"/>
          </a:xfrm>
        </p:spPr>
        <p:txBody>
          <a:bodyPr>
            <a:normAutofit/>
          </a:bodyPr>
          <a:lstStyle/>
          <a:p>
            <a:r>
              <a:rPr lang="de-CH" smtClean="0"/>
              <a:t>Für jede Frage wird in der Legende eine ausführliche Zusammenfassung angezeigt mit maximaler Punktzahl, Antwortoptionen und Fragetyp.</a:t>
            </a:r>
          </a:p>
          <a:p>
            <a:r>
              <a:rPr lang="de-CH" smtClean="0"/>
              <a:t>Diese Einträge muss man nun auf </a:t>
            </a:r>
            <a:r>
              <a:rPr lang="de-CH" b="1" smtClean="0"/>
              <a:t>Spalte F</a:t>
            </a:r>
            <a:r>
              <a:rPr lang="de-CH" smtClean="0"/>
              <a:t> um korrekte Antworten ergänzen.</a:t>
            </a:r>
          </a:p>
          <a:p>
            <a:r>
              <a:rPr lang="de-CH" smtClean="0"/>
              <a:t>Die Lösungen sollten genau das Format haben, welches auch die Antworten auf die Fragen haben. Im Zweifelsfall kann man im oberen Teil nachschlagen, ob die richtige Antwort ein + oder eine 1 hat.</a:t>
            </a:r>
          </a:p>
          <a:p>
            <a:r>
              <a:rPr lang="de-CH" b="1" smtClean="0"/>
              <a:t>Wichtig: Die Lösungen MÜSSEN auf Spalte F sein.</a:t>
            </a:r>
            <a:endParaRPr lang="de-CH" b="1"/>
          </a:p>
        </p:txBody>
      </p:sp>
    </p:spTree>
    <p:extLst>
      <p:ext uri="{BB962C8B-B14F-4D97-AF65-F5344CB8AC3E}">
        <p14:creationId xmlns:p14="http://schemas.microsoft.com/office/powerpoint/2010/main" val="2489166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einen Lückentext</a:t>
            </a:r>
            <a:endParaRPr lang="de-CH" b="1"/>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24794"/>
            <a:ext cx="48291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ige Legende 3"/>
          <p:cNvSpPr/>
          <p:nvPr/>
        </p:nvSpPr>
        <p:spPr>
          <a:xfrm>
            <a:off x="3494199" y="4155926"/>
            <a:ext cx="1656184" cy="864096"/>
          </a:xfrm>
          <a:prstGeom prst="wedgeRectCallout">
            <a:avLst>
              <a:gd name="adj1" fmla="val 73240"/>
              <a:gd name="adj2" fmla="val -91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Inhalte der Lücken, die in OLAT definiert wurden.</a:t>
            </a:r>
            <a:endParaRPr lang="de-CH" sz="1400"/>
          </a:p>
        </p:txBody>
      </p:sp>
      <p:sp>
        <p:nvSpPr>
          <p:cNvPr id="8" name="Rechteckige Legende 7"/>
          <p:cNvSpPr/>
          <p:nvPr/>
        </p:nvSpPr>
        <p:spPr>
          <a:xfrm>
            <a:off x="6338515" y="4155926"/>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endParaRPr lang="de-CH" sz="1400"/>
          </a:p>
        </p:txBody>
      </p:sp>
      <p:sp>
        <p:nvSpPr>
          <p:cNvPr id="9" name="Rechteckige Legende 8"/>
          <p:cNvSpPr/>
          <p:nvPr/>
        </p:nvSpPr>
        <p:spPr>
          <a:xfrm>
            <a:off x="7164288" y="987574"/>
            <a:ext cx="1872208" cy="1757979"/>
          </a:xfrm>
          <a:prstGeom prst="wedgeRectCallout">
            <a:avLst>
              <a:gd name="adj1" fmla="val -73973"/>
              <a:gd name="adj2" fmla="val 7111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Zwei Zahlen in eckigen Klammern bedeuten, dass jede Lösung in diesem Intervall korrekt ist.</a:t>
            </a:r>
          </a:p>
          <a:p>
            <a:pPr algn="ctr"/>
            <a:r>
              <a:rPr lang="de-CH" sz="1400" smtClean="0"/>
              <a:t>(2.63 wäre hier also auch richtig.)</a:t>
            </a:r>
            <a:endParaRPr lang="de-CH" sz="1400"/>
          </a:p>
        </p:txBody>
      </p:sp>
      <p:sp>
        <p:nvSpPr>
          <p:cNvPr id="10" name="Rechteckige Legende 9"/>
          <p:cNvSpPr/>
          <p:nvPr/>
        </p:nvSpPr>
        <p:spPr>
          <a:xfrm>
            <a:off x="7152749" y="3147991"/>
            <a:ext cx="1872208" cy="732967"/>
          </a:xfrm>
          <a:prstGeom prst="wedgeRectCallout">
            <a:avLst>
              <a:gd name="adj1" fmla="val -73385"/>
              <a:gd name="adj2" fmla="val 58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Einzelne Zahlen oder Worte müssen exakt stimmen.</a:t>
            </a:r>
            <a:endParaRPr lang="de-CH" sz="1400"/>
          </a:p>
        </p:txBody>
      </p:sp>
    </p:spTree>
    <p:extLst>
      <p:ext uri="{BB962C8B-B14F-4D97-AF65-F5344CB8AC3E}">
        <p14:creationId xmlns:p14="http://schemas.microsoft.com/office/powerpoint/2010/main" val="4044800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 KPRIM-Frage</a:t>
            </a:r>
            <a:endParaRPr lang="de-CH" b="1"/>
          </a:p>
        </p:txBody>
      </p:sp>
      <p:sp>
        <p:nvSpPr>
          <p:cNvPr id="4" name="Rechteckige Legende 3"/>
          <p:cNvSpPr/>
          <p:nvPr/>
        </p:nvSpPr>
        <p:spPr>
          <a:xfrm>
            <a:off x="3059832" y="4011910"/>
            <a:ext cx="1656184" cy="864096"/>
          </a:xfrm>
          <a:prstGeom prst="wedgeRectCallout">
            <a:avLst>
              <a:gd name="adj1" fmla="val 73240"/>
              <a:gd name="adj2" fmla="val -91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Text der Aussage, die richtig oder falsch sein kann</a:t>
            </a:r>
            <a:endParaRPr lang="de-CH" sz="1400"/>
          </a:p>
        </p:txBody>
      </p:sp>
      <p:sp>
        <p:nvSpPr>
          <p:cNvPr id="8" name="Rechteckige Legende 7"/>
          <p:cNvSpPr/>
          <p:nvPr/>
        </p:nvSpPr>
        <p:spPr>
          <a:xfrm>
            <a:off x="5940152"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p>
        </p:txBody>
      </p:sp>
      <p:sp>
        <p:nvSpPr>
          <p:cNvPr id="10" name="Rechteckige Legende 9"/>
          <p:cNvSpPr/>
          <p:nvPr/>
        </p:nvSpPr>
        <p:spPr>
          <a:xfrm>
            <a:off x="6948264" y="3003798"/>
            <a:ext cx="1872208" cy="732967"/>
          </a:xfrm>
          <a:prstGeom prst="wedgeRectCallout">
            <a:avLst>
              <a:gd name="adj1" fmla="val -86919"/>
              <a:gd name="adj2" fmla="val -1368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Bei KPRIM müssen + und – verwendet werden.</a:t>
            </a:r>
            <a:endParaRPr lang="de-CH" sz="1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12103"/>
            <a:ext cx="48101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bgerundetes Rechteck 8"/>
          <p:cNvSpPr/>
          <p:nvPr/>
        </p:nvSpPr>
        <p:spPr>
          <a:xfrm>
            <a:off x="5502390" y="957787"/>
            <a:ext cx="3606114" cy="15419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de-CH" sz="1400" b="1" smtClean="0"/>
              <a:t>Hinweis</a:t>
            </a:r>
            <a:r>
              <a:rPr lang="de-CH" sz="1400" smtClean="0"/>
              <a:t>: Wenn man in Excel ein Minuszeichen oder Pluszeichen eingibt, macht es automatisch eine Formel draus.</a:t>
            </a:r>
          </a:p>
          <a:p>
            <a:r>
              <a:rPr lang="de-CH" sz="1400" smtClean="0"/>
              <a:t>Wenn man vor dem Zeichen ein einfaches Anführungszeichen setzt oder die Zellen als 'Text' formatiert, passiert das nicht.</a:t>
            </a:r>
            <a:endParaRPr lang="de-CH" sz="1400"/>
          </a:p>
        </p:txBody>
      </p:sp>
    </p:spTree>
    <p:extLst>
      <p:ext uri="{BB962C8B-B14F-4D97-AF65-F5344CB8AC3E}">
        <p14:creationId xmlns:p14="http://schemas.microsoft.com/office/powerpoint/2010/main" val="1745252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 Single Choice Frage</a:t>
            </a:r>
            <a:endParaRPr lang="de-CH" b="1"/>
          </a:p>
        </p:txBody>
      </p:sp>
      <p:sp>
        <p:nvSpPr>
          <p:cNvPr id="4" name="Rechteckige Legende 3"/>
          <p:cNvSpPr/>
          <p:nvPr/>
        </p:nvSpPr>
        <p:spPr>
          <a:xfrm>
            <a:off x="3059832" y="4011910"/>
            <a:ext cx="1656184" cy="864096"/>
          </a:xfrm>
          <a:prstGeom prst="wedgeRectCallout">
            <a:avLst>
              <a:gd name="adj1" fmla="val 73240"/>
              <a:gd name="adj2" fmla="val -949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Text der Aussage, die richtig oder falsch sein kann</a:t>
            </a:r>
            <a:endParaRPr lang="de-CH" sz="1400"/>
          </a:p>
        </p:txBody>
      </p:sp>
      <p:sp>
        <p:nvSpPr>
          <p:cNvPr id="8" name="Rechteckige Legende 7"/>
          <p:cNvSpPr/>
          <p:nvPr/>
        </p:nvSpPr>
        <p:spPr>
          <a:xfrm>
            <a:off x="5988107"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p>
        </p:txBody>
      </p:sp>
      <p:sp>
        <p:nvSpPr>
          <p:cNvPr id="10" name="Rechteckige Legende 9"/>
          <p:cNvSpPr/>
          <p:nvPr/>
        </p:nvSpPr>
        <p:spPr>
          <a:xfrm>
            <a:off x="6948264" y="2685108"/>
            <a:ext cx="1872208" cy="1051658"/>
          </a:xfrm>
          <a:prstGeom prst="wedgeRectCallout">
            <a:avLst>
              <a:gd name="adj1" fmla="val -73973"/>
              <a:gd name="adj2" fmla="val -2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Bei Single-Choice ist die korrekte Antwort eine 1, die anderen sind Nullen</a:t>
            </a:r>
            <a:endParaRPr lang="de-CH" sz="14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51670"/>
            <a:ext cx="48196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27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Bildschirmpräsentation (16:9)</PresentationFormat>
  <Paragraphs>113</Paragraphs>
  <Slides>22</Slides>
  <Notes>0</Notes>
  <HiddenSlides>0</HiddenSlides>
  <MMClips>0</MMClip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Larissa-Design</vt:lpstr>
      <vt:lpstr>Anleitung für die Korrektur-Pipeline für OLAT-Prüfungen</vt:lpstr>
      <vt:lpstr>Before starting</vt:lpstr>
      <vt:lpstr>Before Starting</vt:lpstr>
      <vt:lpstr>1. Schritt: Korrekte Antworten</vt:lpstr>
      <vt:lpstr>1. Schritt: Korrekte Antworten</vt:lpstr>
      <vt:lpstr>1. Schritt: Korrekte Antworten</vt:lpstr>
      <vt:lpstr>Beispiele</vt:lpstr>
      <vt:lpstr>Beispiele</vt:lpstr>
      <vt:lpstr>Beispiele</vt:lpstr>
      <vt:lpstr>Beispiele</vt:lpstr>
      <vt:lpstr>1. Schritt: Korrekte Antworten</vt:lpstr>
      <vt:lpstr>2. Schritt: Automatische Korrektur</vt:lpstr>
      <vt:lpstr>2. Schritt: Automatische Korrektur</vt:lpstr>
      <vt:lpstr>3. Manuelle Korrektur</vt:lpstr>
      <vt:lpstr>3. Manuelle Korrektur</vt:lpstr>
      <vt:lpstr>3. Manuelle Korrektur</vt:lpstr>
      <vt:lpstr>3. Manuelle Korrektur</vt:lpstr>
      <vt:lpstr>3. Manuelle Korrektur</vt:lpstr>
      <vt:lpstr>4. Resultate berichten</vt:lpstr>
      <vt:lpstr>4. Resultate berichten</vt:lpstr>
      <vt:lpstr>4. Resultate berichten</vt:lpstr>
      <vt:lpstr>...that's all folks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Anleitung für die Korrektur-Pipeline für OLAT-Prüfungen</dc:title>
  <dc:creator>Tarlanc</dc:creator>
  <cp:lastModifiedBy>Tarlanc</cp:lastModifiedBy>
  <cp:revision>12</cp:revision>
  <dcterms:created xsi:type="dcterms:W3CDTF">2020-05-18T18:39:22Z</dcterms:created>
  <dcterms:modified xsi:type="dcterms:W3CDTF">2020-05-18T20:41:37Z</dcterms:modified>
</cp:coreProperties>
</file>