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8" r:id="rId5"/>
    <p:sldId id="260" r:id="rId6"/>
    <p:sldId id="261" r:id="rId7"/>
    <p:sldId id="262" r:id="rId8"/>
    <p:sldId id="263" r:id="rId9"/>
    <p:sldId id="264" r:id="rId10"/>
    <p:sldId id="265" r:id="rId11"/>
    <p:sldId id="266" r:id="rId12"/>
    <p:sldId id="279" r:id="rId13"/>
    <p:sldId id="282" r:id="rId14"/>
    <p:sldId id="283" r:id="rId15"/>
    <p:sldId id="284" r:id="rId16"/>
    <p:sldId id="285" r:id="rId17"/>
    <p:sldId id="281" r:id="rId18"/>
    <p:sldId id="288" r:id="rId19"/>
    <p:sldId id="286" r:id="rId20"/>
    <p:sldId id="287" r:id="rId21"/>
    <p:sldId id="277" r:id="rId22"/>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8" d="100"/>
          <a:sy n="138" d="100"/>
        </p:scale>
        <p:origin x="756"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de-DE"/>
              <a:t>Titelmasterformat durch Klicken bearbeiten</a:t>
            </a:r>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29.05.2020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29.05.2020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2057400" cy="4388644"/>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29.05.2020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29.05.2020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29.05.2020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A50D42-C9CD-4801-B293-61D1F53EC57E}" type="datetimeFigureOut">
              <a:rPr lang="de-DE" smtClean="0"/>
              <a:t>29.05.2020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A50D42-C9CD-4801-B293-61D1F53EC57E}" type="datetimeFigureOut">
              <a:rPr lang="de-DE" smtClean="0"/>
              <a:t>29.05.2020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A50D42-C9CD-4801-B293-61D1F53EC57E}" type="datetimeFigureOut">
              <a:rPr lang="de-DE" smtClean="0"/>
              <a:t>29.05.2020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29.05.2020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29.05.2020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29.05.2020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29.05.2020</a:t>
            </a:fld>
            <a:endParaRPr lang="de-DE"/>
          </a:p>
        </p:txBody>
      </p:sp>
      <p:sp>
        <p:nvSpPr>
          <p:cNvPr id="5" name="Fußzeilenplatzhalt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CH"/>
              <a:t>Anleitung für das Korrektur-Tool</a:t>
            </a:r>
            <a:br>
              <a:rPr lang="de-CH"/>
            </a:br>
            <a:r>
              <a:rPr lang="de-CH"/>
              <a:t>für OLAT-Prüfungen</a:t>
            </a:r>
          </a:p>
        </p:txBody>
      </p:sp>
      <p:sp>
        <p:nvSpPr>
          <p:cNvPr id="3" name="Untertitel 2"/>
          <p:cNvSpPr>
            <a:spLocks noGrp="1"/>
          </p:cNvSpPr>
          <p:nvPr>
            <p:ph type="subTitle" idx="1"/>
          </p:nvPr>
        </p:nvSpPr>
        <p:spPr/>
        <p:txBody>
          <a:bodyPr/>
          <a:lstStyle/>
          <a:p>
            <a:r>
              <a:rPr lang="de-CH"/>
              <a:t>Martin Wettstein</a:t>
            </a:r>
          </a:p>
        </p:txBody>
      </p:sp>
    </p:spTree>
    <p:extLst>
      <p:ext uri="{BB962C8B-B14F-4D97-AF65-F5344CB8AC3E}">
        <p14:creationId xmlns:p14="http://schemas.microsoft.com/office/powerpoint/2010/main" val="22222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837928"/>
            <a:ext cx="478155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CH"/>
              <a:t>Beispiele</a:t>
            </a:r>
          </a:p>
        </p:txBody>
      </p:sp>
      <p:sp>
        <p:nvSpPr>
          <p:cNvPr id="3" name="Inhaltsplatzhalter 2"/>
          <p:cNvSpPr>
            <a:spLocks noGrp="1"/>
          </p:cNvSpPr>
          <p:nvPr>
            <p:ph idx="1"/>
          </p:nvPr>
        </p:nvSpPr>
        <p:spPr>
          <a:xfrm>
            <a:off x="457200" y="1200151"/>
            <a:ext cx="8229600" cy="507503"/>
          </a:xfrm>
        </p:spPr>
        <p:txBody>
          <a:bodyPr/>
          <a:lstStyle/>
          <a:p>
            <a:pPr marL="0" indent="0">
              <a:buNone/>
            </a:pPr>
            <a:r>
              <a:rPr lang="de-CH" b="1"/>
              <a:t>Beispiel für eine Multiple Choice Frage</a:t>
            </a:r>
          </a:p>
        </p:txBody>
      </p:sp>
      <p:sp>
        <p:nvSpPr>
          <p:cNvPr id="4" name="Rechteckige Legende 3"/>
          <p:cNvSpPr/>
          <p:nvPr/>
        </p:nvSpPr>
        <p:spPr>
          <a:xfrm>
            <a:off x="3059832" y="4011910"/>
            <a:ext cx="1656184" cy="864096"/>
          </a:xfrm>
          <a:prstGeom prst="wedgeRectCallout">
            <a:avLst>
              <a:gd name="adj1" fmla="val 73240"/>
              <a:gd name="adj2" fmla="val -9495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Text der Aussage, die richtig oder falsch sein kann</a:t>
            </a:r>
          </a:p>
        </p:txBody>
      </p:sp>
      <p:sp>
        <p:nvSpPr>
          <p:cNvPr id="8" name="Rechteckige Legende 7"/>
          <p:cNvSpPr/>
          <p:nvPr/>
        </p:nvSpPr>
        <p:spPr>
          <a:xfrm>
            <a:off x="5988107" y="4011910"/>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Lösungen für die Korrektur.</a:t>
            </a:r>
          </a:p>
        </p:txBody>
      </p:sp>
      <p:sp>
        <p:nvSpPr>
          <p:cNvPr id="10" name="Rechteckige Legende 9"/>
          <p:cNvSpPr/>
          <p:nvPr/>
        </p:nvSpPr>
        <p:spPr>
          <a:xfrm>
            <a:off x="6948264" y="2685108"/>
            <a:ext cx="1872208" cy="1051658"/>
          </a:xfrm>
          <a:prstGeom prst="wedgeRectCallout">
            <a:avLst>
              <a:gd name="adj1" fmla="val -73973"/>
              <a:gd name="adj2" fmla="val -21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Bei MC sind die korrekten Antworten eine 1, die anderen sind Nullen</a:t>
            </a:r>
          </a:p>
        </p:txBody>
      </p:sp>
    </p:spTree>
    <p:extLst>
      <p:ext uri="{BB962C8B-B14F-4D97-AF65-F5344CB8AC3E}">
        <p14:creationId xmlns:p14="http://schemas.microsoft.com/office/powerpoint/2010/main" val="350459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00151"/>
            <a:ext cx="8229600" cy="1947663"/>
          </a:xfrm>
        </p:spPr>
        <p:txBody>
          <a:bodyPr>
            <a:normAutofit lnSpcReduction="10000"/>
          </a:bodyPr>
          <a:lstStyle/>
          <a:p>
            <a:r>
              <a:rPr lang="de-CH"/>
              <a:t>Wenn für jede Frage die korrekte Antwort notiert ist, kann man die Datei wieder speichern.</a:t>
            </a:r>
          </a:p>
          <a:p>
            <a:r>
              <a:rPr lang="de-CH"/>
              <a:t>Auch hier meckert Excel wieder, weil die Erweiterung falsch ist. Das spielt aber keine Rolle. Bestätigen Sie mit 'Ja', dass die Ausgabe als .XLS gespeichert werden soll.</a:t>
            </a:r>
          </a:p>
          <a:p>
            <a:r>
              <a:rPr lang="de-CH" b="1">
                <a:solidFill>
                  <a:srgbClr val="FF0000"/>
                </a:solidFill>
              </a:rPr>
              <a:t>Wichtig</a:t>
            </a:r>
            <a:r>
              <a:rPr lang="de-CH" b="1"/>
              <a:t>: Auf keinen Fall als richtiges .XLS oder gar .XLSX speichern. Es muss ein Tabstopp-getrenntes Textfile sein. Es darf auch die Endung .txt tragen.</a:t>
            </a:r>
          </a:p>
        </p:txBody>
      </p:sp>
      <p:sp>
        <p:nvSpPr>
          <p:cNvPr id="4" name="Titel 1"/>
          <p:cNvSpPr>
            <a:spLocks noGrp="1"/>
          </p:cNvSpPr>
          <p:nvPr>
            <p:ph type="title"/>
          </p:nvPr>
        </p:nvSpPr>
        <p:spPr/>
        <p:txBody>
          <a:bodyPr/>
          <a:lstStyle/>
          <a:p>
            <a:r>
              <a:rPr lang="de-CH"/>
              <a:t>1. Schritt: Korrekte Antworten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3363838"/>
            <a:ext cx="81057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feil nach rechts 5"/>
          <p:cNvSpPr/>
          <p:nvPr/>
        </p:nvSpPr>
        <p:spPr>
          <a:xfrm rot="20052889">
            <a:off x="2538305" y="4594728"/>
            <a:ext cx="792088" cy="432048"/>
          </a:xfrm>
          <a:prstGeom prst="rightArrow">
            <a:avLst>
              <a:gd name="adj1" fmla="val 50000"/>
              <a:gd name="adj2" fmla="val 449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48285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a:t>2. Schritt Halbautomatische Korrektur</a:t>
            </a:r>
          </a:p>
        </p:txBody>
      </p:sp>
      <p:sp>
        <p:nvSpPr>
          <p:cNvPr id="3" name="Inhaltsplatzhalter 2"/>
          <p:cNvSpPr>
            <a:spLocks noGrp="1"/>
          </p:cNvSpPr>
          <p:nvPr>
            <p:ph idx="1"/>
          </p:nvPr>
        </p:nvSpPr>
        <p:spPr>
          <a:xfrm>
            <a:off x="457200" y="1200150"/>
            <a:ext cx="8229600" cy="3747863"/>
          </a:xfrm>
        </p:spPr>
        <p:txBody>
          <a:bodyPr>
            <a:normAutofit/>
          </a:bodyPr>
          <a:lstStyle/>
          <a:p>
            <a:r>
              <a:rPr lang="de-CH" sz="1600"/>
              <a:t>Führen Sie das Skript </a:t>
            </a:r>
            <a:r>
              <a:rPr lang="de-CH" sz="1600" b="1" i="1"/>
              <a:t>Korrektur.py*</a:t>
            </a:r>
            <a:r>
              <a:rPr lang="de-CH" sz="1600"/>
              <a:t> oder das Windows-Programm </a:t>
            </a:r>
            <a:r>
              <a:rPr lang="de-CH" sz="1600" b="1" i="1"/>
              <a:t>Korrektur.exe</a:t>
            </a:r>
            <a:r>
              <a:rPr lang="de-CH" sz="1600"/>
              <a:t> aus.</a:t>
            </a:r>
          </a:p>
          <a:p>
            <a:r>
              <a:rPr lang="de-CH" sz="1600"/>
              <a:t>Falls Sie die korrekten Antworten in einer Datei namens 'Eingabe.xls' gespeichert haben, wird automatisch die Antwort des ersten Kandidaten für die erste Frage geladen.</a:t>
            </a:r>
          </a:p>
          <a:p>
            <a:r>
              <a:rPr lang="de-CH" sz="1600"/>
              <a:t>Falls Sie die korrekten Antworten in eine andere Datei gespeichert haben, wird nach dem Dateinamen gefragt.</a:t>
            </a:r>
          </a:p>
          <a:p>
            <a:r>
              <a:rPr lang="de-CH" sz="1600"/>
              <a:t>Falls Sie keine Tabelle haben, sondern bereits ein .json-Dokument mit Korrekturen, laden Sie gar keine Tabelle und gehen Sie über 'Navigation'-'Andere Daten Laden'.</a:t>
            </a:r>
          </a:p>
          <a:p>
            <a:pPr marL="0" indent="0">
              <a:buNone/>
            </a:pPr>
            <a:endParaRPr lang="de-CH" sz="1600"/>
          </a:p>
          <a:p>
            <a:pPr marL="0" indent="0">
              <a:buNone/>
            </a:pPr>
            <a:endParaRPr lang="de-CH" sz="1600"/>
          </a:p>
          <a:p>
            <a:r>
              <a:rPr lang="de-CH" sz="1600"/>
              <a:t>Das Programm korrigiert alle Antworten automatisch, für welche eine automatische Korrektur möglich ist. Für die anderen wird eine manuelle Eingabe benötigt.</a:t>
            </a:r>
          </a:p>
          <a:p>
            <a:pPr marL="0" indent="0">
              <a:buNone/>
            </a:pPr>
            <a:endParaRPr lang="de-CH" sz="1600"/>
          </a:p>
        </p:txBody>
      </p:sp>
    </p:spTree>
    <p:extLst>
      <p:ext uri="{BB962C8B-B14F-4D97-AF65-F5344CB8AC3E}">
        <p14:creationId xmlns:p14="http://schemas.microsoft.com/office/powerpoint/2010/main" val="381734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2482" y="1200150"/>
            <a:ext cx="6259035" cy="339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ige Legende 4"/>
          <p:cNvSpPr/>
          <p:nvPr/>
        </p:nvSpPr>
        <p:spPr>
          <a:xfrm>
            <a:off x="0" y="699542"/>
            <a:ext cx="1656184" cy="432048"/>
          </a:xfrm>
          <a:prstGeom prst="wedgeRectCallout">
            <a:avLst>
              <a:gd name="adj1" fmla="val 47963"/>
              <a:gd name="adj2" fmla="val 11413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Frage auswählen</a:t>
            </a:r>
          </a:p>
        </p:txBody>
      </p:sp>
      <p:sp>
        <p:nvSpPr>
          <p:cNvPr id="6" name="Rechteckige Legende 5"/>
          <p:cNvSpPr/>
          <p:nvPr/>
        </p:nvSpPr>
        <p:spPr>
          <a:xfrm>
            <a:off x="395536" y="4371950"/>
            <a:ext cx="1656184" cy="432048"/>
          </a:xfrm>
          <a:prstGeom prst="wedgeRectCallout">
            <a:avLst>
              <a:gd name="adj1" fmla="val 73906"/>
              <a:gd name="adj2" fmla="val -261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Vorheriger Kandidat</a:t>
            </a:r>
          </a:p>
        </p:txBody>
      </p:sp>
      <p:sp>
        <p:nvSpPr>
          <p:cNvPr id="7" name="Rechteckige Legende 6"/>
          <p:cNvSpPr/>
          <p:nvPr/>
        </p:nvSpPr>
        <p:spPr>
          <a:xfrm>
            <a:off x="7020272" y="4447876"/>
            <a:ext cx="1656184" cy="432048"/>
          </a:xfrm>
          <a:prstGeom prst="wedgeRectCallout">
            <a:avLst>
              <a:gd name="adj1" fmla="val -74432"/>
              <a:gd name="adj2" fmla="val -3375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Nächster Kandidat</a:t>
            </a:r>
          </a:p>
        </p:txBody>
      </p:sp>
      <p:sp>
        <p:nvSpPr>
          <p:cNvPr id="8" name="Rechteckige Legende 7"/>
          <p:cNvSpPr/>
          <p:nvPr/>
        </p:nvSpPr>
        <p:spPr>
          <a:xfrm>
            <a:off x="6876256" y="2211710"/>
            <a:ext cx="2016224" cy="864096"/>
          </a:xfrm>
          <a:prstGeom prst="wedgeRectCallout">
            <a:avLst>
              <a:gd name="adj1" fmla="val -93818"/>
              <a:gd name="adj2" fmla="val 6568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Punkte vergeben </a:t>
            </a:r>
          </a:p>
          <a:p>
            <a:pPr algn="ctr"/>
            <a:r>
              <a:rPr lang="de-CH" sz="1400"/>
              <a:t>(evtl. sind schon automatisch vergebene Punkte notiert)</a:t>
            </a:r>
          </a:p>
        </p:txBody>
      </p:sp>
      <p:sp>
        <p:nvSpPr>
          <p:cNvPr id="9" name="Rechteckige Legende 8"/>
          <p:cNvSpPr/>
          <p:nvPr/>
        </p:nvSpPr>
        <p:spPr>
          <a:xfrm>
            <a:off x="-28545" y="3075806"/>
            <a:ext cx="2016224" cy="1080120"/>
          </a:xfrm>
          <a:prstGeom prst="wedgeRectCallout">
            <a:avLst>
              <a:gd name="adj1" fmla="val 67920"/>
              <a:gd name="adj2" fmla="val -469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Gründe für Punktabzug eintragen.</a:t>
            </a:r>
          </a:p>
          <a:p>
            <a:pPr algn="ctr"/>
            <a:r>
              <a:rPr lang="de-CH" sz="1400"/>
              <a:t>Wird für die Prüfungseinsicht verwendet.</a:t>
            </a:r>
          </a:p>
        </p:txBody>
      </p:sp>
      <p:sp>
        <p:nvSpPr>
          <p:cNvPr id="10" name="Rechteckige Legende 9"/>
          <p:cNvSpPr/>
          <p:nvPr/>
        </p:nvSpPr>
        <p:spPr>
          <a:xfrm>
            <a:off x="3923928" y="2499742"/>
            <a:ext cx="2016224" cy="432048"/>
          </a:xfrm>
          <a:prstGeom prst="wedgeRectCallout">
            <a:avLst>
              <a:gd name="adj1" fmla="val -17866"/>
              <a:gd name="adj2" fmla="val -873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Korrekte und gegebene Antwort zum Vergleich</a:t>
            </a:r>
          </a:p>
        </p:txBody>
      </p:sp>
      <p:sp>
        <p:nvSpPr>
          <p:cNvPr id="11" name="Rechteckige Legende 10"/>
          <p:cNvSpPr/>
          <p:nvPr/>
        </p:nvSpPr>
        <p:spPr>
          <a:xfrm>
            <a:off x="6228184" y="1347614"/>
            <a:ext cx="2016224" cy="432048"/>
          </a:xfrm>
          <a:prstGeom prst="wedgeRectCallout">
            <a:avLst>
              <a:gd name="adj1" fmla="val -83435"/>
              <a:gd name="adj2" fmla="val -1845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Übersicht und Schnellnavigation</a:t>
            </a:r>
          </a:p>
        </p:txBody>
      </p:sp>
      <p:sp>
        <p:nvSpPr>
          <p:cNvPr id="12" name="Titel 1"/>
          <p:cNvSpPr>
            <a:spLocks noGrp="1"/>
          </p:cNvSpPr>
          <p:nvPr>
            <p:ph type="title"/>
          </p:nvPr>
        </p:nvSpPr>
        <p:spPr/>
        <p:txBody>
          <a:bodyPr>
            <a:normAutofit fontScale="90000"/>
          </a:bodyPr>
          <a:lstStyle/>
          <a:p>
            <a:r>
              <a:rPr lang="de-CH"/>
              <a:t>2. Schritt Halbautomatische Korrektur</a:t>
            </a:r>
          </a:p>
        </p:txBody>
      </p:sp>
    </p:spTree>
    <p:extLst>
      <p:ext uri="{BB962C8B-B14F-4D97-AF65-F5344CB8AC3E}">
        <p14:creationId xmlns:p14="http://schemas.microsoft.com/office/powerpoint/2010/main" val="964570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00150"/>
            <a:ext cx="8229600" cy="3747863"/>
          </a:xfrm>
        </p:spPr>
        <p:txBody>
          <a:bodyPr>
            <a:normAutofit lnSpcReduction="10000"/>
          </a:bodyPr>
          <a:lstStyle/>
          <a:p>
            <a:r>
              <a:rPr lang="de-CH"/>
              <a:t>Im Korrekturfenster stellt man sich mit Vorteil eine Frage ein und blättert dann durch alle Prüflinge.</a:t>
            </a:r>
          </a:p>
          <a:p>
            <a:r>
              <a:rPr lang="de-CH"/>
              <a:t>Falls bereits automatisch Punkte vergeben wurden, sind diese schon sichtbar. Sonst ist das Punkte-Textfeld leer und es müssen Punkte vergeben werden.</a:t>
            </a:r>
          </a:p>
          <a:p>
            <a:r>
              <a:rPr lang="de-CH"/>
              <a:t>Im Feld 'Bemerkungen' kann man Bemerkungen für die Prüfungseinsicht eingeben (z.B: "Nur Tippfehler, kein Abzug" oder "Falscher Begriff"). Manchmal sind durch die automatische Korrektur schon Bemerkungen erstellt worden, die bei der Punktevergabe helfen.</a:t>
            </a:r>
          </a:p>
          <a:p>
            <a:r>
              <a:rPr lang="de-CH"/>
              <a:t>Ist man sich unsicher, kann man mit einem Häkchen bei 'Bitte checken!' diese Klausur für eine spätere Überprüfung vormerken.</a:t>
            </a:r>
          </a:p>
          <a:p>
            <a:r>
              <a:rPr lang="de-CH"/>
              <a:t>Klickt man auf 'Speichern' oder den nächsten oder vorherigen Kandidaten, so wird automatisch die aktuelle Seite (Punktzahl und Bemerkungen) gespeichert und in einer Datei abgelegt.</a:t>
            </a:r>
          </a:p>
        </p:txBody>
      </p:sp>
      <p:sp>
        <p:nvSpPr>
          <p:cNvPr id="5" name="Titel 1"/>
          <p:cNvSpPr>
            <a:spLocks noGrp="1"/>
          </p:cNvSpPr>
          <p:nvPr>
            <p:ph type="title"/>
          </p:nvPr>
        </p:nvSpPr>
        <p:spPr/>
        <p:txBody>
          <a:bodyPr>
            <a:normAutofit fontScale="90000"/>
          </a:bodyPr>
          <a:lstStyle/>
          <a:p>
            <a:r>
              <a:rPr lang="de-CH"/>
              <a:t>2. Schritt Halbautomatische Korrektur</a:t>
            </a:r>
          </a:p>
        </p:txBody>
      </p:sp>
    </p:spTree>
    <p:extLst>
      <p:ext uri="{BB962C8B-B14F-4D97-AF65-F5344CB8AC3E}">
        <p14:creationId xmlns:p14="http://schemas.microsoft.com/office/powerpoint/2010/main" val="89741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87574"/>
            <a:ext cx="8507288" cy="3607049"/>
          </a:xfrm>
        </p:spPr>
        <p:txBody>
          <a:bodyPr>
            <a:normAutofit/>
          </a:bodyPr>
          <a:lstStyle/>
          <a:p>
            <a:r>
              <a:rPr lang="de-CH" sz="1600"/>
              <a:t>Mit einem Klick auf 'Übersicht' öffnet sich ein neues Fenster. In den Zeilen sind die Fragen, in den Spalten die Kandidaten aufgetragen. Unten ist eine Billaufleiste, um links/rechts zu scrollen</a:t>
            </a:r>
          </a:p>
          <a:p>
            <a:r>
              <a:rPr lang="de-CH" sz="1600"/>
              <a:t>Mit einem Klick auf eines der Felder springt man zu dieser Frage und diesem Kandidaten. Fährt man nur mit der Maus darüber, wird oberhalb die Frage/Kandiatennummer angezeigt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7694"/>
            <a:ext cx="7282266" cy="307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 4"/>
          <p:cNvSpPr/>
          <p:nvPr/>
        </p:nvSpPr>
        <p:spPr>
          <a:xfrm>
            <a:off x="5364088" y="3651870"/>
            <a:ext cx="3528392" cy="1296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de-CH" sz="1600" b="1"/>
              <a:t>Legende:</a:t>
            </a:r>
          </a:p>
          <a:p>
            <a:r>
              <a:rPr lang="de-CH" sz="1600">
                <a:ln>
                  <a:solidFill>
                    <a:schemeClr val="tx1"/>
                  </a:solidFill>
                </a:ln>
                <a:solidFill>
                  <a:srgbClr val="99FF99"/>
                </a:solidFill>
                <a:sym typeface="Wingdings"/>
              </a:rPr>
              <a:t></a:t>
            </a:r>
            <a:r>
              <a:rPr lang="de-CH" sz="1600">
                <a:sym typeface="Wingdings"/>
              </a:rPr>
              <a:t> Automatisch korrigiert</a:t>
            </a:r>
          </a:p>
          <a:p>
            <a:r>
              <a:rPr lang="de-CH" sz="1600">
                <a:ln>
                  <a:solidFill>
                    <a:schemeClr val="tx1"/>
                  </a:solidFill>
                </a:ln>
                <a:solidFill>
                  <a:schemeClr val="accent2">
                    <a:lumMod val="60000"/>
                    <a:lumOff val="40000"/>
                  </a:schemeClr>
                </a:solidFill>
                <a:sym typeface="Wingdings"/>
              </a:rPr>
              <a:t> </a:t>
            </a:r>
            <a:r>
              <a:rPr lang="de-CH" sz="1600">
                <a:sym typeface="Wingdings"/>
              </a:rPr>
              <a:t>Noch nicht korrigiert</a:t>
            </a:r>
          </a:p>
          <a:p>
            <a:r>
              <a:rPr lang="de-CH" sz="1600">
                <a:ln>
                  <a:solidFill>
                    <a:schemeClr val="tx1"/>
                  </a:solidFill>
                </a:ln>
                <a:solidFill>
                  <a:srgbClr val="00FF00"/>
                </a:solidFill>
                <a:sym typeface="Wingdings"/>
              </a:rPr>
              <a:t> </a:t>
            </a:r>
            <a:r>
              <a:rPr lang="de-CH" sz="1600">
                <a:sym typeface="Wingdings"/>
              </a:rPr>
              <a:t>Manuell korrigiert und bestätigt</a:t>
            </a:r>
          </a:p>
          <a:p>
            <a:r>
              <a:rPr lang="de-CH" sz="1600">
                <a:ln>
                  <a:solidFill>
                    <a:schemeClr val="tx1"/>
                  </a:solidFill>
                </a:ln>
                <a:solidFill>
                  <a:srgbClr val="FFFF00"/>
                </a:solidFill>
                <a:sym typeface="Wingdings"/>
              </a:rPr>
              <a:t> </a:t>
            </a:r>
            <a:r>
              <a:rPr lang="de-CH" sz="1600">
                <a:sym typeface="Wingdings"/>
              </a:rPr>
              <a:t>Für Überprüfung vorgemerkt</a:t>
            </a:r>
            <a:endParaRPr lang="de-CH" sz="1600"/>
          </a:p>
        </p:txBody>
      </p:sp>
      <p:sp>
        <p:nvSpPr>
          <p:cNvPr id="8" name="Titel 1"/>
          <p:cNvSpPr>
            <a:spLocks noGrp="1"/>
          </p:cNvSpPr>
          <p:nvPr>
            <p:ph type="title"/>
          </p:nvPr>
        </p:nvSpPr>
        <p:spPr/>
        <p:txBody>
          <a:bodyPr>
            <a:normAutofit fontScale="90000"/>
          </a:bodyPr>
          <a:lstStyle/>
          <a:p>
            <a:r>
              <a:rPr lang="de-CH"/>
              <a:t>2. Schritt Halbautomatische Korrektur</a:t>
            </a:r>
          </a:p>
        </p:txBody>
      </p:sp>
    </p:spTree>
    <p:extLst>
      <p:ext uri="{BB962C8B-B14F-4D97-AF65-F5344CB8AC3E}">
        <p14:creationId xmlns:p14="http://schemas.microsoft.com/office/powerpoint/2010/main" val="2079489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CH" sz="1600"/>
              <a:t>Schon während der Korrektur sieht man, dass im Ordner eine neue Datei geschrieben wird. Sie trägt den Namen </a:t>
            </a:r>
            <a:r>
              <a:rPr lang="de-CH" sz="1600" b="1" i="1"/>
              <a:t>'results_corr.json'</a:t>
            </a:r>
            <a:r>
              <a:rPr lang="de-CH" sz="1600"/>
              <a:t> und enthält die korrigierten Resultate.</a:t>
            </a:r>
          </a:p>
          <a:p>
            <a:r>
              <a:rPr lang="de-CH" sz="1600"/>
              <a:t>Schliesst man das Fenster zu irgend einem Zeitpunkt und öffnet es wieder, hat man wieder alle Daten. Mit jedem Klick auf den nächsten Prüfling oder eine andere Frage wird automatisch eine Sicherung gemacht.</a:t>
            </a:r>
          </a:p>
          <a:p>
            <a:r>
              <a:rPr lang="de-CH" sz="1600"/>
              <a:t>Möchte man eine Sicherungskopie anlegen, geht das über 'Navigation'-'Sicherungskopie erstellen'. Die erstellte Datei kann man dann mit anderen teilen oder archivieren.</a:t>
            </a:r>
          </a:p>
          <a:p>
            <a:endParaRPr lang="de-CH" sz="1600"/>
          </a:p>
          <a:p>
            <a:r>
              <a:rPr lang="de-CH" sz="1600"/>
              <a:t>Alle Korrekturen werden als .json-Dateien abgelegt. Diese Files enthalten für jeden Prüfling und jede Frage die gegebenen und korrekten Antworten, sowie die Punkte und Bemerkungen.</a:t>
            </a:r>
          </a:p>
        </p:txBody>
      </p:sp>
      <p:sp>
        <p:nvSpPr>
          <p:cNvPr id="5" name="Titel 1"/>
          <p:cNvSpPr>
            <a:spLocks noGrp="1"/>
          </p:cNvSpPr>
          <p:nvPr>
            <p:ph type="title"/>
          </p:nvPr>
        </p:nvSpPr>
        <p:spPr/>
        <p:txBody>
          <a:bodyPr>
            <a:normAutofit fontScale="90000"/>
          </a:bodyPr>
          <a:lstStyle/>
          <a:p>
            <a:r>
              <a:rPr lang="de-CH"/>
              <a:t>2. Schritt Halbautomatische Korrektur</a:t>
            </a:r>
          </a:p>
        </p:txBody>
      </p:sp>
    </p:spTree>
    <p:extLst>
      <p:ext uri="{BB962C8B-B14F-4D97-AF65-F5344CB8AC3E}">
        <p14:creationId xmlns:p14="http://schemas.microsoft.com/office/powerpoint/2010/main" val="127650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3. Schritt: Kontrolle und Export</a:t>
            </a:r>
          </a:p>
        </p:txBody>
      </p:sp>
      <p:sp>
        <p:nvSpPr>
          <p:cNvPr id="3" name="Inhaltsplatzhalter 2"/>
          <p:cNvSpPr>
            <a:spLocks noGrp="1"/>
          </p:cNvSpPr>
          <p:nvPr>
            <p:ph idx="1"/>
          </p:nvPr>
        </p:nvSpPr>
        <p:spPr>
          <a:xfrm>
            <a:off x="457200" y="1200151"/>
            <a:ext cx="8229600" cy="3737370"/>
          </a:xfrm>
        </p:spPr>
        <p:txBody>
          <a:bodyPr>
            <a:normAutofit/>
          </a:bodyPr>
          <a:lstStyle/>
          <a:p>
            <a:r>
              <a:rPr lang="de-CH" sz="1600"/>
              <a:t>Falls mehrere Leute an der Korrektur beteiligt sind und jeder 1-2 Fragen korrigiert, können die .json-Dateien am Ende zusammengelegt werden.</a:t>
            </a:r>
          </a:p>
          <a:p>
            <a:r>
              <a:rPr lang="de-CH" sz="1600"/>
              <a:t>Über 'Navigation'-'Daten hinzufügen' kann man ein zusätzliches .json für denselben Test einlesen und mit dem aktuellen File verbinden. Dabei gelten folgende Regeln:</a:t>
            </a:r>
          </a:p>
          <a:p>
            <a:pPr lvl="1"/>
            <a:r>
              <a:rPr lang="de-CH" sz="1400"/>
              <a:t>Die aktuell geöffnete Korrektur ist die Master-Korrektur. Falls die neuen Daten den vergebenen Punktzahlen widersprechen, gilt die aktuell geöffnete Datei.</a:t>
            </a:r>
          </a:p>
          <a:p>
            <a:pPr lvl="1"/>
            <a:r>
              <a:rPr lang="de-CH" sz="1400"/>
              <a:t>Gibt es einen Konflikt mit der aktuel geöffneten Datei wird für diesen Fall die Überprüfung (Feld gelb hinterlegt) eingeschaltet. Zudem wird in den Bemerkungen vermerkt, was die neue Korrektur ändern würde.</a:t>
            </a:r>
          </a:p>
          <a:p>
            <a:pPr lvl="1"/>
            <a:r>
              <a:rPr lang="de-CH" sz="1400"/>
              <a:t>Automatisch korrigierte Aufgaben überschreiben niemals eine manuell korrigierte und lösen auch keinen Konflikt aus.</a:t>
            </a:r>
          </a:p>
          <a:p>
            <a:r>
              <a:rPr lang="de-CH" sz="1600"/>
              <a:t>Falls irgend etwas nicht funktioniert, wird keine Änderung an den aktuellen Daten vorgenommen. Dann erscheint nur eine Fehlermeldung.</a:t>
            </a:r>
          </a:p>
          <a:p>
            <a:r>
              <a:rPr lang="de-CH" sz="1600"/>
              <a:t>Nach dem Zusammenführen kann man manuell die gelben Fälle überprüfen.</a:t>
            </a:r>
          </a:p>
        </p:txBody>
      </p:sp>
    </p:spTree>
    <p:extLst>
      <p:ext uri="{BB962C8B-B14F-4D97-AF65-F5344CB8AC3E}">
        <p14:creationId xmlns:p14="http://schemas.microsoft.com/office/powerpoint/2010/main" val="2819977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3. Schritt: Kontrolle und Export</a:t>
            </a:r>
          </a:p>
        </p:txBody>
      </p:sp>
      <p:sp>
        <p:nvSpPr>
          <p:cNvPr id="3" name="Inhaltsplatzhalter 2"/>
          <p:cNvSpPr>
            <a:spLocks noGrp="1"/>
          </p:cNvSpPr>
          <p:nvPr>
            <p:ph idx="1"/>
          </p:nvPr>
        </p:nvSpPr>
        <p:spPr/>
        <p:txBody>
          <a:bodyPr/>
          <a:lstStyle/>
          <a:p>
            <a:r>
              <a:rPr lang="de-CH"/>
              <a:t>Mit einem Klick auf </a:t>
            </a:r>
            <a:r>
              <a:rPr lang="de-CH" i="1"/>
              <a:t>'Navigation</a:t>
            </a:r>
            <a:r>
              <a:rPr lang="de-CH"/>
              <a:t>'-&gt;</a:t>
            </a:r>
            <a:r>
              <a:rPr lang="de-CH" i="1"/>
              <a:t>'Ergebnisse Exportieren</a:t>
            </a:r>
            <a:r>
              <a:rPr lang="de-CH"/>
              <a:t>' wird der Export der Daten gestartet.</a:t>
            </a:r>
          </a:p>
          <a:p>
            <a:r>
              <a:rPr lang="de-CH"/>
              <a:t>Automatisch erstellt wird das Dokument </a:t>
            </a:r>
            <a:r>
              <a:rPr lang="de-CH" b="1" i="1"/>
              <a:t>Punktetabelle.xls </a:t>
            </a:r>
            <a:r>
              <a:rPr lang="de-CH"/>
              <a:t>(wieder kein echtes Excel-File), in welchem alle Punkte zusammengezählt sind.</a:t>
            </a:r>
          </a:p>
          <a:p>
            <a:r>
              <a:rPr lang="de-CH"/>
              <a:t>Zudem fragt sie das Tool nach einem Titel für PDF-Dokumente für die Prüfungseinsicht. Falls Sie diese Dokumente nicht brauchen, können Sie das Textfeld leer lassen und damit einen</a:t>
            </a:r>
            <a:br>
              <a:rPr lang="de-CH"/>
            </a:br>
            <a:r>
              <a:rPr lang="de-CH"/>
              <a:t>Export unterbinden.</a:t>
            </a:r>
          </a:p>
          <a:p>
            <a:r>
              <a:rPr lang="de-CH"/>
              <a:t>Sie können jederzeit die </a:t>
            </a:r>
            <a:br>
              <a:rPr lang="de-CH"/>
            </a:br>
            <a:r>
              <a:rPr lang="de-CH"/>
              <a:t>Korrektur-Daten wieder laden </a:t>
            </a:r>
            <a:br>
              <a:rPr lang="de-CH"/>
            </a:br>
            <a:r>
              <a:rPr lang="de-CH"/>
              <a:t>und einen neuen Export machen.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028" y="3219822"/>
            <a:ext cx="39719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2417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00151"/>
            <a:ext cx="8229600" cy="579511"/>
          </a:xfrm>
        </p:spPr>
        <p:txBody>
          <a:bodyPr/>
          <a:lstStyle/>
          <a:p>
            <a:r>
              <a:rPr lang="de-CH"/>
              <a:t>In </a:t>
            </a:r>
            <a:r>
              <a:rPr lang="de-CH" b="1" i="1"/>
              <a:t>'Punktetabelle.xls'</a:t>
            </a:r>
            <a:r>
              <a:rPr lang="de-CH"/>
              <a:t> befindet sich eine ausführliche Zusammenfassung:</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28356"/>
            <a:ext cx="8712968" cy="2224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eckige Legende 5"/>
          <p:cNvSpPr/>
          <p:nvPr/>
        </p:nvSpPr>
        <p:spPr>
          <a:xfrm>
            <a:off x="1763688" y="4515966"/>
            <a:ext cx="2952328" cy="553048"/>
          </a:xfrm>
          <a:prstGeom prst="wedgeRectCallout">
            <a:avLst>
              <a:gd name="adj1" fmla="val -63341"/>
              <a:gd name="adj2" fmla="val -16373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Falls noch nicht alle Fragen korrigiert sind, ist die Totale Punktzahl Missing</a:t>
            </a:r>
          </a:p>
        </p:txBody>
      </p:sp>
      <p:sp>
        <p:nvSpPr>
          <p:cNvPr id="7" name="Rechteckige Legende 6"/>
          <p:cNvSpPr/>
          <p:nvPr/>
        </p:nvSpPr>
        <p:spPr>
          <a:xfrm>
            <a:off x="278520" y="1839080"/>
            <a:ext cx="2565288" cy="732670"/>
          </a:xfrm>
          <a:prstGeom prst="wedgeRectCallout">
            <a:avLst>
              <a:gd name="adj1" fmla="val 23296"/>
              <a:gd name="adj2" fmla="val 12920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Falls eine frage zur Überprüfung vorgemerkt ist, erscheint diese Bemerkung</a:t>
            </a:r>
          </a:p>
        </p:txBody>
      </p:sp>
      <p:sp>
        <p:nvSpPr>
          <p:cNvPr id="8" name="Rechteckige Legende 7"/>
          <p:cNvSpPr/>
          <p:nvPr/>
        </p:nvSpPr>
        <p:spPr>
          <a:xfrm>
            <a:off x="4283968" y="2025193"/>
            <a:ext cx="1773200" cy="366335"/>
          </a:xfrm>
          <a:prstGeom prst="wedgeRectCallout">
            <a:avLst>
              <a:gd name="adj1" fmla="val -61520"/>
              <a:gd name="adj2" fmla="val 17254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Fragennummern</a:t>
            </a:r>
          </a:p>
        </p:txBody>
      </p:sp>
      <p:sp>
        <p:nvSpPr>
          <p:cNvPr id="9" name="Rechteckige Legende 8"/>
          <p:cNvSpPr/>
          <p:nvPr/>
        </p:nvSpPr>
        <p:spPr>
          <a:xfrm>
            <a:off x="6804248" y="2177593"/>
            <a:ext cx="1773200" cy="366335"/>
          </a:xfrm>
          <a:prstGeom prst="wedgeRectCallout">
            <a:avLst>
              <a:gd name="adj1" fmla="val -76561"/>
              <a:gd name="adj2" fmla="val 37361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Punkte für jede Frage</a:t>
            </a:r>
          </a:p>
        </p:txBody>
      </p:sp>
      <p:sp>
        <p:nvSpPr>
          <p:cNvPr id="10" name="Titel 1"/>
          <p:cNvSpPr>
            <a:spLocks noGrp="1"/>
          </p:cNvSpPr>
          <p:nvPr>
            <p:ph type="title"/>
          </p:nvPr>
        </p:nvSpPr>
        <p:spPr/>
        <p:txBody>
          <a:bodyPr/>
          <a:lstStyle/>
          <a:p>
            <a:r>
              <a:rPr lang="de-CH"/>
              <a:t>3. Schritt: Export</a:t>
            </a:r>
          </a:p>
        </p:txBody>
      </p:sp>
    </p:spTree>
    <p:extLst>
      <p:ext uri="{BB962C8B-B14F-4D97-AF65-F5344CB8AC3E}">
        <p14:creationId xmlns:p14="http://schemas.microsoft.com/office/powerpoint/2010/main" val="253342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Aufbau des Progrmms</a:t>
            </a:r>
            <a:endParaRPr lang="de-CH"/>
          </a:p>
        </p:txBody>
      </p:sp>
      <p:sp>
        <p:nvSpPr>
          <p:cNvPr id="3" name="Inhaltsplatzhalter 2"/>
          <p:cNvSpPr>
            <a:spLocks noGrp="1"/>
          </p:cNvSpPr>
          <p:nvPr>
            <p:ph idx="1"/>
          </p:nvPr>
        </p:nvSpPr>
        <p:spPr>
          <a:xfrm>
            <a:off x="457200" y="1200151"/>
            <a:ext cx="6995120" cy="3394472"/>
          </a:xfrm>
        </p:spPr>
        <p:txBody>
          <a:bodyPr>
            <a:normAutofit lnSpcReduction="10000"/>
          </a:bodyPr>
          <a:lstStyle/>
          <a:p>
            <a:r>
              <a:rPr lang="de-CH"/>
              <a:t>Falls Python 3.8 auf Ihrem Computer installiert ist (PC und Mac) kann das Skript 'Korrektur.py' direkt ausgeführt werden.</a:t>
            </a:r>
          </a:p>
          <a:p>
            <a:r>
              <a:rPr lang="de-CH"/>
              <a:t>Falls nicht, gibt es für Windows eine ausführbare Version 'Korrektur.exe'</a:t>
            </a:r>
          </a:p>
          <a:p>
            <a:endParaRPr lang="de-CH"/>
          </a:p>
          <a:p>
            <a:r>
              <a:rPr lang="de-CH"/>
              <a:t>Das Programm führt folgende Aufgaben aus:</a:t>
            </a:r>
          </a:p>
          <a:p>
            <a:pPr lvl="1"/>
            <a:r>
              <a:rPr lang="de-CH"/>
              <a:t>Automatische Korrektur der Aufgaben, die automatisch bewertbar sind.</a:t>
            </a:r>
          </a:p>
          <a:p>
            <a:pPr lvl="1"/>
            <a:r>
              <a:rPr lang="de-CH"/>
              <a:t>Anzeige eines Interface zum manuellen Nachkorrigieren</a:t>
            </a:r>
          </a:p>
          <a:p>
            <a:pPr lvl="1"/>
            <a:r>
              <a:rPr lang="de-CH"/>
              <a:t>Zusammenfügen von Korrekturfiles mehrerer Dozenten/Tutoren</a:t>
            </a:r>
          </a:p>
          <a:p>
            <a:pPr lvl="1"/>
            <a:r>
              <a:rPr lang="de-CH"/>
              <a:t>Export von Punktetabellen und PDFs für die Prüfungseinsicht.</a:t>
            </a:r>
          </a:p>
        </p:txBody>
      </p:sp>
    </p:spTree>
    <p:extLst>
      <p:ext uri="{BB962C8B-B14F-4D97-AF65-F5344CB8AC3E}">
        <p14:creationId xmlns:p14="http://schemas.microsoft.com/office/powerpoint/2010/main" val="2497970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608647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516" y="1770682"/>
            <a:ext cx="5272980" cy="3249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eckige Legende 5"/>
          <p:cNvSpPr/>
          <p:nvPr/>
        </p:nvSpPr>
        <p:spPr>
          <a:xfrm>
            <a:off x="6660232" y="987574"/>
            <a:ext cx="2232248" cy="783108"/>
          </a:xfrm>
          <a:prstGeom prst="wedgeRectCallout">
            <a:avLst>
              <a:gd name="adj1" fmla="val -81433"/>
              <a:gd name="adj2" fmla="val 4604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Automatisch generiertes PDF für jeden Teilnehmer.</a:t>
            </a:r>
          </a:p>
          <a:p>
            <a:pPr algn="ctr"/>
            <a:r>
              <a:rPr lang="de-CH" sz="1400"/>
              <a:t>1 Seite/Frage</a:t>
            </a:r>
          </a:p>
        </p:txBody>
      </p:sp>
      <p:sp>
        <p:nvSpPr>
          <p:cNvPr id="7" name="Titel 1"/>
          <p:cNvSpPr>
            <a:spLocks noGrp="1"/>
          </p:cNvSpPr>
          <p:nvPr>
            <p:ph type="title"/>
          </p:nvPr>
        </p:nvSpPr>
        <p:spPr/>
        <p:txBody>
          <a:bodyPr/>
          <a:lstStyle/>
          <a:p>
            <a:r>
              <a:rPr lang="de-CH"/>
              <a:t>3. Schritt: Export</a:t>
            </a:r>
          </a:p>
        </p:txBody>
      </p:sp>
      <p:sp>
        <p:nvSpPr>
          <p:cNvPr id="3" name="Rechteck 2"/>
          <p:cNvSpPr/>
          <p:nvPr/>
        </p:nvSpPr>
        <p:spPr>
          <a:xfrm>
            <a:off x="1187624" y="1491630"/>
            <a:ext cx="396044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ige Legende 7"/>
          <p:cNvSpPr/>
          <p:nvPr/>
        </p:nvSpPr>
        <p:spPr>
          <a:xfrm>
            <a:off x="179512" y="668028"/>
            <a:ext cx="2016224" cy="639092"/>
          </a:xfrm>
          <a:prstGeom prst="wedgeRectCallout">
            <a:avLst>
              <a:gd name="adj1" fmla="val 42025"/>
              <a:gd name="adj2" fmla="val 7685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CH" sz="1400"/>
              <a:t>Eingegebene Überschrift für diese Dokumente</a:t>
            </a:r>
          </a:p>
        </p:txBody>
      </p:sp>
    </p:spTree>
    <p:extLst>
      <p:ext uri="{BB962C8B-B14F-4D97-AF65-F5344CB8AC3E}">
        <p14:creationId xmlns:p14="http://schemas.microsoft.com/office/powerpoint/2010/main" val="3502692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CH"/>
              <a:t>...that's all folks</a:t>
            </a:r>
          </a:p>
        </p:txBody>
      </p:sp>
      <p:sp>
        <p:nvSpPr>
          <p:cNvPr id="5" name="Untertitel 4"/>
          <p:cNvSpPr>
            <a:spLocks noGrp="1"/>
          </p:cNvSpPr>
          <p:nvPr>
            <p:ph type="subTitle" idx="1"/>
          </p:nvPr>
        </p:nvSpPr>
        <p:spPr/>
        <p:txBody>
          <a:bodyPr/>
          <a:lstStyle/>
          <a:p>
            <a:endParaRPr lang="de-CH"/>
          </a:p>
        </p:txBody>
      </p:sp>
    </p:spTree>
    <p:extLst>
      <p:ext uri="{BB962C8B-B14F-4D97-AF65-F5344CB8AC3E}">
        <p14:creationId xmlns:p14="http://schemas.microsoft.com/office/powerpoint/2010/main" val="412676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1. Schritt: Korrekte Antworten</a:t>
            </a:r>
          </a:p>
        </p:txBody>
      </p:sp>
      <p:sp>
        <p:nvSpPr>
          <p:cNvPr id="3" name="Inhaltsplatzhalter 2"/>
          <p:cNvSpPr>
            <a:spLocks noGrp="1"/>
          </p:cNvSpPr>
          <p:nvPr>
            <p:ph idx="1"/>
          </p:nvPr>
        </p:nvSpPr>
        <p:spPr>
          <a:xfrm>
            <a:off x="457200" y="1200151"/>
            <a:ext cx="8229600" cy="2379711"/>
          </a:xfrm>
        </p:spPr>
        <p:txBody>
          <a:bodyPr>
            <a:noAutofit/>
          </a:bodyPr>
          <a:lstStyle/>
          <a:p>
            <a:r>
              <a:rPr lang="de-CH" sz="1600"/>
              <a:t>Zunächst muss das Programm wissen, welches die korrekte Antwort auf jede Frage ist. Die Antworten sind nicht im XLS-Dokument enthalten, welches von OLAT exportiert wird (falls es die Endung .csv trägt, ändern Sie diese in .xls, um das Dokument per Doppelklick in Excel zu öffnen).</a:t>
            </a:r>
          </a:p>
          <a:p>
            <a:r>
              <a:rPr lang="de-CH" sz="1600"/>
              <a:t>Um die korrekten Antworten einzugeben, öffnen Sie das XLS-Dokument und ignorieren Sie die Warnug von Excel, dass es sich um ein ungültiges Dateiformat handelt und .xls eigentlich die falsche Erweiterung ist. </a:t>
            </a:r>
            <a:r>
              <a:rPr lang="de-CH" sz="1600" b="1"/>
              <a:t>Bestätigen Sie mit 'Ja'</a:t>
            </a:r>
          </a:p>
          <a:p>
            <a:r>
              <a:rPr lang="de-CH" sz="1600" b="1">
                <a:solidFill>
                  <a:srgbClr val="FF0000"/>
                </a:solidFill>
              </a:rPr>
              <a:t>Wichtig</a:t>
            </a:r>
            <a:r>
              <a:rPr lang="de-CH" sz="1600" b="1"/>
              <a:t>: Zu keiner Zeit darf das Format dieses Dokuments verändert werden. Auch wenn es streng genommen eine falsche Erweiterung hat!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85" y="3705467"/>
            <a:ext cx="798195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Pfeil nach rechts 3"/>
          <p:cNvSpPr/>
          <p:nvPr/>
        </p:nvSpPr>
        <p:spPr>
          <a:xfrm rot="20052889">
            <a:off x="2573247" y="4594728"/>
            <a:ext cx="792088" cy="432048"/>
          </a:xfrm>
          <a:prstGeom prst="rightArrow">
            <a:avLst>
              <a:gd name="adj1" fmla="val 50000"/>
              <a:gd name="adj2" fmla="val 449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42134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1. Schritt: Korrekte Antworten</a:t>
            </a:r>
          </a:p>
        </p:txBody>
      </p:sp>
      <p:sp>
        <p:nvSpPr>
          <p:cNvPr id="3" name="Inhaltsplatzhalter 2"/>
          <p:cNvSpPr>
            <a:spLocks noGrp="1"/>
          </p:cNvSpPr>
          <p:nvPr>
            <p:ph idx="1"/>
          </p:nvPr>
        </p:nvSpPr>
        <p:spPr>
          <a:xfrm>
            <a:off x="457200" y="1200151"/>
            <a:ext cx="3544125" cy="3394472"/>
          </a:xfrm>
        </p:spPr>
        <p:txBody>
          <a:bodyPr>
            <a:normAutofit lnSpcReduction="10000"/>
          </a:bodyPr>
          <a:lstStyle/>
          <a:p>
            <a:pPr marL="0" indent="0">
              <a:buNone/>
            </a:pPr>
            <a:r>
              <a:rPr lang="de-CH" b="1"/>
              <a:t>Hinweis:</a:t>
            </a:r>
          </a:p>
          <a:p>
            <a:r>
              <a:rPr lang="de-CH"/>
              <a:t>Falls keine Meldung kommt, dass die Daten im falschen Format sind, dann hat EPIS an den Daten rumgespielt und sie bereits in ein .xlsx-Dokument umgewandelt, was etwas ärgerlich ist.</a:t>
            </a:r>
          </a:p>
          <a:p>
            <a:r>
              <a:rPr lang="de-CH"/>
              <a:t>In diesem Fall speichern Sie das Dokument nach Abschluss aller Änderungen im Format: </a:t>
            </a:r>
            <a:r>
              <a:rPr lang="de-CH" b="1" i="1"/>
              <a:t>Text (Tabstopp-getrennt)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325" y="1144079"/>
            <a:ext cx="5142675" cy="394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599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1. Schritt: Korrekte Antworten</a:t>
            </a:r>
          </a:p>
        </p:txBody>
      </p:sp>
      <p:sp>
        <p:nvSpPr>
          <p:cNvPr id="3" name="Inhaltsplatzhalter 2"/>
          <p:cNvSpPr>
            <a:spLocks noGrp="1"/>
          </p:cNvSpPr>
          <p:nvPr>
            <p:ph idx="1"/>
          </p:nvPr>
        </p:nvSpPr>
        <p:spPr>
          <a:xfrm>
            <a:off x="457200" y="1200151"/>
            <a:ext cx="4618856" cy="3394472"/>
          </a:xfrm>
        </p:spPr>
        <p:txBody>
          <a:bodyPr/>
          <a:lstStyle/>
          <a:p>
            <a:r>
              <a:rPr lang="de-CH"/>
              <a:t>Das XLS-Dokument besteht aus zwei Teilen. Im oberen Teil sind die Antworten der Teilnehmenden abgelegt. Im unteren Teil folgen Informationen zu den Fragen und Antwort-Optionen</a:t>
            </a:r>
          </a:p>
          <a:p>
            <a:r>
              <a:rPr lang="de-CH"/>
              <a:t>Um die korrekten Antworten einzugeben braucht man den unteren Teil des Dokuments, also alles, was unterhalb von 'Legende' steht.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496" y="921915"/>
            <a:ext cx="3600000" cy="276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496" y="3085217"/>
            <a:ext cx="3600000" cy="2294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8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1. Schritt: Korrekte Antworten</a:t>
            </a:r>
          </a:p>
        </p:txBody>
      </p:sp>
      <p:sp>
        <p:nvSpPr>
          <p:cNvPr id="3" name="Inhaltsplatzhalter 2"/>
          <p:cNvSpPr>
            <a:spLocks noGrp="1"/>
          </p:cNvSpPr>
          <p:nvPr>
            <p:ph idx="1"/>
          </p:nvPr>
        </p:nvSpPr>
        <p:spPr>
          <a:xfrm>
            <a:off x="457200" y="1200151"/>
            <a:ext cx="7571184" cy="3394472"/>
          </a:xfrm>
        </p:spPr>
        <p:txBody>
          <a:bodyPr>
            <a:normAutofit/>
          </a:bodyPr>
          <a:lstStyle/>
          <a:p>
            <a:r>
              <a:rPr lang="de-CH"/>
              <a:t>Für jede Frage wird in der Legende eine ausführliche Zusammenfassung angezeigt mit maximaler Punktzahl, Antwortoptionen und Fragetyp.</a:t>
            </a:r>
          </a:p>
          <a:p>
            <a:r>
              <a:rPr lang="de-CH"/>
              <a:t>Diese Einträge muss man nun auf </a:t>
            </a:r>
            <a:r>
              <a:rPr lang="de-CH" b="1"/>
              <a:t>Spalte F</a:t>
            </a:r>
            <a:r>
              <a:rPr lang="de-CH"/>
              <a:t> um korrekte Antworten ergänzen.</a:t>
            </a:r>
          </a:p>
          <a:p>
            <a:r>
              <a:rPr lang="de-CH"/>
              <a:t>Die Lösungen sollten genau das Format haben, welches auch die Antworten auf die Fragen haben. Im Zweifelsfall kann man im oberen Teil nachschlagen, ob die richtige Antwort ein + oder eine 1 hat.</a:t>
            </a:r>
          </a:p>
          <a:p>
            <a:r>
              <a:rPr lang="de-CH" b="1"/>
              <a:t>Wichtig: Die Lösungen MÜSSEN auf Spalte F sein.</a:t>
            </a:r>
          </a:p>
        </p:txBody>
      </p:sp>
    </p:spTree>
    <p:extLst>
      <p:ext uri="{BB962C8B-B14F-4D97-AF65-F5344CB8AC3E}">
        <p14:creationId xmlns:p14="http://schemas.microsoft.com/office/powerpoint/2010/main" val="248916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Beispiele</a:t>
            </a:r>
          </a:p>
        </p:txBody>
      </p:sp>
      <p:sp>
        <p:nvSpPr>
          <p:cNvPr id="3" name="Inhaltsplatzhalter 2"/>
          <p:cNvSpPr>
            <a:spLocks noGrp="1"/>
          </p:cNvSpPr>
          <p:nvPr>
            <p:ph idx="1"/>
          </p:nvPr>
        </p:nvSpPr>
        <p:spPr>
          <a:xfrm>
            <a:off x="457200" y="1200151"/>
            <a:ext cx="8229600" cy="507503"/>
          </a:xfrm>
        </p:spPr>
        <p:txBody>
          <a:bodyPr/>
          <a:lstStyle/>
          <a:p>
            <a:pPr marL="0" indent="0">
              <a:buNone/>
            </a:pPr>
            <a:r>
              <a:rPr lang="de-CH" b="1"/>
              <a:t>Beispiel für einen Lückentext</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924794"/>
            <a:ext cx="48291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eckige Legende 3"/>
          <p:cNvSpPr/>
          <p:nvPr/>
        </p:nvSpPr>
        <p:spPr>
          <a:xfrm>
            <a:off x="3494199" y="4155926"/>
            <a:ext cx="1656184" cy="864096"/>
          </a:xfrm>
          <a:prstGeom prst="wedgeRectCallout">
            <a:avLst>
              <a:gd name="adj1" fmla="val 73240"/>
              <a:gd name="adj2" fmla="val -9113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Inhalte der Lücken, die in OLAT definiert wurden.</a:t>
            </a:r>
          </a:p>
        </p:txBody>
      </p:sp>
      <p:sp>
        <p:nvSpPr>
          <p:cNvPr id="8" name="Rechteckige Legende 7"/>
          <p:cNvSpPr/>
          <p:nvPr/>
        </p:nvSpPr>
        <p:spPr>
          <a:xfrm>
            <a:off x="6338515" y="4155926"/>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Lösungen für die Korrektur</a:t>
            </a:r>
          </a:p>
        </p:txBody>
      </p:sp>
      <p:sp>
        <p:nvSpPr>
          <p:cNvPr id="9" name="Rechteckige Legende 8"/>
          <p:cNvSpPr/>
          <p:nvPr/>
        </p:nvSpPr>
        <p:spPr>
          <a:xfrm>
            <a:off x="7164288" y="987574"/>
            <a:ext cx="1872208" cy="1757979"/>
          </a:xfrm>
          <a:prstGeom prst="wedgeRectCallout">
            <a:avLst>
              <a:gd name="adj1" fmla="val -73973"/>
              <a:gd name="adj2" fmla="val 7111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Zwei Zahlen in eckigen Klammern bedeuten, dass jede Lösung in diesem Intervall korrekt ist.</a:t>
            </a:r>
          </a:p>
          <a:p>
            <a:pPr algn="ctr"/>
            <a:r>
              <a:rPr lang="de-CH" sz="1400"/>
              <a:t>(2.63 wäre hier also auch richtig.)</a:t>
            </a:r>
          </a:p>
        </p:txBody>
      </p:sp>
      <p:sp>
        <p:nvSpPr>
          <p:cNvPr id="10" name="Rechteckige Legende 9"/>
          <p:cNvSpPr/>
          <p:nvPr/>
        </p:nvSpPr>
        <p:spPr>
          <a:xfrm>
            <a:off x="7152749" y="3147991"/>
            <a:ext cx="1872208" cy="732967"/>
          </a:xfrm>
          <a:prstGeom prst="wedgeRectCallout">
            <a:avLst>
              <a:gd name="adj1" fmla="val -73385"/>
              <a:gd name="adj2" fmla="val 585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Einzelne Zahlen oder Worte müssen exakt stimmen.</a:t>
            </a:r>
          </a:p>
        </p:txBody>
      </p:sp>
    </p:spTree>
    <p:extLst>
      <p:ext uri="{BB962C8B-B14F-4D97-AF65-F5344CB8AC3E}">
        <p14:creationId xmlns:p14="http://schemas.microsoft.com/office/powerpoint/2010/main" val="404480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Beispiele</a:t>
            </a:r>
          </a:p>
        </p:txBody>
      </p:sp>
      <p:sp>
        <p:nvSpPr>
          <p:cNvPr id="3" name="Inhaltsplatzhalter 2"/>
          <p:cNvSpPr>
            <a:spLocks noGrp="1"/>
          </p:cNvSpPr>
          <p:nvPr>
            <p:ph idx="1"/>
          </p:nvPr>
        </p:nvSpPr>
        <p:spPr>
          <a:xfrm>
            <a:off x="457200" y="1200151"/>
            <a:ext cx="8229600" cy="507503"/>
          </a:xfrm>
        </p:spPr>
        <p:txBody>
          <a:bodyPr/>
          <a:lstStyle/>
          <a:p>
            <a:pPr marL="0" indent="0">
              <a:buNone/>
            </a:pPr>
            <a:r>
              <a:rPr lang="de-CH" b="1"/>
              <a:t>Beispiel für eine KPRIM-Frage</a:t>
            </a:r>
          </a:p>
        </p:txBody>
      </p:sp>
      <p:sp>
        <p:nvSpPr>
          <p:cNvPr id="4" name="Rechteckige Legende 3"/>
          <p:cNvSpPr/>
          <p:nvPr/>
        </p:nvSpPr>
        <p:spPr>
          <a:xfrm>
            <a:off x="3059832" y="4011910"/>
            <a:ext cx="1656184" cy="864096"/>
          </a:xfrm>
          <a:prstGeom prst="wedgeRectCallout">
            <a:avLst>
              <a:gd name="adj1" fmla="val 73240"/>
              <a:gd name="adj2" fmla="val -9113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Text der Aussage, die richtig oder falsch sein kann</a:t>
            </a:r>
          </a:p>
        </p:txBody>
      </p:sp>
      <p:sp>
        <p:nvSpPr>
          <p:cNvPr id="8" name="Rechteckige Legende 7"/>
          <p:cNvSpPr/>
          <p:nvPr/>
        </p:nvSpPr>
        <p:spPr>
          <a:xfrm>
            <a:off x="5940152" y="4011910"/>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Lösungen für die Korrektur.</a:t>
            </a:r>
          </a:p>
        </p:txBody>
      </p:sp>
      <p:sp>
        <p:nvSpPr>
          <p:cNvPr id="10" name="Rechteckige Legende 9"/>
          <p:cNvSpPr/>
          <p:nvPr/>
        </p:nvSpPr>
        <p:spPr>
          <a:xfrm>
            <a:off x="6948264" y="3003798"/>
            <a:ext cx="1872208" cy="732967"/>
          </a:xfrm>
          <a:prstGeom prst="wedgeRectCallout">
            <a:avLst>
              <a:gd name="adj1" fmla="val -86919"/>
              <a:gd name="adj2" fmla="val -1368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Bei KPRIM müssen + und – verwendet werden.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12103"/>
            <a:ext cx="481012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bgerundetes Rechteck 8"/>
          <p:cNvSpPr/>
          <p:nvPr/>
        </p:nvSpPr>
        <p:spPr>
          <a:xfrm>
            <a:off x="5502390" y="957787"/>
            <a:ext cx="3606114" cy="15419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de-CH" sz="1400" b="1"/>
              <a:t>Hinweis</a:t>
            </a:r>
            <a:r>
              <a:rPr lang="de-CH" sz="1400"/>
              <a:t>: Wenn man in Excel ein Minuszeichen oder Pluszeichen eingibt, macht es automatisch eine Formel draus.</a:t>
            </a:r>
          </a:p>
          <a:p>
            <a:r>
              <a:rPr lang="de-CH" sz="1400"/>
              <a:t>Wenn man vor dem Zeichen ein einfaches Anführungszeichen setzt oder die Zellen als 'Text' formatiert, passiert das nicht.</a:t>
            </a:r>
          </a:p>
        </p:txBody>
      </p:sp>
    </p:spTree>
    <p:extLst>
      <p:ext uri="{BB962C8B-B14F-4D97-AF65-F5344CB8AC3E}">
        <p14:creationId xmlns:p14="http://schemas.microsoft.com/office/powerpoint/2010/main" val="174525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Beispiele</a:t>
            </a:r>
          </a:p>
        </p:txBody>
      </p:sp>
      <p:sp>
        <p:nvSpPr>
          <p:cNvPr id="3" name="Inhaltsplatzhalter 2"/>
          <p:cNvSpPr>
            <a:spLocks noGrp="1"/>
          </p:cNvSpPr>
          <p:nvPr>
            <p:ph idx="1"/>
          </p:nvPr>
        </p:nvSpPr>
        <p:spPr>
          <a:xfrm>
            <a:off x="457200" y="1200151"/>
            <a:ext cx="8229600" cy="507503"/>
          </a:xfrm>
        </p:spPr>
        <p:txBody>
          <a:bodyPr/>
          <a:lstStyle/>
          <a:p>
            <a:pPr marL="0" indent="0">
              <a:buNone/>
            </a:pPr>
            <a:r>
              <a:rPr lang="de-CH" b="1"/>
              <a:t>Beispiel für eine Single Choice Frage</a:t>
            </a:r>
          </a:p>
        </p:txBody>
      </p:sp>
      <p:sp>
        <p:nvSpPr>
          <p:cNvPr id="4" name="Rechteckige Legende 3"/>
          <p:cNvSpPr/>
          <p:nvPr/>
        </p:nvSpPr>
        <p:spPr>
          <a:xfrm>
            <a:off x="3059832" y="4011910"/>
            <a:ext cx="1656184" cy="864096"/>
          </a:xfrm>
          <a:prstGeom prst="wedgeRectCallout">
            <a:avLst>
              <a:gd name="adj1" fmla="val 73240"/>
              <a:gd name="adj2" fmla="val -9495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Text der Aussage, die richtig oder falsch sein kann</a:t>
            </a:r>
          </a:p>
        </p:txBody>
      </p:sp>
      <p:sp>
        <p:nvSpPr>
          <p:cNvPr id="8" name="Rechteckige Legende 7"/>
          <p:cNvSpPr/>
          <p:nvPr/>
        </p:nvSpPr>
        <p:spPr>
          <a:xfrm>
            <a:off x="5988107" y="4011910"/>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Lösungen für die Korrektur.</a:t>
            </a:r>
          </a:p>
        </p:txBody>
      </p:sp>
      <p:sp>
        <p:nvSpPr>
          <p:cNvPr id="10" name="Rechteckige Legende 9"/>
          <p:cNvSpPr/>
          <p:nvPr/>
        </p:nvSpPr>
        <p:spPr>
          <a:xfrm>
            <a:off x="6948264" y="2685108"/>
            <a:ext cx="1872208" cy="1051658"/>
          </a:xfrm>
          <a:prstGeom prst="wedgeRectCallout">
            <a:avLst>
              <a:gd name="adj1" fmla="val -73973"/>
              <a:gd name="adj2" fmla="val -21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a:t>Bei Single-Choice ist die korrekte Antwort eine 1, die anderen sind Nullen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51670"/>
            <a:ext cx="48196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27646"/>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1521</Words>
  <Application>Microsoft Office PowerPoint</Application>
  <PresentationFormat>Bildschirmpräsentation (16:9)</PresentationFormat>
  <Paragraphs>117</Paragraphs>
  <Slides>21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21</vt:i4>
      </vt:variant>
    </vt:vector>
  </HeadingPairs>
  <TitlesOfParts>
    <vt:vector size="24" baseType="lpstr">
      <vt:lpstr>Arial</vt:lpstr>
      <vt:lpstr>Calibri</vt:lpstr>
      <vt:lpstr>Larissa-Design</vt:lpstr>
      <vt:lpstr>Anleitung für das Korrektur-Tool für OLAT-Prüfungen</vt:lpstr>
      <vt:lpstr>Aufbau des Progrmms</vt:lpstr>
      <vt:lpstr>1. Schritt: Korrekte Antworten</vt:lpstr>
      <vt:lpstr>1. Schritt: Korrekte Antworten</vt:lpstr>
      <vt:lpstr>1. Schritt: Korrekte Antworten</vt:lpstr>
      <vt:lpstr>1. Schritt: Korrekte Antworten</vt:lpstr>
      <vt:lpstr>Beispiele</vt:lpstr>
      <vt:lpstr>Beispiele</vt:lpstr>
      <vt:lpstr>Beispiele</vt:lpstr>
      <vt:lpstr>Beispiele</vt:lpstr>
      <vt:lpstr>1. Schritt: Korrekte Antworten</vt:lpstr>
      <vt:lpstr>2. Schritt Halbautomatische Korrektur</vt:lpstr>
      <vt:lpstr>2. Schritt Halbautomatische Korrektur</vt:lpstr>
      <vt:lpstr>2. Schritt Halbautomatische Korrektur</vt:lpstr>
      <vt:lpstr>2. Schritt Halbautomatische Korrektur</vt:lpstr>
      <vt:lpstr>2. Schritt Halbautomatische Korrektur</vt:lpstr>
      <vt:lpstr>3. Schritt: Kontrolle und Export</vt:lpstr>
      <vt:lpstr>3. Schritt: Kontrolle und Export</vt:lpstr>
      <vt:lpstr>3. Schritt: Export</vt:lpstr>
      <vt:lpstr>3. Schritt: Export</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Anleitung für die Korrektur-Pipeline für OLAT-Prüfungen</dc:title>
  <dc:creator>Tarlanc</dc:creator>
  <cp:lastModifiedBy>Martin Wettstein</cp:lastModifiedBy>
  <cp:revision>19</cp:revision>
  <dcterms:created xsi:type="dcterms:W3CDTF">2020-05-18T18:39:22Z</dcterms:created>
  <dcterms:modified xsi:type="dcterms:W3CDTF">2020-05-29T12:29:29Z</dcterms:modified>
</cp:coreProperties>
</file>