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6858000" cy="9906000" type="A4"/>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692" y="276"/>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514350" y="3077283"/>
            <a:ext cx="5829300" cy="2123369"/>
          </a:xfrm>
        </p:spPr>
        <p:txBody>
          <a:bodyPr/>
          <a:lstStyle/>
          <a:p>
            <a:r>
              <a:rPr lang="de-DE" smtClean="0"/>
              <a:t>Titelmasterformat durch Klicken bearbeiten</a:t>
            </a:r>
            <a:endParaRPr lang="de-CH"/>
          </a:p>
        </p:txBody>
      </p:sp>
      <p:sp>
        <p:nvSpPr>
          <p:cNvPr id="3" name="Untertitel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CH"/>
          </a:p>
        </p:txBody>
      </p:sp>
      <p:sp>
        <p:nvSpPr>
          <p:cNvPr id="4" name="Datumsplatzhalter 3"/>
          <p:cNvSpPr>
            <a:spLocks noGrp="1"/>
          </p:cNvSpPr>
          <p:nvPr>
            <p:ph type="dt" sz="half" idx="10"/>
          </p:nvPr>
        </p:nvSpPr>
        <p:spPr/>
        <p:txBody>
          <a:bodyPr/>
          <a:lstStyle/>
          <a:p>
            <a:fld id="{B1AB214D-2A84-4F47-BCCC-66EFBE609EC6}" type="datetimeFigureOut">
              <a:rPr lang="de-CH" smtClean="0"/>
              <a:t>19.10.2022</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328C2EB1-9DE4-4FDC-B9D4-9E4A1A837C50}" type="slidenum">
              <a:rPr lang="de-CH" smtClean="0"/>
              <a:t>‹Nr.›</a:t>
            </a:fld>
            <a:endParaRPr lang="de-CH"/>
          </a:p>
        </p:txBody>
      </p:sp>
    </p:spTree>
    <p:extLst>
      <p:ext uri="{BB962C8B-B14F-4D97-AF65-F5344CB8AC3E}">
        <p14:creationId xmlns:p14="http://schemas.microsoft.com/office/powerpoint/2010/main" val="2021016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p>
            <a:fld id="{B1AB214D-2A84-4F47-BCCC-66EFBE609EC6}" type="datetimeFigureOut">
              <a:rPr lang="de-CH" smtClean="0"/>
              <a:t>19.10.2022</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328C2EB1-9DE4-4FDC-B9D4-9E4A1A837C50}" type="slidenum">
              <a:rPr lang="de-CH" smtClean="0"/>
              <a:t>‹Nr.›</a:t>
            </a:fld>
            <a:endParaRPr lang="de-CH"/>
          </a:p>
        </p:txBody>
      </p:sp>
    </p:spTree>
    <p:extLst>
      <p:ext uri="{BB962C8B-B14F-4D97-AF65-F5344CB8AC3E}">
        <p14:creationId xmlns:p14="http://schemas.microsoft.com/office/powerpoint/2010/main" val="4281030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3729037" y="529697"/>
            <a:ext cx="1157288" cy="11268075"/>
          </a:xfrm>
        </p:spPr>
        <p:txBody>
          <a:bodyPr vert="eaVert"/>
          <a:lstStyle/>
          <a:p>
            <a:r>
              <a:rPr lang="de-DE" smtClean="0"/>
              <a:t>Titelmasterformat durch Klicken bearbeiten</a:t>
            </a:r>
            <a:endParaRPr lang="de-CH"/>
          </a:p>
        </p:txBody>
      </p:sp>
      <p:sp>
        <p:nvSpPr>
          <p:cNvPr id="3" name="Vertikaler Textplatzhalter 2"/>
          <p:cNvSpPr>
            <a:spLocks noGrp="1"/>
          </p:cNvSpPr>
          <p:nvPr>
            <p:ph type="body" orient="vert" idx="1"/>
          </p:nvPr>
        </p:nvSpPr>
        <p:spPr>
          <a:xfrm>
            <a:off x="257176" y="529697"/>
            <a:ext cx="3357563" cy="1126807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p>
            <a:fld id="{B1AB214D-2A84-4F47-BCCC-66EFBE609EC6}" type="datetimeFigureOut">
              <a:rPr lang="de-CH" smtClean="0"/>
              <a:t>19.10.2022</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328C2EB1-9DE4-4FDC-B9D4-9E4A1A837C50}" type="slidenum">
              <a:rPr lang="de-CH" smtClean="0"/>
              <a:t>‹Nr.›</a:t>
            </a:fld>
            <a:endParaRPr lang="de-CH"/>
          </a:p>
        </p:txBody>
      </p:sp>
    </p:spTree>
    <p:extLst>
      <p:ext uri="{BB962C8B-B14F-4D97-AF65-F5344CB8AC3E}">
        <p14:creationId xmlns:p14="http://schemas.microsoft.com/office/powerpoint/2010/main" val="1890593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p>
            <a:fld id="{B1AB214D-2A84-4F47-BCCC-66EFBE609EC6}" type="datetimeFigureOut">
              <a:rPr lang="de-CH" smtClean="0"/>
              <a:t>19.10.2022</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328C2EB1-9DE4-4FDC-B9D4-9E4A1A837C50}" type="slidenum">
              <a:rPr lang="de-CH" smtClean="0"/>
              <a:t>‹Nr.›</a:t>
            </a:fld>
            <a:endParaRPr lang="de-CH"/>
          </a:p>
        </p:txBody>
      </p:sp>
    </p:spTree>
    <p:extLst>
      <p:ext uri="{BB962C8B-B14F-4D97-AF65-F5344CB8AC3E}">
        <p14:creationId xmlns:p14="http://schemas.microsoft.com/office/powerpoint/2010/main" val="1666126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41735" y="6365522"/>
            <a:ext cx="5829300" cy="1967442"/>
          </a:xfrm>
        </p:spPr>
        <p:txBody>
          <a:bodyPr anchor="t"/>
          <a:lstStyle>
            <a:lvl1pPr algn="l">
              <a:defRPr sz="4000" b="1" cap="all"/>
            </a:lvl1pPr>
          </a:lstStyle>
          <a:p>
            <a:r>
              <a:rPr lang="de-DE" smtClean="0"/>
              <a:t>Titelmasterformat durch Klicken bearbeiten</a:t>
            </a:r>
            <a:endParaRPr lang="de-CH"/>
          </a:p>
        </p:txBody>
      </p:sp>
      <p:sp>
        <p:nvSpPr>
          <p:cNvPr id="3" name="Textplatzhalter 2"/>
          <p:cNvSpPr>
            <a:spLocks noGrp="1"/>
          </p:cNvSpPr>
          <p:nvPr>
            <p:ph type="body" idx="1"/>
          </p:nvPr>
        </p:nvSpPr>
        <p:spPr>
          <a:xfrm>
            <a:off x="541735" y="4198587"/>
            <a:ext cx="5829300" cy="216693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B1AB214D-2A84-4F47-BCCC-66EFBE609EC6}" type="datetimeFigureOut">
              <a:rPr lang="de-CH" smtClean="0"/>
              <a:t>19.10.2022</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328C2EB1-9DE4-4FDC-B9D4-9E4A1A837C50}" type="slidenum">
              <a:rPr lang="de-CH" smtClean="0"/>
              <a:t>‹Nr.›</a:t>
            </a:fld>
            <a:endParaRPr lang="de-CH"/>
          </a:p>
        </p:txBody>
      </p:sp>
    </p:spTree>
    <p:extLst>
      <p:ext uri="{BB962C8B-B14F-4D97-AF65-F5344CB8AC3E}">
        <p14:creationId xmlns:p14="http://schemas.microsoft.com/office/powerpoint/2010/main" val="3236864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sz="half" idx="1"/>
          </p:nvPr>
        </p:nvSpPr>
        <p:spPr>
          <a:xfrm>
            <a:off x="257176" y="3081867"/>
            <a:ext cx="2257425" cy="871590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Inhaltsplatzhalter 3"/>
          <p:cNvSpPr>
            <a:spLocks noGrp="1"/>
          </p:cNvSpPr>
          <p:nvPr>
            <p:ph sz="half" idx="2"/>
          </p:nvPr>
        </p:nvSpPr>
        <p:spPr>
          <a:xfrm>
            <a:off x="2628901" y="3081867"/>
            <a:ext cx="2257425" cy="871590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Datumsplatzhalter 4"/>
          <p:cNvSpPr>
            <a:spLocks noGrp="1"/>
          </p:cNvSpPr>
          <p:nvPr>
            <p:ph type="dt" sz="half" idx="10"/>
          </p:nvPr>
        </p:nvSpPr>
        <p:spPr/>
        <p:txBody>
          <a:bodyPr/>
          <a:lstStyle/>
          <a:p>
            <a:fld id="{B1AB214D-2A84-4F47-BCCC-66EFBE609EC6}" type="datetimeFigureOut">
              <a:rPr lang="de-CH" smtClean="0"/>
              <a:t>19.10.2022</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328C2EB1-9DE4-4FDC-B9D4-9E4A1A837C50}" type="slidenum">
              <a:rPr lang="de-CH" smtClean="0"/>
              <a:t>‹Nr.›</a:t>
            </a:fld>
            <a:endParaRPr lang="de-CH"/>
          </a:p>
        </p:txBody>
      </p:sp>
    </p:spTree>
    <p:extLst>
      <p:ext uri="{BB962C8B-B14F-4D97-AF65-F5344CB8AC3E}">
        <p14:creationId xmlns:p14="http://schemas.microsoft.com/office/powerpoint/2010/main" val="1056378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342900" y="396699"/>
            <a:ext cx="6172200" cy="1651000"/>
          </a:xfrm>
        </p:spPr>
        <p:txBody>
          <a:bodyPr/>
          <a:lstStyle>
            <a:lvl1pPr>
              <a:defRPr/>
            </a:lvl1pPr>
          </a:lstStyle>
          <a:p>
            <a:r>
              <a:rPr lang="de-DE" smtClean="0"/>
              <a:t>Titelmasterformat durch Klicken bearbeiten</a:t>
            </a:r>
            <a:endParaRPr lang="de-CH"/>
          </a:p>
        </p:txBody>
      </p:sp>
      <p:sp>
        <p:nvSpPr>
          <p:cNvPr id="3" name="Textplatzhalt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Textplatzhalter 4"/>
          <p:cNvSpPr>
            <a:spLocks noGrp="1"/>
          </p:cNvSpPr>
          <p:nvPr>
            <p:ph type="body" sz="quarter" idx="3"/>
          </p:nvPr>
        </p:nvSpPr>
        <p:spPr>
          <a:xfrm>
            <a:off x="3483770"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3483770"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7" name="Datumsplatzhalter 6"/>
          <p:cNvSpPr>
            <a:spLocks noGrp="1"/>
          </p:cNvSpPr>
          <p:nvPr>
            <p:ph type="dt" sz="half" idx="10"/>
          </p:nvPr>
        </p:nvSpPr>
        <p:spPr/>
        <p:txBody>
          <a:bodyPr/>
          <a:lstStyle/>
          <a:p>
            <a:fld id="{B1AB214D-2A84-4F47-BCCC-66EFBE609EC6}" type="datetimeFigureOut">
              <a:rPr lang="de-CH" smtClean="0"/>
              <a:t>19.10.2022</a:t>
            </a:fld>
            <a:endParaRPr lang="de-CH"/>
          </a:p>
        </p:txBody>
      </p:sp>
      <p:sp>
        <p:nvSpPr>
          <p:cNvPr id="8" name="Fußzeilenplatzhalter 7"/>
          <p:cNvSpPr>
            <a:spLocks noGrp="1"/>
          </p:cNvSpPr>
          <p:nvPr>
            <p:ph type="ftr" sz="quarter" idx="11"/>
          </p:nvPr>
        </p:nvSpPr>
        <p:spPr/>
        <p:txBody>
          <a:bodyPr/>
          <a:lstStyle/>
          <a:p>
            <a:endParaRPr lang="de-CH"/>
          </a:p>
        </p:txBody>
      </p:sp>
      <p:sp>
        <p:nvSpPr>
          <p:cNvPr id="9" name="Foliennummernplatzhalter 8"/>
          <p:cNvSpPr>
            <a:spLocks noGrp="1"/>
          </p:cNvSpPr>
          <p:nvPr>
            <p:ph type="sldNum" sz="quarter" idx="12"/>
          </p:nvPr>
        </p:nvSpPr>
        <p:spPr/>
        <p:txBody>
          <a:bodyPr/>
          <a:lstStyle/>
          <a:p>
            <a:fld id="{328C2EB1-9DE4-4FDC-B9D4-9E4A1A837C50}" type="slidenum">
              <a:rPr lang="de-CH" smtClean="0"/>
              <a:t>‹Nr.›</a:t>
            </a:fld>
            <a:endParaRPr lang="de-CH"/>
          </a:p>
        </p:txBody>
      </p:sp>
    </p:spTree>
    <p:extLst>
      <p:ext uri="{BB962C8B-B14F-4D97-AF65-F5344CB8AC3E}">
        <p14:creationId xmlns:p14="http://schemas.microsoft.com/office/powerpoint/2010/main" val="2196110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Datumsplatzhalter 2"/>
          <p:cNvSpPr>
            <a:spLocks noGrp="1"/>
          </p:cNvSpPr>
          <p:nvPr>
            <p:ph type="dt" sz="half" idx="10"/>
          </p:nvPr>
        </p:nvSpPr>
        <p:spPr/>
        <p:txBody>
          <a:bodyPr/>
          <a:lstStyle/>
          <a:p>
            <a:fld id="{B1AB214D-2A84-4F47-BCCC-66EFBE609EC6}" type="datetimeFigureOut">
              <a:rPr lang="de-CH" smtClean="0"/>
              <a:t>19.10.2022</a:t>
            </a:fld>
            <a:endParaRPr lang="de-CH"/>
          </a:p>
        </p:txBody>
      </p:sp>
      <p:sp>
        <p:nvSpPr>
          <p:cNvPr id="4" name="Fußzeilenplatzhalter 3"/>
          <p:cNvSpPr>
            <a:spLocks noGrp="1"/>
          </p:cNvSpPr>
          <p:nvPr>
            <p:ph type="ftr" sz="quarter" idx="11"/>
          </p:nvPr>
        </p:nvSpPr>
        <p:spPr/>
        <p:txBody>
          <a:bodyPr/>
          <a:lstStyle/>
          <a:p>
            <a:endParaRPr lang="de-CH"/>
          </a:p>
        </p:txBody>
      </p:sp>
      <p:sp>
        <p:nvSpPr>
          <p:cNvPr id="5" name="Foliennummernplatzhalter 4"/>
          <p:cNvSpPr>
            <a:spLocks noGrp="1"/>
          </p:cNvSpPr>
          <p:nvPr>
            <p:ph type="sldNum" sz="quarter" idx="12"/>
          </p:nvPr>
        </p:nvSpPr>
        <p:spPr/>
        <p:txBody>
          <a:bodyPr/>
          <a:lstStyle/>
          <a:p>
            <a:fld id="{328C2EB1-9DE4-4FDC-B9D4-9E4A1A837C50}" type="slidenum">
              <a:rPr lang="de-CH" smtClean="0"/>
              <a:t>‹Nr.›</a:t>
            </a:fld>
            <a:endParaRPr lang="de-CH"/>
          </a:p>
        </p:txBody>
      </p:sp>
    </p:spTree>
    <p:extLst>
      <p:ext uri="{BB962C8B-B14F-4D97-AF65-F5344CB8AC3E}">
        <p14:creationId xmlns:p14="http://schemas.microsoft.com/office/powerpoint/2010/main" val="3068624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B1AB214D-2A84-4F47-BCCC-66EFBE609EC6}" type="datetimeFigureOut">
              <a:rPr lang="de-CH" smtClean="0"/>
              <a:t>19.10.2022</a:t>
            </a:fld>
            <a:endParaRPr lang="de-CH"/>
          </a:p>
        </p:txBody>
      </p:sp>
      <p:sp>
        <p:nvSpPr>
          <p:cNvPr id="3" name="Fußzeilenplatzhalter 2"/>
          <p:cNvSpPr>
            <a:spLocks noGrp="1"/>
          </p:cNvSpPr>
          <p:nvPr>
            <p:ph type="ftr" sz="quarter" idx="11"/>
          </p:nvPr>
        </p:nvSpPr>
        <p:spPr/>
        <p:txBody>
          <a:bodyPr/>
          <a:lstStyle/>
          <a:p>
            <a:endParaRPr lang="de-CH"/>
          </a:p>
        </p:txBody>
      </p:sp>
      <p:sp>
        <p:nvSpPr>
          <p:cNvPr id="4" name="Foliennummernplatzhalter 3"/>
          <p:cNvSpPr>
            <a:spLocks noGrp="1"/>
          </p:cNvSpPr>
          <p:nvPr>
            <p:ph type="sldNum" sz="quarter" idx="12"/>
          </p:nvPr>
        </p:nvSpPr>
        <p:spPr/>
        <p:txBody>
          <a:bodyPr/>
          <a:lstStyle/>
          <a:p>
            <a:fld id="{328C2EB1-9DE4-4FDC-B9D4-9E4A1A837C50}" type="slidenum">
              <a:rPr lang="de-CH" smtClean="0"/>
              <a:t>‹Nr.›</a:t>
            </a:fld>
            <a:endParaRPr lang="de-CH"/>
          </a:p>
        </p:txBody>
      </p:sp>
    </p:spTree>
    <p:extLst>
      <p:ext uri="{BB962C8B-B14F-4D97-AF65-F5344CB8AC3E}">
        <p14:creationId xmlns:p14="http://schemas.microsoft.com/office/powerpoint/2010/main" val="1073283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342901" y="394406"/>
            <a:ext cx="2256235" cy="1678517"/>
          </a:xfrm>
        </p:spPr>
        <p:txBody>
          <a:bodyPr anchor="b"/>
          <a:lstStyle>
            <a:lvl1pPr algn="l">
              <a:defRPr sz="2000" b="1"/>
            </a:lvl1pPr>
          </a:lstStyle>
          <a:p>
            <a:r>
              <a:rPr lang="de-DE" smtClean="0"/>
              <a:t>Titelmasterformat durch Klicken bearbeiten</a:t>
            </a:r>
            <a:endParaRPr lang="de-CH"/>
          </a:p>
        </p:txBody>
      </p:sp>
      <p:sp>
        <p:nvSpPr>
          <p:cNvPr id="3" name="Inhaltsplatzhalter 2"/>
          <p:cNvSpPr>
            <a:spLocks noGrp="1"/>
          </p:cNvSpPr>
          <p:nvPr>
            <p:ph idx="1"/>
          </p:nvPr>
        </p:nvSpPr>
        <p:spPr>
          <a:xfrm>
            <a:off x="2681288"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Textplatzhalter 3"/>
          <p:cNvSpPr>
            <a:spLocks noGrp="1"/>
          </p:cNvSpPr>
          <p:nvPr>
            <p:ph type="body" sz="half" idx="2"/>
          </p:nvPr>
        </p:nvSpPr>
        <p:spPr>
          <a:xfrm>
            <a:off x="342901"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B1AB214D-2A84-4F47-BCCC-66EFBE609EC6}" type="datetimeFigureOut">
              <a:rPr lang="de-CH" smtClean="0"/>
              <a:t>19.10.2022</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328C2EB1-9DE4-4FDC-B9D4-9E4A1A837C50}" type="slidenum">
              <a:rPr lang="de-CH" smtClean="0"/>
              <a:t>‹Nr.›</a:t>
            </a:fld>
            <a:endParaRPr lang="de-CH"/>
          </a:p>
        </p:txBody>
      </p:sp>
    </p:spTree>
    <p:extLst>
      <p:ext uri="{BB962C8B-B14F-4D97-AF65-F5344CB8AC3E}">
        <p14:creationId xmlns:p14="http://schemas.microsoft.com/office/powerpoint/2010/main" val="1158606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344216" y="6934201"/>
            <a:ext cx="4114800" cy="818622"/>
          </a:xfrm>
        </p:spPr>
        <p:txBody>
          <a:bodyPr anchor="b"/>
          <a:lstStyle>
            <a:lvl1pPr algn="l">
              <a:defRPr sz="2000" b="1"/>
            </a:lvl1pPr>
          </a:lstStyle>
          <a:p>
            <a:r>
              <a:rPr lang="de-DE" smtClean="0"/>
              <a:t>Titelmasterformat durch Klicken bearbeiten</a:t>
            </a:r>
            <a:endParaRPr lang="de-CH"/>
          </a:p>
        </p:txBody>
      </p:sp>
      <p:sp>
        <p:nvSpPr>
          <p:cNvPr id="3" name="Bildplatzhalt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p:cNvSpPr>
            <a:spLocks noGrp="1"/>
          </p:cNvSpPr>
          <p:nvPr>
            <p:ph type="body" sz="half" idx="2"/>
          </p:nvPr>
        </p:nvSpPr>
        <p:spPr>
          <a:xfrm>
            <a:off x="1344216" y="7752823"/>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B1AB214D-2A84-4F47-BCCC-66EFBE609EC6}" type="datetimeFigureOut">
              <a:rPr lang="de-CH" smtClean="0"/>
              <a:t>19.10.2022</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328C2EB1-9DE4-4FDC-B9D4-9E4A1A837C50}" type="slidenum">
              <a:rPr lang="de-CH" smtClean="0"/>
              <a:t>‹Nr.›</a:t>
            </a:fld>
            <a:endParaRPr lang="de-CH"/>
          </a:p>
        </p:txBody>
      </p:sp>
    </p:spTree>
    <p:extLst>
      <p:ext uri="{BB962C8B-B14F-4D97-AF65-F5344CB8AC3E}">
        <p14:creationId xmlns:p14="http://schemas.microsoft.com/office/powerpoint/2010/main" val="2104134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de-DE" smtClean="0"/>
              <a:t>Titelmasterformat durch Klicken bearbeiten</a:t>
            </a:r>
            <a:endParaRPr lang="de-CH"/>
          </a:p>
        </p:txBody>
      </p:sp>
      <p:sp>
        <p:nvSpPr>
          <p:cNvPr id="3" name="Textplatzhalter 2"/>
          <p:cNvSpPr>
            <a:spLocks noGrp="1"/>
          </p:cNvSpPr>
          <p:nvPr>
            <p:ph type="body" idx="1"/>
          </p:nvPr>
        </p:nvSpPr>
        <p:spPr>
          <a:xfrm>
            <a:off x="342900" y="2311402"/>
            <a:ext cx="6172200" cy="6537502"/>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2"/>
          </p:nvPr>
        </p:nvSpPr>
        <p:spPr>
          <a:xfrm>
            <a:off x="342900" y="9181396"/>
            <a:ext cx="1600200" cy="527402"/>
          </a:xfrm>
          <a:prstGeom prst="rect">
            <a:avLst/>
          </a:prstGeom>
        </p:spPr>
        <p:txBody>
          <a:bodyPr vert="horz" lIns="91440" tIns="45720" rIns="91440" bIns="45720" rtlCol="0" anchor="ctr"/>
          <a:lstStyle>
            <a:lvl1pPr algn="l">
              <a:defRPr sz="1200">
                <a:solidFill>
                  <a:schemeClr val="tx1">
                    <a:tint val="75000"/>
                  </a:schemeClr>
                </a:solidFill>
              </a:defRPr>
            </a:lvl1pPr>
          </a:lstStyle>
          <a:p>
            <a:fld id="{B1AB214D-2A84-4F47-BCCC-66EFBE609EC6}" type="datetimeFigureOut">
              <a:rPr lang="de-CH" smtClean="0"/>
              <a:t>19.10.2022</a:t>
            </a:fld>
            <a:endParaRPr lang="de-CH"/>
          </a:p>
        </p:txBody>
      </p:sp>
      <p:sp>
        <p:nvSpPr>
          <p:cNvPr id="5" name="Fußzeilenplatzhalter 4"/>
          <p:cNvSpPr>
            <a:spLocks noGrp="1"/>
          </p:cNvSpPr>
          <p:nvPr>
            <p:ph type="ftr" sz="quarter" idx="3"/>
          </p:nvPr>
        </p:nvSpPr>
        <p:spPr>
          <a:xfrm>
            <a:off x="2343150" y="9181396"/>
            <a:ext cx="2171700" cy="52740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p:cNvSpPr>
            <a:spLocks noGrp="1"/>
          </p:cNvSpPr>
          <p:nvPr>
            <p:ph type="sldNum" sz="quarter" idx="4"/>
          </p:nvPr>
        </p:nvSpPr>
        <p:spPr>
          <a:xfrm>
            <a:off x="4914900" y="9181396"/>
            <a:ext cx="1600200" cy="527402"/>
          </a:xfrm>
          <a:prstGeom prst="rect">
            <a:avLst/>
          </a:prstGeom>
        </p:spPr>
        <p:txBody>
          <a:bodyPr vert="horz" lIns="91440" tIns="45720" rIns="91440" bIns="45720" rtlCol="0" anchor="ctr"/>
          <a:lstStyle>
            <a:lvl1pPr algn="r">
              <a:defRPr sz="1200">
                <a:solidFill>
                  <a:schemeClr val="tx1">
                    <a:tint val="75000"/>
                  </a:schemeClr>
                </a:solidFill>
              </a:defRPr>
            </a:lvl1pPr>
          </a:lstStyle>
          <a:p>
            <a:fld id="{328C2EB1-9DE4-4FDC-B9D4-9E4A1A837C50}" type="slidenum">
              <a:rPr lang="de-CH" smtClean="0"/>
              <a:t>‹Nr.›</a:t>
            </a:fld>
            <a:endParaRPr lang="de-CH"/>
          </a:p>
        </p:txBody>
      </p:sp>
    </p:spTree>
    <p:extLst>
      <p:ext uri="{BB962C8B-B14F-4D97-AF65-F5344CB8AC3E}">
        <p14:creationId xmlns:p14="http://schemas.microsoft.com/office/powerpoint/2010/main" val="2665761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423738" y="524218"/>
            <a:ext cx="6101606" cy="2003213"/>
          </a:xfrm>
          <a:prstGeom prst="rect">
            <a:avLst/>
          </a:prstGeom>
        </p:spPr>
        <p:style>
          <a:lnRef idx="1">
            <a:schemeClr val="accent1"/>
          </a:lnRef>
          <a:fillRef idx="2">
            <a:schemeClr val="accent1"/>
          </a:fillRef>
          <a:effectRef idx="1">
            <a:schemeClr val="accent1"/>
          </a:effectRef>
          <a:fontRef idx="minor">
            <a:schemeClr val="dk1"/>
          </a:fontRef>
        </p:style>
        <p:txBody>
          <a:bodyPr lIns="108000" tIns="108000" rIns="108000" bIns="108000" rtlCol="0" anchor="ctr">
            <a:spAutoFit/>
          </a:bodyPr>
          <a:lstStyle/>
          <a:p>
            <a:r>
              <a:rPr lang="de-CH" sz="2000" b="1" smtClean="0"/>
              <a:t>Anzeige</a:t>
            </a:r>
          </a:p>
          <a:p>
            <a:r>
              <a:rPr lang="de-CH" sz="1400" smtClean="0"/>
              <a:t>Ein Spielfeld muss gemacht werden, damit die Roboter darauf laufen können.</a:t>
            </a:r>
          </a:p>
          <a:p>
            <a:r>
              <a:rPr lang="de-CH" sz="1400" smtClean="0"/>
              <a:t>Man kann die Höhe (</a:t>
            </a:r>
            <a:r>
              <a:rPr lang="de-CH" sz="1400" b="1" i="1" smtClean="0"/>
              <a:t>height</a:t>
            </a:r>
            <a:r>
              <a:rPr lang="de-CH" sz="1400" smtClean="0"/>
              <a:t>) und Breite (</a:t>
            </a:r>
            <a:r>
              <a:rPr lang="de-CH" sz="1400" b="1" i="1" smtClean="0"/>
              <a:t>width</a:t>
            </a:r>
            <a:r>
              <a:rPr lang="de-CH" sz="1400" smtClean="0"/>
              <a:t>) wählen:</a:t>
            </a:r>
          </a:p>
          <a:p>
            <a:endParaRPr lang="de-CH" sz="1400" smtClean="0"/>
          </a:p>
          <a:p>
            <a:r>
              <a:rPr lang="de-CH" sz="1200" b="1" smtClean="0">
                <a:latin typeface="Lucida Console" panose="020B0609040504020204" pitchFamily="49" charset="0"/>
              </a:rPr>
              <a:t>feld = robot.Anzeige(root, width=900, height=500)</a:t>
            </a:r>
          </a:p>
          <a:p>
            <a:endParaRPr lang="de-CH" sz="1400"/>
          </a:p>
          <a:p>
            <a:r>
              <a:rPr lang="de-CH" sz="1400" smtClean="0"/>
              <a:t>Jeder Roboter und Arm muss auf die Anzeige gesetzt werden. Man gibt also den Namen der Anzeige (z.B: feld) an.</a:t>
            </a:r>
          </a:p>
        </p:txBody>
      </p:sp>
      <p:sp>
        <p:nvSpPr>
          <p:cNvPr id="6" name="Rechteck 5"/>
          <p:cNvSpPr/>
          <p:nvPr/>
        </p:nvSpPr>
        <p:spPr>
          <a:xfrm>
            <a:off x="423738" y="2687525"/>
            <a:ext cx="6101606" cy="2418712"/>
          </a:xfrm>
          <a:prstGeom prst="rect">
            <a:avLst/>
          </a:prstGeom>
        </p:spPr>
        <p:style>
          <a:lnRef idx="1">
            <a:schemeClr val="accent1"/>
          </a:lnRef>
          <a:fillRef idx="2">
            <a:schemeClr val="accent1"/>
          </a:fillRef>
          <a:effectRef idx="1">
            <a:schemeClr val="accent1"/>
          </a:effectRef>
          <a:fontRef idx="minor">
            <a:schemeClr val="dk1"/>
          </a:fontRef>
        </p:style>
        <p:txBody>
          <a:bodyPr lIns="108000" tIns="108000" rIns="108000" bIns="108000" rtlCol="0" anchor="ctr">
            <a:spAutoFit/>
          </a:bodyPr>
          <a:lstStyle/>
          <a:p>
            <a:r>
              <a:rPr lang="de-CH" sz="2000" b="1" smtClean="0"/>
              <a:t>Roboter</a:t>
            </a:r>
          </a:p>
          <a:p>
            <a:r>
              <a:rPr lang="de-CH" sz="1400" smtClean="0"/>
              <a:t>Ein Roboter ist eine kleine Laufmaschine. Sie kann laufen und rechts und links abbiegen.</a:t>
            </a:r>
          </a:p>
          <a:p>
            <a:r>
              <a:rPr lang="de-CH" sz="1400" smtClean="0"/>
              <a:t>Ein Roboter ist </a:t>
            </a:r>
            <a:r>
              <a:rPr lang="de-CH" sz="1400" b="1" i="1" smtClean="0"/>
              <a:t>x</a:t>
            </a:r>
            <a:r>
              <a:rPr lang="de-CH" sz="1400" smtClean="0"/>
              <a:t> vom linken Rand und </a:t>
            </a:r>
            <a:r>
              <a:rPr lang="de-CH" sz="1400" b="1" i="1" smtClean="0"/>
              <a:t>y</a:t>
            </a:r>
            <a:r>
              <a:rPr lang="de-CH" sz="1400" smtClean="0"/>
              <a:t> vom oberen Rand weg. Er hat eine Richtung (</a:t>
            </a:r>
            <a:r>
              <a:rPr lang="de-CH" sz="1400" b="1" i="1" smtClean="0"/>
              <a:t>richtung</a:t>
            </a:r>
            <a:r>
              <a:rPr lang="de-CH" sz="1400" smtClean="0"/>
              <a:t>) und eine Farbe (</a:t>
            </a:r>
            <a:r>
              <a:rPr lang="de-CH" sz="1400" b="1" i="1" smtClean="0"/>
              <a:t>farbe</a:t>
            </a:r>
            <a:r>
              <a:rPr lang="de-CH" sz="1400" smtClean="0"/>
              <a:t>).</a:t>
            </a:r>
          </a:p>
          <a:p>
            <a:endParaRPr lang="de-CH" sz="1400" smtClean="0"/>
          </a:p>
          <a:p>
            <a:r>
              <a:rPr lang="de-CH" sz="1100" b="1" smtClean="0">
                <a:latin typeface="Lucida Console" panose="020B0609040504020204" pitchFamily="49" charset="0"/>
              </a:rPr>
              <a:t>hans = robot.Roboter(feld, x=300, y=200, richtung=90, farbe="blue")</a:t>
            </a:r>
          </a:p>
          <a:p>
            <a:endParaRPr lang="de-CH" sz="1400"/>
          </a:p>
          <a:p>
            <a:r>
              <a:rPr lang="de-CH" sz="1400" smtClean="0"/>
              <a:t>Der Roboter Hans steht jetzt also auf der Position 300/200, schaut nach unten und ist blau.</a:t>
            </a:r>
          </a:p>
        </p:txBody>
      </p:sp>
      <p:sp>
        <p:nvSpPr>
          <p:cNvPr id="7" name="Rechteck 6"/>
          <p:cNvSpPr/>
          <p:nvPr/>
        </p:nvSpPr>
        <p:spPr>
          <a:xfrm>
            <a:off x="423738" y="5241032"/>
            <a:ext cx="6101606" cy="3434374"/>
          </a:xfrm>
          <a:prstGeom prst="rect">
            <a:avLst/>
          </a:prstGeom>
        </p:spPr>
        <p:style>
          <a:lnRef idx="1">
            <a:schemeClr val="accent1"/>
          </a:lnRef>
          <a:fillRef idx="2">
            <a:schemeClr val="accent1"/>
          </a:fillRef>
          <a:effectRef idx="1">
            <a:schemeClr val="accent1"/>
          </a:effectRef>
          <a:fontRef idx="minor">
            <a:schemeClr val="dk1"/>
          </a:fontRef>
        </p:style>
        <p:txBody>
          <a:bodyPr lIns="108000" tIns="108000" rIns="108000" bIns="108000" rtlCol="0" anchor="ctr">
            <a:spAutoFit/>
          </a:bodyPr>
          <a:lstStyle/>
          <a:p>
            <a:r>
              <a:rPr lang="de-CH" sz="2000" b="1" smtClean="0"/>
              <a:t>Arm</a:t>
            </a:r>
          </a:p>
          <a:p>
            <a:r>
              <a:rPr lang="de-CH" sz="1400" smtClean="0"/>
              <a:t>Ein Roboterarm ist ein Zirkel, der an einem Punkt angemacht ist und sich drehen kann.</a:t>
            </a:r>
          </a:p>
          <a:p>
            <a:r>
              <a:rPr lang="de-CH" sz="1400" smtClean="0"/>
              <a:t>Der Arm ist </a:t>
            </a:r>
            <a:r>
              <a:rPr lang="de-CH" sz="1400" b="1" i="1" smtClean="0"/>
              <a:t>x</a:t>
            </a:r>
            <a:r>
              <a:rPr lang="de-CH" sz="1400" smtClean="0"/>
              <a:t> vom linken Rand und </a:t>
            </a:r>
            <a:r>
              <a:rPr lang="de-CH" sz="1400" b="1" i="1" smtClean="0"/>
              <a:t>y</a:t>
            </a:r>
            <a:r>
              <a:rPr lang="de-CH" sz="1400" smtClean="0"/>
              <a:t> vom oberen Rand weg angemacht. Er hat eine Richtung (</a:t>
            </a:r>
            <a:r>
              <a:rPr lang="de-CH" sz="1400" b="1" i="1" smtClean="0"/>
              <a:t>richtung</a:t>
            </a:r>
            <a:r>
              <a:rPr lang="de-CH" sz="1400" smtClean="0"/>
              <a:t>), eine Länge (</a:t>
            </a:r>
            <a:r>
              <a:rPr lang="de-CH" sz="1400" b="1" i="1" smtClean="0"/>
              <a:t>laenge</a:t>
            </a:r>
            <a:r>
              <a:rPr lang="de-CH" sz="1400" smtClean="0"/>
              <a:t>) und eine Farbe (</a:t>
            </a:r>
            <a:r>
              <a:rPr lang="de-CH" sz="1400" b="1" i="1" smtClean="0"/>
              <a:t>farbe</a:t>
            </a:r>
            <a:r>
              <a:rPr lang="de-CH" sz="1400" smtClean="0"/>
              <a:t>). Man kann einen Arm auch an einem Roboter oder einem anderen Arm festmachen. Dazu muss man sagen, was der </a:t>
            </a:r>
            <a:r>
              <a:rPr lang="de-CH" sz="1400" b="1" i="1" smtClean="0"/>
              <a:t>anker</a:t>
            </a:r>
            <a:r>
              <a:rPr lang="de-CH" sz="1400" smtClean="0"/>
              <a:t> ist.</a:t>
            </a:r>
          </a:p>
          <a:p>
            <a:endParaRPr lang="de-CH" sz="1400" smtClean="0"/>
          </a:p>
          <a:p>
            <a:r>
              <a:rPr lang="de-CH" sz="1050" b="1" smtClean="0">
                <a:latin typeface="Lucida Console" panose="020B0609040504020204" pitchFamily="49" charset="0"/>
              </a:rPr>
              <a:t>z = robot.Arm(feld, 400, 300, richtung=0, laenge=100, farbe="green")</a:t>
            </a:r>
          </a:p>
          <a:p>
            <a:r>
              <a:rPr lang="de-CH" sz="1050" b="1">
                <a:latin typeface="Lucida Console" panose="020B0609040504020204" pitchFamily="49" charset="0"/>
              </a:rPr>
              <a:t>a</a:t>
            </a:r>
            <a:r>
              <a:rPr lang="de-CH" sz="1050" b="1" smtClean="0">
                <a:latin typeface="Lucida Console" panose="020B0609040504020204" pitchFamily="49" charset="0"/>
              </a:rPr>
              <a:t> = robot.Arm(feld, anker=hans, richtung=90, laenge=50, farbe="blue")</a:t>
            </a:r>
          </a:p>
          <a:p>
            <a:endParaRPr lang="de-CH" sz="1400" smtClean="0"/>
          </a:p>
          <a:p>
            <a:r>
              <a:rPr lang="de-CH" sz="1400" smtClean="0"/>
              <a:t>Der Arm </a:t>
            </a:r>
            <a:r>
              <a:rPr lang="de-CH" sz="1400" b="1" i="1" smtClean="0"/>
              <a:t>z</a:t>
            </a:r>
            <a:r>
              <a:rPr lang="de-CH" sz="1400" smtClean="0"/>
              <a:t> ist jetzt am Punkt 400/300 angemacht, schaut nach rechts, ist grün und 100 Pixel lang.</a:t>
            </a:r>
          </a:p>
          <a:p>
            <a:r>
              <a:rPr lang="de-CH" sz="1400" smtClean="0"/>
              <a:t>Der Arm </a:t>
            </a:r>
            <a:r>
              <a:rPr lang="de-CH" sz="1400" b="1" i="1" smtClean="0"/>
              <a:t>a</a:t>
            </a:r>
            <a:r>
              <a:rPr lang="de-CH" sz="1400" smtClean="0"/>
              <a:t> ist an Roboter hans angemacht. Er schaut nach oben, ist 50 Pixel lang und blau.</a:t>
            </a:r>
          </a:p>
        </p:txBody>
      </p:sp>
    </p:spTree>
    <p:extLst>
      <p:ext uri="{BB962C8B-B14F-4D97-AF65-F5344CB8AC3E}">
        <p14:creationId xmlns:p14="http://schemas.microsoft.com/office/powerpoint/2010/main" val="25084252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423738" y="718322"/>
            <a:ext cx="6101606" cy="3111209"/>
          </a:xfrm>
          <a:prstGeom prst="rect">
            <a:avLst/>
          </a:prstGeom>
        </p:spPr>
        <p:style>
          <a:lnRef idx="1">
            <a:schemeClr val="accent4"/>
          </a:lnRef>
          <a:fillRef idx="2">
            <a:schemeClr val="accent4"/>
          </a:fillRef>
          <a:effectRef idx="1">
            <a:schemeClr val="accent4"/>
          </a:effectRef>
          <a:fontRef idx="minor">
            <a:schemeClr val="dk1"/>
          </a:fontRef>
        </p:style>
        <p:txBody>
          <a:bodyPr lIns="108000" tIns="108000" rIns="108000" bIns="108000" rtlCol="0" anchor="ctr">
            <a:spAutoFit/>
          </a:bodyPr>
          <a:lstStyle/>
          <a:p>
            <a:r>
              <a:rPr lang="de-CH" sz="2000" b="1" smtClean="0"/>
              <a:t>Methoden für Roboter</a:t>
            </a:r>
          </a:p>
          <a:p>
            <a:r>
              <a:rPr lang="de-CH" sz="1400" smtClean="0"/>
              <a:t>Ein Roboter kann Dinge tun, wenn man ihm Befehle gibt. Diese Befehle nennt man 'Methoden'. Sie können einem Roboter gegeben werden, indem man sie mit einem Punkt an seinen Namen hängt:</a:t>
            </a:r>
          </a:p>
          <a:p>
            <a:endParaRPr lang="de-CH" sz="1400"/>
          </a:p>
          <a:p>
            <a:pPr marL="285750" indent="-285750">
              <a:buFont typeface="Courier New" panose="02070309020205020404" pitchFamily="49" charset="0"/>
              <a:buChar char="o"/>
            </a:pPr>
            <a:r>
              <a:rPr lang="de-CH" sz="1400" b="1" smtClean="0"/>
              <a:t>.malen()</a:t>
            </a:r>
            <a:r>
              <a:rPr lang="de-CH" sz="1400" smtClean="0"/>
              <a:t>: Ein- und Ausschalten der Linie, wenn sich der Roboter bewegt.</a:t>
            </a:r>
          </a:p>
          <a:p>
            <a:pPr marL="285750" indent="-285750">
              <a:buFont typeface="Courier New" panose="02070309020205020404" pitchFamily="49" charset="0"/>
              <a:buChar char="o"/>
            </a:pPr>
            <a:r>
              <a:rPr lang="de-CH" sz="1400" b="1" smtClean="0"/>
              <a:t>.lauf(weg=50)</a:t>
            </a:r>
            <a:r>
              <a:rPr lang="de-CH" sz="1400" smtClean="0"/>
              <a:t>: Der Roboter läuft so viele Pixel wie in weg angegeben werden in die Richtung, in die er im Moment schaut.</a:t>
            </a:r>
          </a:p>
          <a:p>
            <a:pPr marL="285750" indent="-285750">
              <a:buFont typeface="Courier New" panose="02070309020205020404" pitchFamily="49" charset="0"/>
              <a:buChar char="o"/>
            </a:pPr>
            <a:r>
              <a:rPr lang="de-CH" sz="1400" b="1" smtClean="0"/>
              <a:t>.spring(weg=50</a:t>
            </a:r>
            <a:r>
              <a:rPr lang="de-CH" sz="1400" b="1"/>
              <a:t>)</a:t>
            </a:r>
            <a:r>
              <a:rPr lang="de-CH" sz="1400"/>
              <a:t>: Der Roboter </a:t>
            </a:r>
            <a:r>
              <a:rPr lang="de-CH" sz="1400" smtClean="0"/>
              <a:t>rennt so </a:t>
            </a:r>
            <a:r>
              <a:rPr lang="de-CH" sz="1400"/>
              <a:t>viele Pixel wie in weg angegeben werden in die Richtung, in die er im Moment schaut</a:t>
            </a:r>
            <a:r>
              <a:rPr lang="de-CH" sz="1400" smtClean="0"/>
              <a:t>.</a:t>
            </a:r>
          </a:p>
          <a:p>
            <a:pPr marL="285750" indent="-285750">
              <a:buFont typeface="Courier New" panose="02070309020205020404" pitchFamily="49" charset="0"/>
              <a:buChar char="o"/>
            </a:pPr>
            <a:r>
              <a:rPr lang="de-CH" sz="1400" b="1" smtClean="0"/>
              <a:t>.links(winkel=90)</a:t>
            </a:r>
            <a:r>
              <a:rPr lang="de-CH" sz="1400" smtClean="0"/>
              <a:t>: Der Roboter dreht sich um winkel Grad nach links</a:t>
            </a:r>
          </a:p>
          <a:p>
            <a:pPr marL="285750" indent="-285750">
              <a:buFont typeface="Courier New" panose="02070309020205020404" pitchFamily="49" charset="0"/>
              <a:buChar char="o"/>
            </a:pPr>
            <a:r>
              <a:rPr lang="de-CH" sz="1400" b="1" smtClean="0"/>
              <a:t>.rechts(winkel=90)</a:t>
            </a:r>
            <a:r>
              <a:rPr lang="de-CH" sz="1400" smtClean="0"/>
              <a:t>: Der Roboter dreht sich um winkel Grad nach rechts</a:t>
            </a:r>
          </a:p>
          <a:p>
            <a:pPr marL="285750" indent="-285750">
              <a:buFont typeface="Courier New" panose="02070309020205020404" pitchFamily="49" charset="0"/>
              <a:buChar char="o"/>
            </a:pPr>
            <a:r>
              <a:rPr lang="de-CH" sz="1400" b="1" smtClean="0"/>
              <a:t>.stirb()</a:t>
            </a:r>
            <a:r>
              <a:rPr lang="de-CH" sz="1400" smtClean="0"/>
              <a:t>: Der Roboter und alle Arme, die an ihm festgemacht sind, stirbt.</a:t>
            </a:r>
          </a:p>
        </p:txBody>
      </p:sp>
      <p:sp>
        <p:nvSpPr>
          <p:cNvPr id="5" name="Rechteck 4"/>
          <p:cNvSpPr/>
          <p:nvPr/>
        </p:nvSpPr>
        <p:spPr>
          <a:xfrm>
            <a:off x="435942" y="4076361"/>
            <a:ext cx="6101606" cy="3972983"/>
          </a:xfrm>
          <a:prstGeom prst="rect">
            <a:avLst/>
          </a:prstGeom>
        </p:spPr>
        <p:style>
          <a:lnRef idx="1">
            <a:schemeClr val="accent4"/>
          </a:lnRef>
          <a:fillRef idx="2">
            <a:schemeClr val="accent4"/>
          </a:fillRef>
          <a:effectRef idx="1">
            <a:schemeClr val="accent4"/>
          </a:effectRef>
          <a:fontRef idx="minor">
            <a:schemeClr val="dk1"/>
          </a:fontRef>
        </p:style>
        <p:txBody>
          <a:bodyPr lIns="108000" tIns="108000" rIns="108000" bIns="108000" rtlCol="0" anchor="ctr">
            <a:spAutoFit/>
          </a:bodyPr>
          <a:lstStyle/>
          <a:p>
            <a:r>
              <a:rPr lang="de-CH" sz="2000" b="1" smtClean="0"/>
              <a:t>Methoden für Arm</a:t>
            </a:r>
          </a:p>
          <a:p>
            <a:r>
              <a:rPr lang="de-CH" sz="1400" smtClean="0"/>
              <a:t>Ein Arm kann Dinge tun, wenn man ihm Befehle gibt. Diese Befehle nennt man 'Methoden'. Sie können einem Arm gegeben werden, indem man sie mit einem Punkt an seinen Namen hängt:</a:t>
            </a:r>
          </a:p>
          <a:p>
            <a:endParaRPr lang="de-CH" sz="1400"/>
          </a:p>
          <a:p>
            <a:pPr marL="285750" indent="-285750">
              <a:buFont typeface="Courier New" panose="02070309020205020404" pitchFamily="49" charset="0"/>
              <a:buChar char="o"/>
            </a:pPr>
            <a:r>
              <a:rPr lang="de-CH" sz="1400" b="1" smtClean="0"/>
              <a:t>.malen()</a:t>
            </a:r>
            <a:r>
              <a:rPr lang="de-CH" sz="1400" smtClean="0"/>
              <a:t>: Ein- und Ausschalten der Linie, wenn sich der Arm bewegt.</a:t>
            </a:r>
          </a:p>
          <a:p>
            <a:pPr marL="285750" indent="-285750">
              <a:buFont typeface="Courier New" panose="02070309020205020404" pitchFamily="49" charset="0"/>
              <a:buChar char="o"/>
            </a:pPr>
            <a:r>
              <a:rPr lang="de-CH" sz="1400" b="1" smtClean="0"/>
              <a:t>.drehen(winkel=10)</a:t>
            </a:r>
            <a:r>
              <a:rPr lang="de-CH" sz="1400" smtClean="0"/>
              <a:t>: Der Arm dreht sich um winkel Grad.</a:t>
            </a:r>
          </a:p>
          <a:p>
            <a:pPr marL="285750" indent="-285750">
              <a:buFont typeface="Courier New" panose="02070309020205020404" pitchFamily="49" charset="0"/>
              <a:buChar char="o"/>
            </a:pPr>
            <a:r>
              <a:rPr lang="de-CH" sz="1400" b="1" smtClean="0"/>
              <a:t>.biegen(winkel=10)</a:t>
            </a:r>
            <a:r>
              <a:rPr lang="de-CH" sz="1400" smtClean="0"/>
              <a:t>: Wenn der Arm ein Gelenk hat, biegt es sich um winkel Grad.</a:t>
            </a:r>
          </a:p>
          <a:p>
            <a:pPr marL="285750" indent="-285750">
              <a:buFont typeface="Courier New" panose="02070309020205020404" pitchFamily="49" charset="0"/>
              <a:buChar char="o"/>
            </a:pPr>
            <a:r>
              <a:rPr lang="de-CH" sz="1400" b="1" smtClean="0"/>
              <a:t>.wachsen(laenge=10)</a:t>
            </a:r>
            <a:r>
              <a:rPr lang="de-CH" sz="1400" smtClean="0"/>
              <a:t>: Der Arm streckt sich um laenge Pixel.</a:t>
            </a:r>
          </a:p>
          <a:p>
            <a:pPr marL="285750" indent="-285750">
              <a:buFont typeface="Courier New" panose="02070309020205020404" pitchFamily="49" charset="0"/>
              <a:buChar char="o"/>
            </a:pPr>
            <a:r>
              <a:rPr lang="de-CH" sz="1400" b="1" smtClean="0"/>
              <a:t>.kreis(bogen=90)</a:t>
            </a:r>
            <a:r>
              <a:rPr lang="de-CH" sz="1400" smtClean="0"/>
              <a:t>: Der Arm dreht sich um winkel Grad und zeichnet den Kreisbogen.</a:t>
            </a:r>
          </a:p>
          <a:p>
            <a:pPr marL="285750" indent="-285750">
              <a:buFont typeface="Courier New" panose="02070309020205020404" pitchFamily="49" charset="0"/>
              <a:buChar char="o"/>
            </a:pPr>
            <a:r>
              <a:rPr lang="de-CH" sz="1400" b="1" smtClean="0"/>
              <a:t>.kreis2(bogen=90)</a:t>
            </a:r>
            <a:r>
              <a:rPr lang="de-CH" sz="1400" smtClean="0"/>
              <a:t>: Der Arm dreht sich um bogen Grad und zeichnet den Kreisbogen. </a:t>
            </a:r>
          </a:p>
          <a:p>
            <a:pPr marL="285750" indent="-285750">
              <a:buFont typeface="Courier New" panose="02070309020205020404" pitchFamily="49" charset="0"/>
              <a:buChar char="o"/>
            </a:pPr>
            <a:r>
              <a:rPr lang="de-CH" sz="1400" b="1" smtClean="0"/>
              <a:t>.drehmuster(step1=10, step2=0, strecken=0, dauer=2000)</a:t>
            </a:r>
            <a:r>
              <a:rPr lang="de-CH" sz="1400" smtClean="0"/>
              <a:t>: Zirkelmuster, bei dem der Arm um step1 und step2 gedreht und um strecken gestreckt wird.</a:t>
            </a:r>
          </a:p>
          <a:p>
            <a:pPr marL="285750" indent="-285750">
              <a:buFont typeface="Courier New" panose="02070309020205020404" pitchFamily="49" charset="0"/>
              <a:buChar char="o"/>
            </a:pPr>
            <a:r>
              <a:rPr lang="de-CH" sz="1400" b="1" smtClean="0"/>
              <a:t>.stirb()</a:t>
            </a:r>
            <a:r>
              <a:rPr lang="de-CH" sz="1400" smtClean="0"/>
              <a:t>: Der Arm und alle Arme, die an ihm festgemacht sind, stirbt.</a:t>
            </a:r>
          </a:p>
        </p:txBody>
      </p:sp>
    </p:spTree>
    <p:extLst>
      <p:ext uri="{BB962C8B-B14F-4D97-AF65-F5344CB8AC3E}">
        <p14:creationId xmlns:p14="http://schemas.microsoft.com/office/powerpoint/2010/main" val="618942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423738" y="776536"/>
            <a:ext cx="6101606" cy="2033991"/>
          </a:xfrm>
          <a:prstGeom prst="rect">
            <a:avLst/>
          </a:prstGeom>
        </p:spPr>
        <p:style>
          <a:lnRef idx="1">
            <a:schemeClr val="accent5"/>
          </a:lnRef>
          <a:fillRef idx="2">
            <a:schemeClr val="accent5"/>
          </a:fillRef>
          <a:effectRef idx="1">
            <a:schemeClr val="accent5"/>
          </a:effectRef>
          <a:fontRef idx="minor">
            <a:schemeClr val="dk1"/>
          </a:fontRef>
        </p:style>
        <p:txBody>
          <a:bodyPr lIns="108000" tIns="108000" rIns="108000" bIns="108000" rtlCol="0" anchor="ctr">
            <a:spAutoFit/>
          </a:bodyPr>
          <a:lstStyle/>
          <a:p>
            <a:r>
              <a:rPr lang="de-CH" sz="2000" b="1" smtClean="0"/>
              <a:t>Winkel</a:t>
            </a:r>
          </a:p>
          <a:p>
            <a:r>
              <a:rPr lang="de-CH" sz="1400" smtClean="0"/>
              <a:t>Ein Kreis hat im Ganzen 360°. Das heisst, 90° ist genau ein Viertel von einem Kreis.</a:t>
            </a:r>
          </a:p>
          <a:p>
            <a:endParaRPr lang="de-CH" sz="1400"/>
          </a:p>
          <a:p>
            <a:pPr marL="285750" indent="-285750">
              <a:buFont typeface="Arial" panose="020B0604020202020204" pitchFamily="34" charset="0"/>
              <a:buChar char="•"/>
            </a:pPr>
            <a:r>
              <a:rPr lang="de-CH" sz="1400" smtClean="0"/>
              <a:t>Alle Roboter und Arme schauen normalerweise nach rechts, wenn sie auf das Spielfeld kommen.</a:t>
            </a:r>
          </a:p>
          <a:p>
            <a:pPr marL="285750" indent="-285750">
              <a:buFont typeface="Arial" panose="020B0604020202020204" pitchFamily="34" charset="0"/>
              <a:buChar char="•"/>
            </a:pPr>
            <a:r>
              <a:rPr lang="de-CH" sz="1400" smtClean="0"/>
              <a:t>Die Drehung geht normalerweise im Uhrzeigersinn. Wenn man gegen den Uhrzeigersinn drehen möchte, kann man um -90° drehen.</a:t>
            </a:r>
          </a:p>
        </p:txBody>
      </p:sp>
      <p:sp>
        <p:nvSpPr>
          <p:cNvPr id="6" name="Ellipse 5"/>
          <p:cNvSpPr/>
          <p:nvPr/>
        </p:nvSpPr>
        <p:spPr>
          <a:xfrm>
            <a:off x="1358770" y="3333843"/>
            <a:ext cx="2088232" cy="20882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8" name="Gerade Verbindung 7"/>
          <p:cNvCxnSpPr>
            <a:stCxn id="6" idx="2"/>
            <a:endCxn id="6" idx="6"/>
          </p:cNvCxnSpPr>
          <p:nvPr/>
        </p:nvCxnSpPr>
        <p:spPr>
          <a:xfrm>
            <a:off x="1358770" y="4377959"/>
            <a:ext cx="20882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Gerade Verbindung 8"/>
          <p:cNvCxnSpPr>
            <a:endCxn id="6" idx="0"/>
          </p:cNvCxnSpPr>
          <p:nvPr/>
        </p:nvCxnSpPr>
        <p:spPr>
          <a:xfrm flipV="1">
            <a:off x="2402886" y="3333843"/>
            <a:ext cx="0" cy="2088232"/>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feld 12"/>
          <p:cNvSpPr txBox="1"/>
          <p:nvPr/>
        </p:nvSpPr>
        <p:spPr>
          <a:xfrm>
            <a:off x="3591018" y="4193293"/>
            <a:ext cx="504056" cy="369332"/>
          </a:xfrm>
          <a:prstGeom prst="rect">
            <a:avLst/>
          </a:prstGeom>
          <a:noFill/>
        </p:spPr>
        <p:txBody>
          <a:bodyPr wrap="square" rtlCol="0">
            <a:spAutoFit/>
          </a:bodyPr>
          <a:lstStyle/>
          <a:p>
            <a:r>
              <a:rPr lang="de-CH" smtClean="0"/>
              <a:t>0°</a:t>
            </a:r>
            <a:endParaRPr lang="de-CH"/>
          </a:p>
        </p:txBody>
      </p:sp>
      <p:sp>
        <p:nvSpPr>
          <p:cNvPr id="14" name="Textfeld 13"/>
          <p:cNvSpPr txBox="1"/>
          <p:nvPr/>
        </p:nvSpPr>
        <p:spPr>
          <a:xfrm>
            <a:off x="1538790" y="2996653"/>
            <a:ext cx="1764196" cy="369332"/>
          </a:xfrm>
          <a:prstGeom prst="rect">
            <a:avLst/>
          </a:prstGeom>
          <a:noFill/>
        </p:spPr>
        <p:txBody>
          <a:bodyPr wrap="square" rtlCol="0">
            <a:spAutoFit/>
          </a:bodyPr>
          <a:lstStyle/>
          <a:p>
            <a:pPr algn="ctr"/>
            <a:r>
              <a:rPr lang="de-CH" smtClean="0"/>
              <a:t>270° oder -90°</a:t>
            </a:r>
            <a:endParaRPr lang="de-CH"/>
          </a:p>
        </p:txBody>
      </p:sp>
      <p:sp>
        <p:nvSpPr>
          <p:cNvPr id="15" name="Textfeld 14"/>
          <p:cNvSpPr txBox="1"/>
          <p:nvPr/>
        </p:nvSpPr>
        <p:spPr>
          <a:xfrm>
            <a:off x="1538790" y="5422075"/>
            <a:ext cx="1764196" cy="369332"/>
          </a:xfrm>
          <a:prstGeom prst="rect">
            <a:avLst/>
          </a:prstGeom>
          <a:noFill/>
        </p:spPr>
        <p:txBody>
          <a:bodyPr wrap="square" rtlCol="0">
            <a:spAutoFit/>
          </a:bodyPr>
          <a:lstStyle/>
          <a:p>
            <a:pPr algn="ctr"/>
            <a:r>
              <a:rPr lang="de-CH" smtClean="0"/>
              <a:t>90°</a:t>
            </a:r>
            <a:endParaRPr lang="de-CH"/>
          </a:p>
        </p:txBody>
      </p:sp>
      <p:sp>
        <p:nvSpPr>
          <p:cNvPr id="16" name="Textfeld 15"/>
          <p:cNvSpPr txBox="1"/>
          <p:nvPr/>
        </p:nvSpPr>
        <p:spPr>
          <a:xfrm>
            <a:off x="647074" y="4184217"/>
            <a:ext cx="783704" cy="369332"/>
          </a:xfrm>
          <a:prstGeom prst="rect">
            <a:avLst/>
          </a:prstGeom>
          <a:noFill/>
        </p:spPr>
        <p:txBody>
          <a:bodyPr wrap="square" rtlCol="0">
            <a:spAutoFit/>
          </a:bodyPr>
          <a:lstStyle/>
          <a:p>
            <a:pPr algn="ctr"/>
            <a:r>
              <a:rPr lang="de-CH" smtClean="0"/>
              <a:t>180°</a:t>
            </a:r>
            <a:endParaRPr lang="de-CH"/>
          </a:p>
        </p:txBody>
      </p:sp>
      <p:sp>
        <p:nvSpPr>
          <p:cNvPr id="17" name="Rechteck 16"/>
          <p:cNvSpPr/>
          <p:nvPr/>
        </p:nvSpPr>
        <p:spPr>
          <a:xfrm>
            <a:off x="414201" y="6177136"/>
            <a:ext cx="6101606" cy="3326653"/>
          </a:xfrm>
          <a:prstGeom prst="rect">
            <a:avLst/>
          </a:prstGeom>
        </p:spPr>
        <p:style>
          <a:lnRef idx="1">
            <a:schemeClr val="accent5"/>
          </a:lnRef>
          <a:fillRef idx="2">
            <a:schemeClr val="accent5"/>
          </a:fillRef>
          <a:effectRef idx="1">
            <a:schemeClr val="accent5"/>
          </a:effectRef>
          <a:fontRef idx="minor">
            <a:schemeClr val="dk1"/>
          </a:fontRef>
        </p:style>
        <p:txBody>
          <a:bodyPr lIns="108000" tIns="108000" rIns="108000" bIns="108000" rtlCol="0" anchor="ctr">
            <a:spAutoFit/>
          </a:bodyPr>
          <a:lstStyle/>
          <a:p>
            <a:r>
              <a:rPr lang="de-CH" sz="2000" b="1" smtClean="0"/>
              <a:t>Farben</a:t>
            </a:r>
          </a:p>
          <a:p>
            <a:r>
              <a:rPr lang="de-CH" sz="1400" smtClean="0"/>
              <a:t>Farben können auf drei Arten definiert werden. </a:t>
            </a:r>
          </a:p>
          <a:p>
            <a:pPr marL="285750" indent="-285750">
              <a:buFont typeface="Arial" panose="020B0604020202020204" pitchFamily="34" charset="0"/>
              <a:buChar char="•"/>
            </a:pPr>
            <a:r>
              <a:rPr lang="de-CH" sz="1400" smtClean="0"/>
              <a:t>Man kann den englischen Namen der Farbe in Anführungszeichen setzen, wenn es diese Farbe gibt: "black", "red", "blue", "green", "yellow"</a:t>
            </a:r>
          </a:p>
          <a:p>
            <a:pPr marL="285750" indent="-285750">
              <a:buFont typeface="Arial" panose="020B0604020202020204" pitchFamily="34" charset="0"/>
              <a:buChar char="•"/>
            </a:pPr>
            <a:r>
              <a:rPr lang="de-CH" sz="1400" smtClean="0"/>
              <a:t>Man kann eine Farbe auf dem Regenbogen mit </a:t>
            </a:r>
            <a:r>
              <a:rPr lang="de-CH" sz="1400" b="1" smtClean="0"/>
              <a:t>rainbow(x)</a:t>
            </a:r>
            <a:r>
              <a:rPr lang="de-CH" sz="1400" smtClean="0"/>
              <a:t> auswählen. X ist eine Zahl zwischen 0 und 1. Mit 0 bekommt man rot, dann kommt orange, gelb, grün, blau, violett und mit 1 ist man wieder bei rot.</a:t>
            </a:r>
          </a:p>
          <a:p>
            <a:pPr marL="285750" indent="-285750">
              <a:buFont typeface="Arial" panose="020B0604020202020204" pitchFamily="34" charset="0"/>
              <a:buChar char="•"/>
            </a:pPr>
            <a:r>
              <a:rPr lang="de-CH" sz="1400" smtClean="0"/>
              <a:t>Man kann eine Farbe als RBG-Code definieren:</a:t>
            </a:r>
          </a:p>
          <a:p>
            <a:pPr marL="742950" lvl="1" indent="-285750">
              <a:buFont typeface="Arial" panose="020B0604020202020204" pitchFamily="34" charset="0"/>
              <a:buChar char="•"/>
            </a:pPr>
            <a:r>
              <a:rPr lang="de-CH" sz="1400" smtClean="0"/>
              <a:t>Der RBG-Code steht in Anführungszeichen, beginnt mit einem # und hat 6 Zahlen zwischen 0 und f (f=15)</a:t>
            </a:r>
          </a:p>
          <a:p>
            <a:pPr marL="742950" lvl="1" indent="-285750">
              <a:buFont typeface="Arial" panose="020B0604020202020204" pitchFamily="34" charset="0"/>
              <a:buChar char="•"/>
            </a:pPr>
            <a:r>
              <a:rPr lang="de-CH" sz="1400" smtClean="0"/>
              <a:t>Die ersten zwei Zahlen sind rot. ff ist 255, also ganz viel rot.</a:t>
            </a:r>
          </a:p>
          <a:p>
            <a:pPr marL="742950" lvl="1" indent="-285750">
              <a:buFont typeface="Arial" panose="020B0604020202020204" pitchFamily="34" charset="0"/>
              <a:buChar char="•"/>
            </a:pPr>
            <a:r>
              <a:rPr lang="de-CH" sz="1400" smtClean="0"/>
              <a:t>Die zweiten zwei Zahlen sind grün.</a:t>
            </a:r>
          </a:p>
          <a:p>
            <a:pPr marL="742950" lvl="1" indent="-285750">
              <a:buFont typeface="Arial" panose="020B0604020202020204" pitchFamily="34" charset="0"/>
              <a:buChar char="•"/>
            </a:pPr>
            <a:r>
              <a:rPr lang="de-CH" sz="1400" smtClean="0"/>
              <a:t>Die dritten zwei Zahlen sind blau.</a:t>
            </a:r>
          </a:p>
          <a:p>
            <a:pPr marL="742950" lvl="1" indent="-285750">
              <a:buFont typeface="Arial" panose="020B0604020202020204" pitchFamily="34" charset="0"/>
              <a:buChar char="•"/>
            </a:pPr>
            <a:r>
              <a:rPr lang="de-CH" sz="1400" b="1" smtClean="0">
                <a:latin typeface="Lucida Console" panose="020B0609040504020204" pitchFamily="49" charset="0"/>
              </a:rPr>
              <a:t>"#ffff00"</a:t>
            </a:r>
            <a:r>
              <a:rPr lang="de-CH" sz="1400" smtClean="0"/>
              <a:t>: Gelb / </a:t>
            </a:r>
            <a:r>
              <a:rPr lang="de-CH" sz="1400" b="1" smtClean="0">
                <a:latin typeface="Lucida Console" panose="020B0609040504020204" pitchFamily="49" charset="0"/>
              </a:rPr>
              <a:t>"#ff8080"</a:t>
            </a:r>
            <a:r>
              <a:rPr lang="de-CH" sz="1400" smtClean="0"/>
              <a:t>: Rosa</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3745518" y="3346209"/>
            <a:ext cx="3036604" cy="2337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8993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smtClean="0"/>
              <a:t>Beispiel</a:t>
            </a:r>
            <a:endParaRPr lang="de-CH"/>
          </a:p>
        </p:txBody>
      </p:sp>
      <p:sp>
        <p:nvSpPr>
          <p:cNvPr id="3" name="Inhaltsplatzhalter 2"/>
          <p:cNvSpPr>
            <a:spLocks noGrp="1"/>
          </p:cNvSpPr>
          <p:nvPr>
            <p:ph idx="1"/>
          </p:nvPr>
        </p:nvSpPr>
        <p:spPr>
          <a:xfrm>
            <a:off x="332656" y="1640632"/>
            <a:ext cx="6172200" cy="5760640"/>
          </a:xfrm>
          <a:solidFill>
            <a:schemeClr val="accent1">
              <a:lumMod val="20000"/>
              <a:lumOff val="80000"/>
            </a:schemeClr>
          </a:solidFill>
        </p:spPr>
        <p:txBody>
          <a:bodyPr>
            <a:noAutofit/>
          </a:bodyPr>
          <a:lstStyle/>
          <a:p>
            <a:pPr marL="0" indent="0">
              <a:buNone/>
            </a:pPr>
            <a:endParaRPr lang="de-CH" sz="1050">
              <a:latin typeface="Lucida Console" panose="020B0609040504020204" pitchFamily="49" charset="0"/>
            </a:endParaRPr>
          </a:p>
          <a:p>
            <a:pPr marL="0" indent="0">
              <a:buNone/>
            </a:pPr>
            <a:r>
              <a:rPr lang="de-CH" sz="1050">
                <a:latin typeface="Lucida Console" panose="020B0609040504020204" pitchFamily="49" charset="0"/>
              </a:rPr>
              <a:t>from tkinter import *</a:t>
            </a:r>
          </a:p>
          <a:p>
            <a:pPr marL="0" indent="0">
              <a:buNone/>
            </a:pPr>
            <a:r>
              <a:rPr lang="de-CH" sz="1050">
                <a:latin typeface="Lucida Console" panose="020B0609040504020204" pitchFamily="49" charset="0"/>
              </a:rPr>
              <a:t>import robot</a:t>
            </a:r>
          </a:p>
          <a:p>
            <a:pPr marL="0" indent="0">
              <a:buNone/>
            </a:pPr>
            <a:endParaRPr lang="de-CH" sz="1050">
              <a:latin typeface="Lucida Console" panose="020B0609040504020204" pitchFamily="49" charset="0"/>
            </a:endParaRPr>
          </a:p>
          <a:p>
            <a:pPr marL="0" indent="0">
              <a:buNone/>
            </a:pPr>
            <a:r>
              <a:rPr lang="de-CH" sz="1050">
                <a:latin typeface="Lucida Console" panose="020B0609040504020204" pitchFamily="49" charset="0"/>
              </a:rPr>
              <a:t>root = Tk()</a:t>
            </a:r>
          </a:p>
          <a:p>
            <a:pPr marL="0" indent="0">
              <a:buNone/>
            </a:pPr>
            <a:r>
              <a:rPr lang="de-CH" sz="1050">
                <a:latin typeface="Lucida Console" panose="020B0609040504020204" pitchFamily="49" charset="0"/>
              </a:rPr>
              <a:t>spielfeld = robot.Anzeige(root)</a:t>
            </a:r>
          </a:p>
          <a:p>
            <a:pPr marL="0" indent="0">
              <a:buNone/>
            </a:pPr>
            <a:r>
              <a:rPr lang="de-CH" sz="1050">
                <a:latin typeface="Lucida Console" panose="020B0609040504020204" pitchFamily="49" charset="0"/>
              </a:rPr>
              <a:t>###########################################</a:t>
            </a:r>
          </a:p>
          <a:p>
            <a:pPr marL="0" indent="0">
              <a:buNone/>
            </a:pPr>
            <a:endParaRPr lang="de-CH" sz="1050">
              <a:latin typeface="Lucida Console" panose="020B0609040504020204" pitchFamily="49" charset="0"/>
            </a:endParaRPr>
          </a:p>
          <a:p>
            <a:pPr marL="0" indent="0">
              <a:buNone/>
            </a:pPr>
            <a:r>
              <a:rPr lang="de-CH" sz="1050">
                <a:latin typeface="Lucida Console" panose="020B0609040504020204" pitchFamily="49" charset="0"/>
              </a:rPr>
              <a:t>hansli = robot.Roboter(spielfeld)</a:t>
            </a:r>
          </a:p>
          <a:p>
            <a:pPr marL="0" indent="0">
              <a:buNone/>
            </a:pPr>
            <a:r>
              <a:rPr lang="de-CH" sz="1050">
                <a:latin typeface="Lucida Console" panose="020B0609040504020204" pitchFamily="49" charset="0"/>
              </a:rPr>
              <a:t>hansli.lauf(100)</a:t>
            </a:r>
          </a:p>
          <a:p>
            <a:pPr marL="0" indent="0">
              <a:buNone/>
            </a:pPr>
            <a:r>
              <a:rPr lang="de-CH" sz="1050">
                <a:latin typeface="Lucida Console" panose="020B0609040504020204" pitchFamily="49" charset="0"/>
              </a:rPr>
              <a:t>hansli.links()</a:t>
            </a:r>
          </a:p>
          <a:p>
            <a:pPr marL="0" indent="0">
              <a:buNone/>
            </a:pPr>
            <a:r>
              <a:rPr lang="de-CH" sz="1050">
                <a:latin typeface="Lucida Console" panose="020B0609040504020204" pitchFamily="49" charset="0"/>
              </a:rPr>
              <a:t>hansli.lauf(50)</a:t>
            </a:r>
          </a:p>
          <a:p>
            <a:pPr marL="0" indent="0">
              <a:buNone/>
            </a:pPr>
            <a:r>
              <a:rPr lang="de-CH" sz="1050">
                <a:latin typeface="Lucida Console" panose="020B0609040504020204" pitchFamily="49" charset="0"/>
              </a:rPr>
              <a:t>hansli.rechts()</a:t>
            </a:r>
          </a:p>
          <a:p>
            <a:pPr marL="0" indent="0">
              <a:buNone/>
            </a:pPr>
            <a:r>
              <a:rPr lang="de-CH" sz="1050">
                <a:latin typeface="Lucida Console" panose="020B0609040504020204" pitchFamily="49" charset="0"/>
              </a:rPr>
              <a:t>hansli.lauf(100)</a:t>
            </a:r>
          </a:p>
          <a:p>
            <a:pPr marL="0" indent="0">
              <a:buNone/>
            </a:pPr>
            <a:r>
              <a:rPr lang="de-CH" sz="1050">
                <a:latin typeface="Lucida Console" panose="020B0609040504020204" pitchFamily="49" charset="0"/>
              </a:rPr>
              <a:t>hansli.stirb()</a:t>
            </a:r>
          </a:p>
          <a:p>
            <a:pPr marL="0" indent="0">
              <a:buNone/>
            </a:pPr>
            <a:r>
              <a:rPr lang="de-CH" sz="1050">
                <a:latin typeface="Lucida Console" panose="020B0609040504020204" pitchFamily="49" charset="0"/>
              </a:rPr>
              <a:t>hansli.links()</a:t>
            </a:r>
          </a:p>
          <a:p>
            <a:pPr marL="0" indent="0">
              <a:buNone/>
            </a:pPr>
            <a:r>
              <a:rPr lang="de-CH" sz="1050">
                <a:latin typeface="Lucida Console" panose="020B0609040504020204" pitchFamily="49" charset="0"/>
              </a:rPr>
              <a:t>hansli.lauf()</a:t>
            </a:r>
          </a:p>
          <a:p>
            <a:pPr marL="0" indent="0">
              <a:buNone/>
            </a:pPr>
            <a:endParaRPr lang="de-CH" sz="1050">
              <a:latin typeface="Lucida Console" panose="020B0609040504020204" pitchFamily="49" charset="0"/>
            </a:endParaRPr>
          </a:p>
          <a:p>
            <a:pPr marL="0" indent="0">
              <a:buNone/>
            </a:pPr>
            <a:r>
              <a:rPr lang="de-CH" sz="1050">
                <a:latin typeface="Lucida Console" panose="020B0609040504020204" pitchFamily="49" charset="0"/>
              </a:rPr>
              <a:t>hansarm = robot.Arm(spielfeld, anker=hansli)</a:t>
            </a:r>
          </a:p>
          <a:p>
            <a:pPr marL="0" indent="0">
              <a:buNone/>
            </a:pPr>
            <a:r>
              <a:rPr lang="de-CH" sz="1050">
                <a:latin typeface="Lucida Console" panose="020B0609040504020204" pitchFamily="49" charset="0"/>
              </a:rPr>
              <a:t>hansarm.kreis()</a:t>
            </a:r>
          </a:p>
          <a:p>
            <a:pPr marL="0" indent="0">
              <a:buNone/>
            </a:pPr>
            <a:r>
              <a:rPr lang="de-CH" sz="1050">
                <a:latin typeface="Lucida Console" panose="020B0609040504020204" pitchFamily="49" charset="0"/>
              </a:rPr>
              <a:t>hansarm.wachsen(-10)</a:t>
            </a:r>
          </a:p>
          <a:p>
            <a:pPr marL="0" indent="0">
              <a:buNone/>
            </a:pPr>
            <a:r>
              <a:rPr lang="de-CH" sz="1050">
                <a:latin typeface="Lucida Console" panose="020B0609040504020204" pitchFamily="49" charset="0"/>
              </a:rPr>
              <a:t>hansarm.kreis(-90)</a:t>
            </a:r>
          </a:p>
          <a:p>
            <a:pPr marL="0" indent="0">
              <a:buNone/>
            </a:pPr>
            <a:r>
              <a:rPr lang="de-CH" sz="1050">
                <a:latin typeface="Lucida Console" panose="020B0609040504020204" pitchFamily="49" charset="0"/>
              </a:rPr>
              <a:t>hansarm.wachsen(10)</a:t>
            </a:r>
          </a:p>
          <a:p>
            <a:pPr marL="0" indent="0">
              <a:buNone/>
            </a:pPr>
            <a:r>
              <a:rPr lang="de-CH" sz="1050">
                <a:latin typeface="Lucida Console" panose="020B0609040504020204" pitchFamily="49" charset="0"/>
              </a:rPr>
              <a:t>hansarm.malen()</a:t>
            </a:r>
          </a:p>
          <a:p>
            <a:pPr marL="0" indent="0">
              <a:buNone/>
            </a:pPr>
            <a:endParaRPr lang="de-CH" sz="1050">
              <a:latin typeface="Lucida Console" panose="020B0609040504020204" pitchFamily="49" charset="0"/>
            </a:endParaRPr>
          </a:p>
          <a:p>
            <a:pPr marL="0" indent="0">
              <a:buNone/>
            </a:pPr>
            <a:r>
              <a:rPr lang="de-CH" sz="1050">
                <a:latin typeface="Lucida Console" panose="020B0609040504020204" pitchFamily="49" charset="0"/>
              </a:rPr>
              <a:t>hansli.stirb()</a:t>
            </a:r>
          </a:p>
          <a:p>
            <a:pPr marL="0" indent="0">
              <a:buNone/>
            </a:pPr>
            <a:endParaRPr lang="de-CH" sz="1050">
              <a:latin typeface="Lucida Console" panose="020B0609040504020204" pitchFamily="49" charset="0"/>
            </a:endParaRPr>
          </a:p>
          <a:p>
            <a:pPr marL="0" indent="0">
              <a:buNone/>
            </a:pPr>
            <a:r>
              <a:rPr lang="de-CH" sz="1050">
                <a:latin typeface="Lucida Console" panose="020B0609040504020204" pitchFamily="49" charset="0"/>
              </a:rPr>
              <a:t>#############################################</a:t>
            </a:r>
          </a:p>
          <a:p>
            <a:pPr marL="0" indent="0">
              <a:buNone/>
            </a:pPr>
            <a:r>
              <a:rPr lang="de-CH" sz="1050">
                <a:latin typeface="Lucida Console" panose="020B0609040504020204" pitchFamily="49" charset="0"/>
              </a:rPr>
              <a:t>root.mainloop()</a:t>
            </a:r>
          </a:p>
          <a:p>
            <a:pPr marL="0" indent="0">
              <a:buNone/>
            </a:pPr>
            <a:endParaRPr lang="de-CH" sz="1050">
              <a:latin typeface="Lucida Console" panose="020B0609040504020204" pitchFamily="49" charset="0"/>
            </a:endParaRPr>
          </a:p>
          <a:p>
            <a:pPr marL="0" indent="0">
              <a:buNone/>
            </a:pPr>
            <a:endParaRPr lang="de-CH" sz="1050">
              <a:latin typeface="Lucida Console" panose="020B0609040504020204" pitchFamily="49"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8920" y="7983908"/>
            <a:ext cx="3267075" cy="13430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feld 3"/>
          <p:cNvSpPr txBox="1"/>
          <p:nvPr/>
        </p:nvSpPr>
        <p:spPr>
          <a:xfrm>
            <a:off x="620688" y="8193360"/>
            <a:ext cx="1728192" cy="369332"/>
          </a:xfrm>
          <a:prstGeom prst="rect">
            <a:avLst/>
          </a:prstGeom>
          <a:noFill/>
        </p:spPr>
        <p:txBody>
          <a:bodyPr wrap="square" rtlCol="0">
            <a:spAutoFit/>
          </a:bodyPr>
          <a:lstStyle/>
          <a:p>
            <a:r>
              <a:rPr lang="de-CH" smtClean="0"/>
              <a:t>Ergebnis:</a:t>
            </a:r>
            <a:endParaRPr lang="de-CH"/>
          </a:p>
        </p:txBody>
      </p:sp>
    </p:spTree>
    <p:extLst>
      <p:ext uri="{BB962C8B-B14F-4D97-AF65-F5344CB8AC3E}">
        <p14:creationId xmlns:p14="http://schemas.microsoft.com/office/powerpoint/2010/main" val="2842740560"/>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886</Words>
  <Application>Microsoft Office PowerPoint</Application>
  <PresentationFormat>A4-Papier (210x297 mm)</PresentationFormat>
  <Paragraphs>93</Paragraphs>
  <Slides>4</Slides>
  <Notes>0</Notes>
  <HiddenSlides>0</HiddenSlides>
  <MMClips>0</MMClips>
  <ScaleCrop>false</ScaleCrop>
  <HeadingPairs>
    <vt:vector size="4" baseType="variant">
      <vt:variant>
        <vt:lpstr>Design</vt:lpstr>
      </vt:variant>
      <vt:variant>
        <vt:i4>1</vt:i4>
      </vt:variant>
      <vt:variant>
        <vt:lpstr>Folientitel</vt:lpstr>
      </vt:variant>
      <vt:variant>
        <vt:i4>4</vt:i4>
      </vt:variant>
    </vt:vector>
  </HeadingPairs>
  <TitlesOfParts>
    <vt:vector size="5" baseType="lpstr">
      <vt:lpstr>Larissa</vt:lpstr>
      <vt:lpstr>PowerPoint-Präsentation</vt:lpstr>
      <vt:lpstr>PowerPoint-Präsentation</vt:lpstr>
      <vt:lpstr>PowerPoint-Präsentation</vt:lpstr>
      <vt:lpstr>Beispiel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Tarlanc</dc:creator>
  <cp:lastModifiedBy>Tarlanc</cp:lastModifiedBy>
  <cp:revision>12</cp:revision>
  <dcterms:created xsi:type="dcterms:W3CDTF">2020-04-21T17:24:19Z</dcterms:created>
  <dcterms:modified xsi:type="dcterms:W3CDTF">2022-10-19T09:16:47Z</dcterms:modified>
</cp:coreProperties>
</file>