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5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87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06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49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33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2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46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7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7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8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23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40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7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B148-CBBD-4FAA-AC29-E9FB7ED22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Processador </a:t>
            </a:r>
            <a:r>
              <a:rPr lang="pt-BR" dirty="0" err="1"/>
              <a:t>Uniciclo</a:t>
            </a:r>
            <a:r>
              <a:rPr lang="pt-BR" dirty="0"/>
              <a:t> 16 bits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A4831-E381-4231-A98B-3CCB321C5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Luigi Muller Sousa Linhares - 2017009506</a:t>
            </a:r>
          </a:p>
          <a:p>
            <a:r>
              <a:rPr lang="pt-BR" dirty="0"/>
              <a:t>Matheus </a:t>
            </a:r>
            <a:r>
              <a:rPr lang="pt-BR" dirty="0" err="1"/>
              <a:t>Fellype</a:t>
            </a:r>
            <a:r>
              <a:rPr lang="pt-BR" dirty="0"/>
              <a:t> de Moura Silva - 2017027110</a:t>
            </a:r>
          </a:p>
          <a:p>
            <a:r>
              <a:rPr lang="pt-BR" dirty="0" err="1"/>
              <a:t>Tarlison</a:t>
            </a:r>
            <a:r>
              <a:rPr lang="pt-BR" dirty="0"/>
              <a:t> </a:t>
            </a:r>
            <a:r>
              <a:rPr lang="pt-BR" dirty="0" err="1"/>
              <a:t>Sander</a:t>
            </a:r>
            <a:r>
              <a:rPr lang="pt-BR" dirty="0"/>
              <a:t> Lima Brito - 2017013008</a:t>
            </a:r>
          </a:p>
        </p:txBody>
      </p:sp>
    </p:spTree>
    <p:extLst>
      <p:ext uri="{BB962C8B-B14F-4D97-AF65-F5344CB8AC3E}">
        <p14:creationId xmlns:p14="http://schemas.microsoft.com/office/powerpoint/2010/main" val="42283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Instruções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Clk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entrada;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funct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jump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op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rd;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rs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rt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tipoi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F8BEB0-DAED-42BC-A5BA-BEA200DFFF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598170"/>
            <a:ext cx="4982517" cy="43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dados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entrada: dado para escrita;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endereco</a:t>
            </a:r>
            <a:r>
              <a:rPr lang="pt-BR" sz="1800" dirty="0">
                <a:solidFill>
                  <a:schemeClr val="bg1"/>
                </a:solidFill>
              </a:rPr>
              <a:t>: endereço do dado de saída;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saída: saída de dados;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wr</a:t>
            </a:r>
            <a:r>
              <a:rPr lang="pt-BR" sz="1800" dirty="0">
                <a:solidFill>
                  <a:schemeClr val="bg1"/>
                </a:solidFill>
              </a:rPr>
              <a:t>: flag de escrita;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rd: flag de leitura.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7ECBE5-94DD-4A9F-97CB-279CD73AED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82" y="1367767"/>
            <a:ext cx="6473018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pt-BR" sz="1800" dirty="0">
                <a:solidFill>
                  <a:schemeClr val="bg1"/>
                </a:solidFill>
              </a:rPr>
              <a:t>Tem a função de incrementar o PC;</a:t>
            </a:r>
          </a:p>
          <a:p>
            <a:pPr marL="0" indent="0">
              <a:spcBef>
                <a:spcPts val="400"/>
              </a:spcBef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ENTRADA1;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ENTRADA2;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SAIDA.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ED8969-73D6-4291-99DA-9CFD712276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3" y="1544735"/>
            <a:ext cx="7235687" cy="28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Multiplexador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S: flag de entrada do componente;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A: primeira entrada;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B: segunda entrada;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SAIDA;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E43A12-158E-492C-9182-7ABB685087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19" y="2247484"/>
            <a:ext cx="6765681" cy="24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pin;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clk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pout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E83791-C273-4000-B44A-3F023EA777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2" y="2045990"/>
            <a:ext cx="6439238" cy="27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9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35B71-1430-4FB9-8393-9FD828DD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Zero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3D1F3-1A00-4F3D-B7D3-BFC3432D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nas operações </a:t>
            </a:r>
            <a:r>
              <a:rPr lang="pt-BR" dirty="0" err="1"/>
              <a:t>beq</a:t>
            </a:r>
            <a:r>
              <a:rPr lang="pt-BR" dirty="0"/>
              <a:t> e  </a:t>
            </a:r>
            <a:r>
              <a:rPr lang="pt-BR" dirty="0" err="1"/>
              <a:t>bne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24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2E9C8-80CC-4831-9C8B-9E97C41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FFD10-0449-4C55-AD6A-38E66D53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processador criado é um </a:t>
            </a:r>
            <a:r>
              <a:rPr lang="pt-BR" dirty="0" err="1"/>
              <a:t>uniciclo</a:t>
            </a:r>
            <a:r>
              <a:rPr lang="pt-BR" dirty="0"/>
              <a:t> com palavras de 16 bits. Foi usada a IDE </a:t>
            </a:r>
            <a:r>
              <a:rPr lang="pt-BR" dirty="0" err="1"/>
              <a:t>Quartus</a:t>
            </a:r>
            <a:r>
              <a:rPr lang="pt-BR" dirty="0"/>
              <a:t> para sua implementação usando a linguagem VHDL para a síntese de circuitos.</a:t>
            </a:r>
          </a:p>
        </p:txBody>
      </p:sp>
    </p:spTree>
    <p:extLst>
      <p:ext uri="{BB962C8B-B14F-4D97-AF65-F5344CB8AC3E}">
        <p14:creationId xmlns:p14="http://schemas.microsoft.com/office/powerpoint/2010/main" val="35363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2900-BB6C-4DE6-9238-F03CF3A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F8952-60FB-4DB1-B33F-169C5BAB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processador suporta três tipos de instrução:</a:t>
            </a:r>
          </a:p>
          <a:p>
            <a:r>
              <a:rPr lang="pt-BR" dirty="0"/>
              <a:t>Tipo R: instruções lógicas e aritmética;</a:t>
            </a:r>
          </a:p>
          <a:p>
            <a:r>
              <a:rPr lang="pt-BR" dirty="0"/>
              <a:t>Tipo I: transferência de dados, instruções com constantes e desvios condicionais;</a:t>
            </a:r>
          </a:p>
          <a:p>
            <a:r>
              <a:rPr lang="pt-BR" dirty="0"/>
              <a:t>Tipo J: desvio imediato.</a:t>
            </a:r>
          </a:p>
        </p:txBody>
      </p:sp>
    </p:spTree>
    <p:extLst>
      <p:ext uri="{BB962C8B-B14F-4D97-AF65-F5344CB8AC3E}">
        <p14:creationId xmlns:p14="http://schemas.microsoft.com/office/powerpoint/2010/main" val="81234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7B240-2C7F-41A5-9E36-91B3E32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R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E1975FD7-D103-48ED-95D2-6E9806CDA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629336"/>
              </p:ext>
            </p:extLst>
          </p:nvPr>
        </p:nvGraphicFramePr>
        <p:xfrm>
          <a:off x="2800516" y="4055455"/>
          <a:ext cx="8013257" cy="157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4957">
                  <a:extLst>
                    <a:ext uri="{9D8B030D-6E8A-4147-A177-3AD203B41FA5}">
                      <a16:colId xmlns:a16="http://schemas.microsoft.com/office/drawing/2014/main" val="2656111595"/>
                    </a:ext>
                  </a:extLst>
                </a:gridCol>
                <a:gridCol w="1497075">
                  <a:extLst>
                    <a:ext uri="{9D8B030D-6E8A-4147-A177-3AD203B41FA5}">
                      <a16:colId xmlns:a16="http://schemas.microsoft.com/office/drawing/2014/main" val="1074852017"/>
                    </a:ext>
                  </a:extLst>
                </a:gridCol>
                <a:gridCol w="1497075">
                  <a:extLst>
                    <a:ext uri="{9D8B030D-6E8A-4147-A177-3AD203B41FA5}">
                      <a16:colId xmlns:a16="http://schemas.microsoft.com/office/drawing/2014/main" val="394318076"/>
                    </a:ext>
                  </a:extLst>
                </a:gridCol>
                <a:gridCol w="1497075">
                  <a:extLst>
                    <a:ext uri="{9D8B030D-6E8A-4147-A177-3AD203B41FA5}">
                      <a16:colId xmlns:a16="http://schemas.microsoft.com/office/drawing/2014/main" val="585081231"/>
                    </a:ext>
                  </a:extLst>
                </a:gridCol>
                <a:gridCol w="1497075">
                  <a:extLst>
                    <a:ext uri="{9D8B030D-6E8A-4147-A177-3AD203B41FA5}">
                      <a16:colId xmlns:a16="http://schemas.microsoft.com/office/drawing/2014/main" val="2895896745"/>
                    </a:ext>
                  </a:extLst>
                </a:gridCol>
              </a:tblGrid>
              <a:tr h="694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OpCode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Rd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Rf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Funct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619368847"/>
                  </a:ext>
                </a:extLst>
              </a:tr>
              <a:tr h="372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15-12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11-9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8-6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5-3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2-0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514305800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4 bits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2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2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39487235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7E69EA5B-F6F5-4B7F-874D-E6C47B8F3FE4}"/>
              </a:ext>
            </a:extLst>
          </p:cNvPr>
          <p:cNvSpPr txBox="1"/>
          <p:nvPr/>
        </p:nvSpPr>
        <p:spPr>
          <a:xfrm>
            <a:off x="838200" y="156375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</a:rPr>
              <a:t>OpCode</a:t>
            </a:r>
            <a:r>
              <a:rPr lang="pt-BR" sz="2200" b="1" dirty="0">
                <a:solidFill>
                  <a:schemeClr val="bg1"/>
                </a:solidFill>
              </a:rPr>
              <a:t>:</a:t>
            </a:r>
            <a:r>
              <a:rPr lang="pt-BR" sz="2200" dirty="0">
                <a:solidFill>
                  <a:schemeClr val="bg1"/>
                </a:solidFill>
              </a:rPr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15221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I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27F5E9B-01BE-4B4E-BA9E-0784C72DB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895172"/>
              </p:ext>
            </p:extLst>
          </p:nvPr>
        </p:nvGraphicFramePr>
        <p:xfrm>
          <a:off x="2368992" y="4166445"/>
          <a:ext cx="9412191" cy="2148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1060">
                  <a:extLst>
                    <a:ext uri="{9D8B030D-6E8A-4147-A177-3AD203B41FA5}">
                      <a16:colId xmlns:a16="http://schemas.microsoft.com/office/drawing/2014/main" val="3643427407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2866528417"/>
                    </a:ext>
                  </a:extLst>
                </a:gridCol>
                <a:gridCol w="2146853">
                  <a:extLst>
                    <a:ext uri="{9D8B030D-6E8A-4147-A177-3AD203B41FA5}">
                      <a16:colId xmlns:a16="http://schemas.microsoft.com/office/drawing/2014/main" val="502159879"/>
                    </a:ext>
                  </a:extLst>
                </a:gridCol>
                <a:gridCol w="2769704">
                  <a:extLst>
                    <a:ext uri="{9D8B030D-6E8A-4147-A177-3AD203B41FA5}">
                      <a16:colId xmlns:a16="http://schemas.microsoft.com/office/drawing/2014/main" val="2024367353"/>
                    </a:ext>
                  </a:extLst>
                </a:gridCol>
              </a:tblGrid>
              <a:tr h="1074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OpCode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Rd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Rf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Imediato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extLst>
                  <a:ext uri="{0D108BD9-81ED-4DB2-BD59-A6C34878D82A}">
                    <a16:rowId xmlns:a16="http://schemas.microsoft.com/office/drawing/2014/main" val="1915434354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15-12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11-9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8-6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5-0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75207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 bits</a:t>
                      </a: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6 bits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52913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</a:rPr>
              <a:t>OpCode</a:t>
            </a:r>
            <a:r>
              <a:rPr lang="pt-BR" sz="2200" b="1" dirty="0">
                <a:solidFill>
                  <a:schemeClr val="bg1"/>
                </a:solidFill>
              </a:rPr>
              <a:t>:</a:t>
            </a:r>
            <a:r>
              <a:rPr lang="pt-BR" sz="2200" dirty="0">
                <a:solidFill>
                  <a:schemeClr val="bg1"/>
                </a:solidFill>
              </a:rPr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330982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J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</a:rPr>
              <a:t>OpCode</a:t>
            </a:r>
            <a:r>
              <a:rPr lang="pt-BR" sz="2200" b="1" dirty="0">
                <a:solidFill>
                  <a:schemeClr val="bg1"/>
                </a:solidFill>
              </a:rPr>
              <a:t>:</a:t>
            </a:r>
            <a:r>
              <a:rPr lang="pt-BR" sz="2200" dirty="0">
                <a:solidFill>
                  <a:schemeClr val="bg1"/>
                </a:solidFill>
              </a:rPr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5514D3F-705B-4DA1-A6D6-72C01B9A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67709"/>
              </p:ext>
            </p:extLst>
          </p:nvPr>
        </p:nvGraphicFramePr>
        <p:xfrm>
          <a:off x="2361728" y="4094389"/>
          <a:ext cx="7468544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116">
                  <a:extLst>
                    <a:ext uri="{9D8B030D-6E8A-4147-A177-3AD203B41FA5}">
                      <a16:colId xmlns:a16="http://schemas.microsoft.com/office/drawing/2014/main" val="962046932"/>
                    </a:ext>
                  </a:extLst>
                </a:gridCol>
                <a:gridCol w="4820428">
                  <a:extLst>
                    <a:ext uri="{9D8B030D-6E8A-4147-A177-3AD203B41FA5}">
                      <a16:colId xmlns:a16="http://schemas.microsoft.com/office/drawing/2014/main" val="2434647"/>
                    </a:ext>
                  </a:extLst>
                </a:gridCol>
              </a:tblGrid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 err="1">
                          <a:effectLst/>
                        </a:rPr>
                        <a:t>Op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>
                          <a:effectLst/>
                        </a:rPr>
                        <a:t>Endereço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3119184702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bg1"/>
                          </a:solidFill>
                          <a:effectLst/>
                        </a:rPr>
                        <a:t>15-12</a:t>
                      </a:r>
                      <a:endParaRPr lang="pt-BR" sz="3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bg1"/>
                          </a:solidFill>
                          <a:effectLst/>
                        </a:rPr>
                        <a:t>11-0</a:t>
                      </a:r>
                      <a:endParaRPr lang="pt-BR" sz="3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1078091083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bg1"/>
                          </a:solidFill>
                          <a:effectLst/>
                        </a:rPr>
                        <a:t>4 bits</a:t>
                      </a:r>
                      <a:endParaRPr lang="pt-BR" sz="3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bg1"/>
                          </a:solidFill>
                          <a:effectLst/>
                        </a:rPr>
                        <a:t>12 bits</a:t>
                      </a:r>
                      <a:endParaRPr lang="pt-BR" sz="3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207395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2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ULA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 err="1">
                <a:solidFill>
                  <a:schemeClr val="bg1"/>
                </a:solidFill>
              </a:rPr>
              <a:t>EntradaA</a:t>
            </a:r>
            <a:r>
              <a:rPr lang="pt-BR" sz="1800" dirty="0">
                <a:solidFill>
                  <a:schemeClr val="bg1"/>
                </a:solidFill>
              </a:rPr>
              <a:t>: primeiro dado a ser lido pela ULA;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EntradaB</a:t>
            </a:r>
            <a:r>
              <a:rPr lang="pt-BR" sz="1800" dirty="0">
                <a:solidFill>
                  <a:schemeClr val="bg1"/>
                </a:solidFill>
              </a:rPr>
              <a:t>: segundo dado a ser lido pela ULA;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Controle_ULA</a:t>
            </a:r>
            <a:r>
              <a:rPr lang="pt-BR" sz="1800" dirty="0">
                <a:solidFill>
                  <a:schemeClr val="bg1"/>
                </a:solidFill>
              </a:rPr>
              <a:t>: informação com a operação a ser executada;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Saida_to_Dados</a:t>
            </a:r>
            <a:r>
              <a:rPr lang="pt-BR" sz="1800" dirty="0">
                <a:solidFill>
                  <a:schemeClr val="bg1"/>
                </a:solidFill>
              </a:rPr>
              <a:t>: saída de dados que irá para a memória de dados;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Saida_to_Mux</a:t>
            </a:r>
            <a:r>
              <a:rPr lang="pt-BR" sz="1800" dirty="0">
                <a:solidFill>
                  <a:schemeClr val="bg1"/>
                </a:solidFill>
              </a:rPr>
              <a:t>: saída de dados que irá para a multiplexadora;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ZeroULA</a:t>
            </a:r>
            <a:r>
              <a:rPr lang="pt-BR" sz="1800" dirty="0">
                <a:solidFill>
                  <a:schemeClr val="bg1"/>
                </a:solidFill>
              </a:rPr>
              <a:t>: saída do </a:t>
            </a:r>
            <a:r>
              <a:rPr lang="pt-BR" sz="1800" dirty="0" err="1">
                <a:solidFill>
                  <a:schemeClr val="bg1"/>
                </a:solidFill>
              </a:rPr>
              <a:t>resutado</a:t>
            </a:r>
            <a:r>
              <a:rPr lang="pt-BR" sz="1800" dirty="0">
                <a:solidFill>
                  <a:schemeClr val="bg1"/>
                </a:solidFill>
              </a:rPr>
              <a:t> de desvios condicionais.</a:t>
            </a:r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50330E90-BF8C-4CF4-9665-E73C266681E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20103" r="501" b="9245"/>
          <a:stretch/>
        </p:blipFill>
        <p:spPr>
          <a:xfrm>
            <a:off x="5805268" y="2803075"/>
            <a:ext cx="6386732" cy="24360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407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Banco de Registradores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 fontScale="92500" lnSpcReduction="20000"/>
          </a:bodyPr>
          <a:lstStyle/>
          <a:p>
            <a:r>
              <a:rPr lang="pt-BR" sz="1800" dirty="0" err="1">
                <a:solidFill>
                  <a:schemeClr val="bg1"/>
                </a:solidFill>
              </a:rPr>
              <a:t>Clock</a:t>
            </a:r>
            <a:r>
              <a:rPr lang="pt-BR" sz="1800" dirty="0">
                <a:solidFill>
                  <a:schemeClr val="bg1"/>
                </a:solidFill>
              </a:rPr>
              <a:t>: </a:t>
            </a:r>
            <a:r>
              <a:rPr lang="pt-BR" sz="1800" dirty="0" err="1">
                <a:solidFill>
                  <a:schemeClr val="bg1"/>
                </a:solidFill>
              </a:rPr>
              <a:t>clock</a:t>
            </a:r>
            <a:r>
              <a:rPr lang="pt-BR" sz="1800" dirty="0">
                <a:solidFill>
                  <a:schemeClr val="bg1"/>
                </a:solidFill>
              </a:rPr>
              <a:t> do processador;</a:t>
            </a:r>
          </a:p>
          <a:p>
            <a:r>
              <a:rPr lang="pt-BR" sz="1800" dirty="0">
                <a:solidFill>
                  <a:schemeClr val="bg1"/>
                </a:solidFill>
              </a:rPr>
              <a:t>Data: dado a ser escrito no registrador de destino;</a:t>
            </a:r>
          </a:p>
          <a:p>
            <a:r>
              <a:rPr lang="pt-BR" sz="1800" dirty="0">
                <a:solidFill>
                  <a:schemeClr val="bg1"/>
                </a:solidFill>
              </a:rPr>
              <a:t>LeReg2: segundo registrador para leitura;</a:t>
            </a:r>
          </a:p>
          <a:p>
            <a:r>
              <a:rPr lang="pt-BR" sz="1800" dirty="0">
                <a:solidFill>
                  <a:schemeClr val="bg1"/>
                </a:solidFill>
              </a:rPr>
              <a:t>LeReg1: primeiro registrador para leitura;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RegDst</a:t>
            </a:r>
            <a:r>
              <a:rPr lang="pt-BR" sz="1800" dirty="0">
                <a:solidFill>
                  <a:schemeClr val="bg1"/>
                </a:solidFill>
              </a:rPr>
              <a:t>: registrador para escrita;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EscReg</a:t>
            </a:r>
            <a:r>
              <a:rPr lang="pt-BR" sz="1800" dirty="0">
                <a:solidFill>
                  <a:schemeClr val="bg1"/>
                </a:solidFill>
              </a:rPr>
              <a:t>: flag que autoriza a escrita de dados.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RegA</a:t>
            </a:r>
            <a:r>
              <a:rPr lang="pt-BR" sz="1800" dirty="0">
                <a:solidFill>
                  <a:schemeClr val="bg1"/>
                </a:solidFill>
              </a:rPr>
              <a:t>: Saída do dado do primeiro registrador de leitura;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RegB</a:t>
            </a:r>
            <a:r>
              <a:rPr lang="pt-BR" sz="1800" dirty="0">
                <a:solidFill>
                  <a:schemeClr val="bg1"/>
                </a:solidFill>
              </a:rPr>
              <a:t>: Saída do dado do segundo registrador de leitura;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11F42F-48C2-4997-B345-63E1A96D58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8" y="1708233"/>
            <a:ext cx="6472498" cy="4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Unidade de Controle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entrada: informação com o </a:t>
            </a:r>
            <a:r>
              <a:rPr lang="pt-BR" sz="1800" dirty="0" err="1"/>
              <a:t>opcode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aluSRC</a:t>
            </a:r>
            <a:r>
              <a:rPr lang="pt-BR" sz="1800" dirty="0"/>
              <a:t>: controla o multiplexador que decide se envia o segundo registrador de leitura ou o valor imediato;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branch</a:t>
            </a:r>
            <a:r>
              <a:rPr lang="pt-BR" sz="1800" dirty="0"/>
              <a:t>: decide se o PC recebe o endereço do </a:t>
            </a:r>
            <a:r>
              <a:rPr lang="pt-BR" sz="1800" dirty="0" err="1"/>
              <a:t>jump</a:t>
            </a:r>
            <a:r>
              <a:rPr lang="pt-BR" sz="1800" dirty="0"/>
              <a:t> ou a outra opção;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escrevemem</a:t>
            </a:r>
            <a:r>
              <a:rPr lang="pt-BR" sz="1800" dirty="0"/>
              <a:t>: controla se haverá escrita na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escrevereg</a:t>
            </a:r>
            <a:r>
              <a:rPr lang="pt-BR" sz="1800" dirty="0"/>
              <a:t>: controla se haverá escrita no banco de registradores;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: controla se haverá desvio condicional;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lemem</a:t>
            </a:r>
            <a:r>
              <a:rPr lang="pt-BR" sz="1800" dirty="0"/>
              <a:t>: controla se o dado da memoria de dados sairá na saída dela;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memparareg</a:t>
            </a:r>
            <a:r>
              <a:rPr lang="pt-BR" sz="1800" dirty="0"/>
              <a:t>: decide se o dado a ser guardado no registrador de destino será da ULA ou da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origalu</a:t>
            </a:r>
            <a:r>
              <a:rPr lang="pt-BR" sz="1800" dirty="0"/>
              <a:t>: envia a operação para a operação para a ULA;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regdest</a:t>
            </a:r>
            <a:r>
              <a:rPr lang="pt-BR" sz="1800" dirty="0"/>
              <a:t>: decide qual registrador será escolhido para leitura.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8D38F8-D8FB-46E0-AC97-1B7DE256D9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292542"/>
            <a:ext cx="4978146" cy="49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134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134</TotalTime>
  <Words>693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Fatia</vt:lpstr>
      <vt:lpstr>Processador Uniciclo 16 bits</vt:lpstr>
      <vt:lpstr>Introdução</vt:lpstr>
      <vt:lpstr>Conjunto de instruções</vt:lpstr>
      <vt:lpstr>Tipo R</vt:lpstr>
      <vt:lpstr>Tipo I</vt:lpstr>
      <vt:lpstr>Tipo J</vt:lpstr>
      <vt:lpstr>ULA</vt:lpstr>
      <vt:lpstr>Banco de Registradores</vt:lpstr>
      <vt:lpstr>Unidade de Controle</vt:lpstr>
      <vt:lpstr>Memória de Instruções</vt:lpstr>
      <vt:lpstr>Memória de dados</vt:lpstr>
      <vt:lpstr>Memória ROM</vt:lpstr>
      <vt:lpstr>Multiplexador</vt:lpstr>
      <vt:lpstr>PC</vt:lpstr>
      <vt:lpstr>Zero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Uniciclo 16 bits</dc:title>
  <dc:creator>Luigi Muller Sousa Linhares</dc:creator>
  <cp:lastModifiedBy>Luigi Muller Sousa Linhares</cp:lastModifiedBy>
  <cp:revision>24</cp:revision>
  <dcterms:created xsi:type="dcterms:W3CDTF">2018-12-03T23:15:02Z</dcterms:created>
  <dcterms:modified xsi:type="dcterms:W3CDTF">2018-12-04T12:02:40Z</dcterms:modified>
</cp:coreProperties>
</file>