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0BE47-50EE-410D-B274-95E5A2601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632528-CE03-41A3-A20D-D4E0481B3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8DC2B9-250C-4B5D-8185-E6CD2FDB2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5EB009-F560-4458-AC06-E9E3AD01E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D9133B-F2DF-4476-B5B0-491EF57C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29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10FD1-4E67-4886-8E34-3ED1C3E03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5BEBFA-A21C-4D71-A94C-72D95229A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E6194A-B310-448B-9458-4C628E79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BE3F48-1719-4090-B238-8F8DAE48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AB8C09-AA97-4726-8598-691FA7FB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60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7D76CA-C306-418D-8C4A-E819A2568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DB315F-3C60-4A59-9308-07F194CE3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BB341B-5AF3-4860-9C3B-1FA29217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D1ED04-5A04-4603-BADF-9C095409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A353CF-9327-4BBB-BBB3-4D31D6FC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31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947FA-E162-4903-B5F1-D6924780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8B1E3-3790-4E93-ADD2-699D2DEB1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DC3D3A-D20A-420A-9BC3-DF44F1B3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644C91-255E-4A90-A9C7-65C81097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DABF15-B52A-484C-BE23-4902B293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08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35E8B-8424-493D-AEA3-17989818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C6797D-7AD1-4F48-B422-809AF245F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7CA9BE-4734-4DA3-8072-2C14C2609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1461B0-C809-4230-B429-C01E746C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168A98-E3DD-4482-862B-4A069597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01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72D4D-DBC0-4761-AFAA-2911E075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D6B0AA-8C9B-4E50-8362-051DB9BA4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5DC0D8-12D5-4192-8FC0-E356D0F02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6F7D71-9B71-4F90-BA20-33B365FA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CE6ED0-E725-4926-A324-EF1F7E61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755F07-0F03-4FD7-A10A-1998E245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7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015B3-2518-4629-9AC1-CA9340D7A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CE21BF-DC98-4435-A30C-FF57863E9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6F3147-86BC-48E6-94B4-B2ED60AA2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53F055-A610-4037-B76C-F50EF8B31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5E9AB06-9523-485B-94F0-4599BF32D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8829093-5895-4CDF-BED2-98BE2771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144DEDD-8F78-4FBD-A8FE-7A975099A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E26EFFC-D59B-408F-81F3-F0700F4C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64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4D9D8-4B37-4007-8CF3-0F88E408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BDBCBE-51F9-4A5D-9D0C-B943E9085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5675BDF-BA08-4BF2-8177-1948D383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8C4ACA3-1671-49B3-82AF-FCED38B9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36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976DAF4-0CBE-4576-8625-4C7238F0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C3D1F20-8303-4B4F-9B01-ECDB3337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CEC3A0-B305-4C63-8980-1899B47C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60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FFE96-C6FC-4827-A345-B2F44848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A5EE60-E6A0-4945-BBDD-70C216869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F45BE9-F9C2-4E0F-81F9-27BCA4430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55460A-E8CF-44AC-B8A0-62438D32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F7A52D-4E9D-4A6E-911F-EA49E45D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F302B0-85F9-4AAC-AE97-C8B608EF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60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9514A-509F-410A-8E36-8AA185D5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82CFB72-9797-4511-AD77-C8F3C8B07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931286-F6DA-47EA-BC95-04D3C3FCB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884CCE-B51D-4202-A772-C8426E2D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F2BC86-C020-4C68-A141-2EAF551E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87900C-4970-4335-ACDE-5B54EDC0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61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5DAF40C-8656-4DB2-9D9C-CCD0B267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7BEBCC-DD49-42C6-923F-4C417B82F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86E480-03B0-47B7-B1B1-01F01B20D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084AB0-5758-473D-9573-F37CA25E1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DE77F2-E9D4-42E3-AAF5-332BED287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7B148-CBBD-4FAA-AC29-E9FB7ED22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Processador </a:t>
            </a:r>
            <a:r>
              <a:rPr lang="pt-BR" dirty="0" err="1"/>
              <a:t>Uniciclo</a:t>
            </a:r>
            <a:r>
              <a:rPr lang="pt-BR" dirty="0"/>
              <a:t> 16 bits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FA4831-E381-4231-A98B-3CCB321C5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Luigi Muller Sousa Linhares - 2017009506</a:t>
            </a:r>
          </a:p>
          <a:p>
            <a:r>
              <a:rPr lang="pt-BR" dirty="0"/>
              <a:t>Matheus </a:t>
            </a:r>
            <a:r>
              <a:rPr lang="pt-BR" dirty="0" err="1"/>
              <a:t>Fellype</a:t>
            </a:r>
            <a:r>
              <a:rPr lang="pt-BR" dirty="0"/>
              <a:t> de Moura Silva - 2017027110</a:t>
            </a:r>
          </a:p>
          <a:p>
            <a:r>
              <a:rPr lang="pt-BR" dirty="0" err="1"/>
              <a:t>Tarlison</a:t>
            </a:r>
            <a:r>
              <a:rPr lang="pt-BR" dirty="0"/>
              <a:t> </a:t>
            </a:r>
            <a:r>
              <a:rPr lang="pt-BR" dirty="0" err="1"/>
              <a:t>Sander</a:t>
            </a:r>
            <a:r>
              <a:rPr lang="pt-BR" dirty="0"/>
              <a:t> Lima Brito - 2017013008</a:t>
            </a:r>
          </a:p>
        </p:txBody>
      </p:sp>
    </p:spTree>
    <p:extLst>
      <p:ext uri="{BB962C8B-B14F-4D97-AF65-F5344CB8AC3E}">
        <p14:creationId xmlns:p14="http://schemas.microsoft.com/office/powerpoint/2010/main" val="422831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7145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Memória de dados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95062"/>
            <a:ext cx="6410998" cy="4691482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pt-BR" sz="1800" dirty="0"/>
              <a:t>entrada: dado para escrita;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endereco</a:t>
            </a:r>
            <a:r>
              <a:rPr lang="pt-BR" sz="1800" dirty="0"/>
              <a:t>: endereço do dado de saída;</a:t>
            </a:r>
          </a:p>
          <a:p>
            <a:pPr>
              <a:spcBef>
                <a:spcPts val="400"/>
              </a:spcBef>
            </a:pPr>
            <a:r>
              <a:rPr lang="pt-BR" sz="1800" dirty="0"/>
              <a:t>saída: saída de dados;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wr</a:t>
            </a:r>
            <a:r>
              <a:rPr lang="pt-BR" sz="1800" dirty="0"/>
              <a:t>: flag de escrita;</a:t>
            </a:r>
          </a:p>
          <a:p>
            <a:pPr>
              <a:spcBef>
                <a:spcPts val="400"/>
              </a:spcBef>
            </a:pPr>
            <a:r>
              <a:rPr lang="pt-BR" sz="1800" dirty="0"/>
              <a:t>rd: flag de leitura.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67ECBE5-94DD-4A9F-97CB-279CD73AED3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982" y="1367767"/>
            <a:ext cx="6473018" cy="206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2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7145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Memória ROM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95062"/>
            <a:ext cx="6410998" cy="4691482"/>
          </a:xfr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pt-BR" sz="1800" dirty="0"/>
              <a:t>Tem a função de incrementar o PC;</a:t>
            </a:r>
          </a:p>
          <a:p>
            <a:pPr marL="0" indent="0">
              <a:spcBef>
                <a:spcPts val="400"/>
              </a:spcBef>
              <a:buNone/>
            </a:pPr>
            <a:endParaRPr lang="pt-BR" sz="1800" dirty="0"/>
          </a:p>
          <a:p>
            <a:pPr>
              <a:spcBef>
                <a:spcPts val="400"/>
              </a:spcBef>
            </a:pPr>
            <a:r>
              <a:rPr lang="pt-BR" sz="1800" dirty="0"/>
              <a:t>ENTRADA1;</a:t>
            </a:r>
          </a:p>
          <a:p>
            <a:pPr>
              <a:spcBef>
                <a:spcPts val="400"/>
              </a:spcBef>
            </a:pPr>
            <a:r>
              <a:rPr lang="pt-BR" sz="1800" dirty="0"/>
              <a:t>ENTRADA2;</a:t>
            </a:r>
          </a:p>
          <a:p>
            <a:pPr>
              <a:spcBef>
                <a:spcPts val="400"/>
              </a:spcBef>
            </a:pPr>
            <a:r>
              <a:rPr lang="pt-BR" sz="1800" dirty="0"/>
              <a:t>SAIDA.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ED8969-73D6-4291-99DA-9CFD712276B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079" y="1544734"/>
            <a:ext cx="7958921" cy="312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00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7145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Multiplexador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95062"/>
            <a:ext cx="6410998" cy="4691482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pt-BR" sz="1800" dirty="0"/>
              <a:t>S: flag de entrada do componente;</a:t>
            </a:r>
          </a:p>
          <a:p>
            <a:pPr>
              <a:spcBef>
                <a:spcPts val="400"/>
              </a:spcBef>
            </a:pPr>
            <a:r>
              <a:rPr lang="pt-BR" sz="1800" dirty="0"/>
              <a:t>A: primeira entrada;</a:t>
            </a:r>
          </a:p>
          <a:p>
            <a:pPr>
              <a:spcBef>
                <a:spcPts val="400"/>
              </a:spcBef>
            </a:pPr>
            <a:r>
              <a:rPr lang="pt-BR" sz="1800" dirty="0"/>
              <a:t>B: segunda entrada;</a:t>
            </a:r>
          </a:p>
          <a:p>
            <a:pPr>
              <a:spcBef>
                <a:spcPts val="400"/>
              </a:spcBef>
            </a:pPr>
            <a:r>
              <a:rPr lang="pt-BR" sz="1800" dirty="0"/>
              <a:t>SAIDA;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9E43A12-158E-492C-9182-7ABB685087F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319" y="2247484"/>
            <a:ext cx="6765681" cy="241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9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7145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PC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95062"/>
            <a:ext cx="6410998" cy="4691482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pt-BR" sz="1800" dirty="0"/>
              <a:t>pin;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clk</a:t>
            </a:r>
            <a:r>
              <a:rPr lang="pt-BR" sz="1800" dirty="0"/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pout</a:t>
            </a:r>
            <a:r>
              <a:rPr lang="pt-BR" sz="1800"/>
              <a:t>.</a:t>
            </a:r>
            <a:endParaRPr lang="pt-BR" sz="1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BE83791-C273-4000-B44A-3F023EA7777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762" y="2045990"/>
            <a:ext cx="6439238" cy="276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90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35B71-1430-4FB9-8393-9FD828DDA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Zero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B3D1F3-1A00-4F3D-B7D3-BFC3432DF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Utilizado nas operações </a:t>
            </a:r>
            <a:r>
              <a:rPr lang="pt-BR" dirty="0" err="1"/>
              <a:t>beq</a:t>
            </a:r>
            <a:r>
              <a:rPr lang="pt-BR" dirty="0"/>
              <a:t> </a:t>
            </a:r>
            <a:r>
              <a:rPr lang="pt-BR" dirty="0" err="1"/>
              <a:t>bne</a:t>
            </a:r>
            <a:r>
              <a:rPr lang="pt-BR"/>
              <a:t>;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24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2E9C8-80CC-4831-9C8B-9E97C415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5FFD10-0449-4C55-AD6A-38E66D53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processador criado é um </a:t>
            </a:r>
            <a:r>
              <a:rPr lang="pt-BR" dirty="0" err="1"/>
              <a:t>uniciclo</a:t>
            </a:r>
            <a:r>
              <a:rPr lang="pt-BR" dirty="0"/>
              <a:t> com palavras de 16 bits. Foi usada a IDE </a:t>
            </a:r>
            <a:r>
              <a:rPr lang="pt-BR" dirty="0" err="1"/>
              <a:t>Quartus</a:t>
            </a:r>
            <a:r>
              <a:rPr lang="pt-BR" dirty="0"/>
              <a:t> para sua implementação usando a linguagem VHDL para a síntese de circuitos.</a:t>
            </a:r>
          </a:p>
        </p:txBody>
      </p:sp>
    </p:spTree>
    <p:extLst>
      <p:ext uri="{BB962C8B-B14F-4D97-AF65-F5344CB8AC3E}">
        <p14:creationId xmlns:p14="http://schemas.microsoft.com/office/powerpoint/2010/main" val="353639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D2900-BB6C-4DE6-9238-F03CF3A0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instruções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4F8952-60FB-4DB1-B33F-169C5BAB9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processador suporta três tipos de instrução:</a:t>
            </a:r>
          </a:p>
          <a:p>
            <a:r>
              <a:rPr lang="pt-BR" dirty="0"/>
              <a:t>Tipo R: instruções lógicas e aritmética;</a:t>
            </a:r>
          </a:p>
          <a:p>
            <a:r>
              <a:rPr lang="pt-BR" dirty="0"/>
              <a:t>Tipo I: transferência de dados, instruções com constantes e desvios condicionais;</a:t>
            </a:r>
          </a:p>
          <a:p>
            <a:r>
              <a:rPr lang="pt-BR" dirty="0"/>
              <a:t>Tipo J: desvio imediato.</a:t>
            </a:r>
          </a:p>
        </p:txBody>
      </p:sp>
    </p:spTree>
    <p:extLst>
      <p:ext uri="{BB962C8B-B14F-4D97-AF65-F5344CB8AC3E}">
        <p14:creationId xmlns:p14="http://schemas.microsoft.com/office/powerpoint/2010/main" val="81234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7B240-2C7F-41A5-9E36-91B3E321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R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E1975FD7-D103-48ED-95D2-6E9806CDA4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244372"/>
              </p:ext>
            </p:extLst>
          </p:nvPr>
        </p:nvGraphicFramePr>
        <p:xfrm>
          <a:off x="2721003" y="3816916"/>
          <a:ext cx="6749994" cy="15785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5730">
                  <a:extLst>
                    <a:ext uri="{9D8B030D-6E8A-4147-A177-3AD203B41FA5}">
                      <a16:colId xmlns:a16="http://schemas.microsoft.com/office/drawing/2014/main" val="2656111595"/>
                    </a:ext>
                  </a:extLst>
                </a:gridCol>
                <a:gridCol w="1261066">
                  <a:extLst>
                    <a:ext uri="{9D8B030D-6E8A-4147-A177-3AD203B41FA5}">
                      <a16:colId xmlns:a16="http://schemas.microsoft.com/office/drawing/2014/main" val="1074852017"/>
                    </a:ext>
                  </a:extLst>
                </a:gridCol>
                <a:gridCol w="1261066">
                  <a:extLst>
                    <a:ext uri="{9D8B030D-6E8A-4147-A177-3AD203B41FA5}">
                      <a16:colId xmlns:a16="http://schemas.microsoft.com/office/drawing/2014/main" val="394318076"/>
                    </a:ext>
                  </a:extLst>
                </a:gridCol>
                <a:gridCol w="1261066">
                  <a:extLst>
                    <a:ext uri="{9D8B030D-6E8A-4147-A177-3AD203B41FA5}">
                      <a16:colId xmlns:a16="http://schemas.microsoft.com/office/drawing/2014/main" val="585081231"/>
                    </a:ext>
                  </a:extLst>
                </a:gridCol>
                <a:gridCol w="1261066">
                  <a:extLst>
                    <a:ext uri="{9D8B030D-6E8A-4147-A177-3AD203B41FA5}">
                      <a16:colId xmlns:a16="http://schemas.microsoft.com/office/drawing/2014/main" val="2895896745"/>
                    </a:ext>
                  </a:extLst>
                </a:gridCol>
              </a:tblGrid>
              <a:tr h="6946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 err="1">
                          <a:effectLst/>
                        </a:rPr>
                        <a:t>OpCode</a:t>
                      </a:r>
                      <a:endParaRPr lang="pt-BR" sz="2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>
                          <a:effectLst/>
                        </a:rPr>
                        <a:t>Rd</a:t>
                      </a:r>
                      <a:endParaRPr lang="pt-BR" sz="2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 err="1">
                          <a:effectLst/>
                        </a:rPr>
                        <a:t>Rf</a:t>
                      </a:r>
                      <a:endParaRPr lang="pt-BR" sz="2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 err="1">
                          <a:effectLst/>
                        </a:rPr>
                        <a:t>Rs</a:t>
                      </a:r>
                      <a:endParaRPr lang="pt-BR" sz="2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 err="1">
                          <a:effectLst/>
                        </a:rPr>
                        <a:t>Funct</a:t>
                      </a:r>
                      <a:endParaRPr lang="pt-BR" sz="2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extLst>
                  <a:ext uri="{0D108BD9-81ED-4DB2-BD59-A6C34878D82A}">
                    <a16:rowId xmlns:a16="http://schemas.microsoft.com/office/drawing/2014/main" val="619368847"/>
                  </a:ext>
                </a:extLst>
              </a:tr>
              <a:tr h="3724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tx1"/>
                          </a:solidFill>
                          <a:effectLst/>
                        </a:rPr>
                        <a:t>15-12</a:t>
                      </a:r>
                      <a:endParaRPr lang="pt-BR" sz="2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tx1"/>
                          </a:solidFill>
                          <a:effectLst/>
                        </a:rPr>
                        <a:t>11-9</a:t>
                      </a:r>
                      <a:endParaRPr lang="pt-BR" sz="2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tx1"/>
                          </a:solidFill>
                          <a:effectLst/>
                        </a:rPr>
                        <a:t>8-6</a:t>
                      </a:r>
                      <a:endParaRPr lang="pt-BR" sz="2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tx1"/>
                          </a:solidFill>
                          <a:effectLst/>
                        </a:rPr>
                        <a:t>5-3</a:t>
                      </a:r>
                      <a:endParaRPr lang="pt-BR" sz="2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tx1"/>
                          </a:solidFill>
                          <a:effectLst/>
                        </a:rPr>
                        <a:t>2-0</a:t>
                      </a:r>
                      <a:endParaRPr lang="pt-BR" sz="2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extLst>
                  <a:ext uri="{0D108BD9-81ED-4DB2-BD59-A6C34878D82A}">
                    <a16:rowId xmlns:a16="http://schemas.microsoft.com/office/drawing/2014/main" val="3514305800"/>
                  </a:ext>
                </a:extLst>
              </a:tr>
              <a:tr h="4102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tx1"/>
                          </a:solidFill>
                          <a:effectLst/>
                        </a:rPr>
                        <a:t>4 bits</a:t>
                      </a:r>
                      <a:endParaRPr lang="pt-BR" sz="2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tx1"/>
                          </a:solidFill>
                          <a:effectLst/>
                        </a:rPr>
                        <a:t>3 bits</a:t>
                      </a:r>
                      <a:endParaRPr lang="pt-BR" sz="2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tx1"/>
                          </a:solidFill>
                          <a:effectLst/>
                        </a:rPr>
                        <a:t>3 bits</a:t>
                      </a:r>
                      <a:endParaRPr lang="pt-BR" sz="2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>
                          <a:effectLst/>
                        </a:rPr>
                        <a:t>3 bits</a:t>
                      </a:r>
                      <a:endParaRPr lang="pt-BR" sz="2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>
                          <a:effectLst/>
                        </a:rPr>
                        <a:t>3 bits</a:t>
                      </a:r>
                      <a:endParaRPr lang="pt-BR" sz="2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extLst>
                  <a:ext uri="{0D108BD9-81ED-4DB2-BD59-A6C34878D82A}">
                    <a16:rowId xmlns:a16="http://schemas.microsoft.com/office/drawing/2014/main" val="3394872351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7E69EA5B-F6F5-4B7F-874D-E6C47B8F3FE4}"/>
              </a:ext>
            </a:extLst>
          </p:cNvPr>
          <p:cNvSpPr txBox="1"/>
          <p:nvPr/>
        </p:nvSpPr>
        <p:spPr>
          <a:xfrm>
            <a:off x="838200" y="1563757"/>
            <a:ext cx="10515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b="1" dirty="0" err="1"/>
              <a:t>OpCode</a:t>
            </a:r>
            <a:r>
              <a:rPr lang="pt-BR" sz="2200" b="1" dirty="0"/>
              <a:t>:</a:t>
            </a:r>
            <a:r>
              <a:rPr lang="pt-BR" sz="2200" dirty="0"/>
              <a:t> operação que o processador executará;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Rd:</a:t>
            </a:r>
            <a:r>
              <a:rPr lang="pt-BR" sz="2200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do operando de destino. Ele recebe o segundo operando de destino. </a:t>
            </a:r>
            <a:endParaRPr lang="pt-BR" sz="2200" dirty="0">
              <a:ea typeface="Calibri" panose="020F0502020204030204" pitchFamily="34" charset="0"/>
              <a:cs typeface="Wingdings" panose="05000000000000000000" pitchFamily="2" charset="2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Rf</a:t>
            </a:r>
            <a:r>
              <a:rPr lang="pt-BR" sz="2200" b="1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contendo o primeiro operando de origem;</a:t>
            </a:r>
            <a:endParaRPr lang="pt-BR" sz="2200" dirty="0">
              <a:ea typeface="Calibri" panose="020F0502020204030204" pitchFamily="34" charset="0"/>
              <a:cs typeface="Wingdings" panose="05000000000000000000" pitchFamily="2" charset="2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Rs</a:t>
            </a:r>
            <a:r>
              <a:rPr lang="pt-BR" sz="2200" b="1" dirty="0"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ea typeface="Calibri" panose="020F0502020204030204" pitchFamily="34" charset="0"/>
                <a:cs typeface="Wingdings" panose="05000000000000000000" pitchFamily="2" charset="2"/>
              </a:rPr>
              <a:t> o registrador contendo o segundo operando de origem;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Funct</a:t>
            </a:r>
            <a:r>
              <a:rPr lang="pt-BR" sz="2200" b="1" dirty="0"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ea typeface="Calibri" panose="020F0502020204030204" pitchFamily="34" charset="0"/>
                <a:cs typeface="Wingdings" panose="05000000000000000000" pitchFamily="2" charset="2"/>
              </a:rPr>
              <a:t> variante específica da operação.</a:t>
            </a:r>
          </a:p>
        </p:txBody>
      </p:sp>
    </p:spTree>
    <p:extLst>
      <p:ext uri="{BB962C8B-B14F-4D97-AF65-F5344CB8AC3E}">
        <p14:creationId xmlns:p14="http://schemas.microsoft.com/office/powerpoint/2010/main" val="15221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28EBB-F8F6-4F1B-BA2F-82DF4847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J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FB69CE7-BDBA-4824-A658-97CED70C9739}"/>
              </a:ext>
            </a:extLst>
          </p:cNvPr>
          <p:cNvSpPr txBox="1"/>
          <p:nvPr/>
        </p:nvSpPr>
        <p:spPr>
          <a:xfrm>
            <a:off x="838200" y="1563757"/>
            <a:ext cx="10515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b="1" dirty="0" err="1"/>
              <a:t>OpCode</a:t>
            </a:r>
            <a:r>
              <a:rPr lang="pt-BR" sz="2200" b="1" dirty="0"/>
              <a:t>:</a:t>
            </a:r>
            <a:r>
              <a:rPr lang="pt-BR" sz="2200" dirty="0"/>
              <a:t> operação que o processador executará;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Rd:</a:t>
            </a:r>
            <a:r>
              <a:rPr lang="pt-BR" sz="2200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do operando de destino. Ele recebe o segundo operando de destino. </a:t>
            </a:r>
            <a:endParaRPr lang="pt-BR" sz="2200" dirty="0">
              <a:ea typeface="Calibri" panose="020F0502020204030204" pitchFamily="34" charset="0"/>
              <a:cs typeface="Wingdings" panose="05000000000000000000" pitchFamily="2" charset="2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Rf</a:t>
            </a:r>
            <a:r>
              <a:rPr lang="pt-BR" sz="2200" b="1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contendo o primeiro operando de origem;</a:t>
            </a:r>
            <a:endParaRPr lang="pt-BR" sz="2200" dirty="0">
              <a:ea typeface="Calibri" panose="020F0502020204030204" pitchFamily="34" charset="0"/>
              <a:cs typeface="Wingdings" panose="05000000000000000000" pitchFamily="2" charset="2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Rs</a:t>
            </a:r>
            <a:r>
              <a:rPr lang="pt-BR" sz="2200" b="1" dirty="0"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ea typeface="Calibri" panose="020F0502020204030204" pitchFamily="34" charset="0"/>
                <a:cs typeface="Wingdings" panose="05000000000000000000" pitchFamily="2" charset="2"/>
              </a:rPr>
              <a:t> o registrador contendo o segundo operando de origem;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Funct</a:t>
            </a:r>
            <a:r>
              <a:rPr lang="pt-BR" sz="2200" b="1" dirty="0"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ea typeface="Calibri" panose="020F0502020204030204" pitchFamily="34" charset="0"/>
                <a:cs typeface="Wingdings" panose="05000000000000000000" pitchFamily="2" charset="2"/>
              </a:rPr>
              <a:t> variante específica da operação.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5514D3F-705B-4DA1-A6D6-72C01B9A8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703953"/>
              </p:ext>
            </p:extLst>
          </p:nvPr>
        </p:nvGraphicFramePr>
        <p:xfrm>
          <a:off x="2361728" y="4094389"/>
          <a:ext cx="7468544" cy="1554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8116">
                  <a:extLst>
                    <a:ext uri="{9D8B030D-6E8A-4147-A177-3AD203B41FA5}">
                      <a16:colId xmlns:a16="http://schemas.microsoft.com/office/drawing/2014/main" val="962046932"/>
                    </a:ext>
                  </a:extLst>
                </a:gridCol>
                <a:gridCol w="4820428">
                  <a:extLst>
                    <a:ext uri="{9D8B030D-6E8A-4147-A177-3AD203B41FA5}">
                      <a16:colId xmlns:a16="http://schemas.microsoft.com/office/drawing/2014/main" val="2434647"/>
                    </a:ext>
                  </a:extLst>
                </a:gridCol>
              </a:tblGrid>
              <a:tr h="5148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400" dirty="0" err="1">
                          <a:effectLst/>
                        </a:rPr>
                        <a:t>Op</a:t>
                      </a:r>
                      <a:endParaRPr lang="pt-BR" sz="3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0601" marR="21060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400" dirty="0">
                          <a:effectLst/>
                        </a:rPr>
                        <a:t>Endereço</a:t>
                      </a:r>
                      <a:endParaRPr lang="pt-BR" sz="3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0601" marR="210601" marT="0" marB="0"/>
                </a:tc>
                <a:extLst>
                  <a:ext uri="{0D108BD9-81ED-4DB2-BD59-A6C34878D82A}">
                    <a16:rowId xmlns:a16="http://schemas.microsoft.com/office/drawing/2014/main" val="3119184702"/>
                  </a:ext>
                </a:extLst>
              </a:tr>
              <a:tr h="5148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400" b="0" dirty="0">
                          <a:solidFill>
                            <a:schemeClr val="tx1"/>
                          </a:solidFill>
                          <a:effectLst/>
                        </a:rPr>
                        <a:t>15-12</a:t>
                      </a:r>
                      <a:endParaRPr lang="pt-BR" sz="3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0601" marR="210601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400" b="0" dirty="0">
                          <a:solidFill>
                            <a:schemeClr val="tx1"/>
                          </a:solidFill>
                          <a:effectLst/>
                        </a:rPr>
                        <a:t>11-0</a:t>
                      </a:r>
                      <a:endParaRPr lang="pt-BR" sz="3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0601" marR="210601" marT="0" marB="0"/>
                </a:tc>
                <a:extLst>
                  <a:ext uri="{0D108BD9-81ED-4DB2-BD59-A6C34878D82A}">
                    <a16:rowId xmlns:a16="http://schemas.microsoft.com/office/drawing/2014/main" val="1078091083"/>
                  </a:ext>
                </a:extLst>
              </a:tr>
              <a:tr h="5148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400" b="0" dirty="0">
                          <a:solidFill>
                            <a:schemeClr val="tx1"/>
                          </a:solidFill>
                          <a:effectLst/>
                        </a:rPr>
                        <a:t>4 bits</a:t>
                      </a:r>
                      <a:endParaRPr lang="pt-BR" sz="3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0601" marR="210601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400" b="0" dirty="0">
                          <a:solidFill>
                            <a:schemeClr val="tx1"/>
                          </a:solidFill>
                          <a:effectLst/>
                        </a:rPr>
                        <a:t>12 bits</a:t>
                      </a:r>
                      <a:endParaRPr lang="pt-BR" sz="3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0601" marR="210601" marT="0" marB="0"/>
                </a:tc>
                <a:extLst>
                  <a:ext uri="{0D108BD9-81ED-4DB2-BD59-A6C34878D82A}">
                    <a16:rowId xmlns:a16="http://schemas.microsoft.com/office/drawing/2014/main" val="2073951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528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pt-BR" dirty="0"/>
              <a:t>ULA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978146" cy="3785419"/>
          </a:xfrm>
        </p:spPr>
        <p:txBody>
          <a:bodyPr>
            <a:normAutofit/>
          </a:bodyPr>
          <a:lstStyle/>
          <a:p>
            <a:r>
              <a:rPr lang="pt-BR" sz="1800" dirty="0" err="1"/>
              <a:t>EntradaA</a:t>
            </a:r>
            <a:r>
              <a:rPr lang="pt-BR" sz="1800" dirty="0"/>
              <a:t>: primeiro dado a ser lido pela ULA;</a:t>
            </a:r>
          </a:p>
          <a:p>
            <a:r>
              <a:rPr lang="pt-BR" sz="1800" dirty="0" err="1"/>
              <a:t>EntradaB</a:t>
            </a:r>
            <a:r>
              <a:rPr lang="pt-BR" sz="1800" dirty="0"/>
              <a:t>: segundo dado a ser lido pela ULA;</a:t>
            </a:r>
          </a:p>
          <a:p>
            <a:r>
              <a:rPr lang="pt-BR" sz="1800" dirty="0" err="1"/>
              <a:t>Controle_ULA</a:t>
            </a:r>
            <a:r>
              <a:rPr lang="pt-BR" sz="1800" dirty="0"/>
              <a:t>: informação com a operação a ser executada;</a:t>
            </a:r>
          </a:p>
          <a:p>
            <a:r>
              <a:rPr lang="pt-BR" sz="1800" dirty="0" err="1"/>
              <a:t>Saida_to_Dados</a:t>
            </a:r>
            <a:r>
              <a:rPr lang="pt-BR" sz="1800" dirty="0"/>
              <a:t>: saída de dados que irá para a memória de dados;</a:t>
            </a:r>
          </a:p>
          <a:p>
            <a:r>
              <a:rPr lang="pt-BR" sz="1800" dirty="0" err="1"/>
              <a:t>Saida_to_Mux</a:t>
            </a:r>
            <a:r>
              <a:rPr lang="pt-BR" sz="1800" dirty="0"/>
              <a:t>: saída de dados que irá para a multiplexadora;</a:t>
            </a:r>
          </a:p>
          <a:p>
            <a:r>
              <a:rPr lang="pt-BR" sz="1800" dirty="0" err="1"/>
              <a:t>ZeroULA</a:t>
            </a:r>
            <a:r>
              <a:rPr lang="pt-BR" sz="1800" dirty="0"/>
              <a:t>: saída do </a:t>
            </a:r>
            <a:r>
              <a:rPr lang="pt-BR" sz="1800" dirty="0" err="1"/>
              <a:t>resutado</a:t>
            </a:r>
            <a:r>
              <a:rPr lang="pt-BR" sz="1800" dirty="0"/>
              <a:t> de desvios condicionais.</a:t>
            </a:r>
          </a:p>
        </p:txBody>
      </p:sp>
      <p:pic>
        <p:nvPicPr>
          <p:cNvPr id="7" name="Espaço Reservado para Conteúdo 3">
            <a:extLst>
              <a:ext uri="{FF2B5EF4-FFF2-40B4-BE49-F238E27FC236}">
                <a16:creationId xmlns:a16="http://schemas.microsoft.com/office/drawing/2014/main" id="{5BD91838-7721-4F4B-9354-4CC41A29F3FF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" t="20103" r="501" b="9245"/>
          <a:stretch/>
        </p:blipFill>
        <p:spPr>
          <a:xfrm>
            <a:off x="5805268" y="2803075"/>
            <a:ext cx="6386732" cy="243600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671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Banco de Registradores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978146" cy="3785419"/>
          </a:xfrm>
        </p:spPr>
        <p:txBody>
          <a:bodyPr>
            <a:normAutofit/>
          </a:bodyPr>
          <a:lstStyle/>
          <a:p>
            <a:r>
              <a:rPr lang="pt-BR" sz="1800" dirty="0" err="1"/>
              <a:t>Clock</a:t>
            </a:r>
            <a:r>
              <a:rPr lang="pt-BR" sz="1800" dirty="0"/>
              <a:t>: </a:t>
            </a:r>
            <a:r>
              <a:rPr lang="pt-BR" sz="1800" dirty="0" err="1"/>
              <a:t>clock</a:t>
            </a:r>
            <a:r>
              <a:rPr lang="pt-BR" sz="1800" dirty="0"/>
              <a:t> do processador;</a:t>
            </a:r>
          </a:p>
          <a:p>
            <a:r>
              <a:rPr lang="pt-BR" sz="1800" dirty="0"/>
              <a:t>Data: dado a ser escrito no registrador de destino;</a:t>
            </a:r>
          </a:p>
          <a:p>
            <a:r>
              <a:rPr lang="pt-BR" sz="1800" dirty="0"/>
              <a:t>LeReg2: segundo registrador para leitura;</a:t>
            </a:r>
          </a:p>
          <a:p>
            <a:r>
              <a:rPr lang="pt-BR" sz="1800" dirty="0"/>
              <a:t>LeReg1: primeiro registrador para leitura;</a:t>
            </a:r>
          </a:p>
          <a:p>
            <a:r>
              <a:rPr lang="pt-BR" sz="1800" dirty="0" err="1"/>
              <a:t>RegDst</a:t>
            </a:r>
            <a:r>
              <a:rPr lang="pt-BR" sz="1800" dirty="0"/>
              <a:t>: registrador para escrita;</a:t>
            </a:r>
          </a:p>
          <a:p>
            <a:r>
              <a:rPr lang="pt-BR" sz="1800" dirty="0" err="1"/>
              <a:t>EscReg</a:t>
            </a:r>
            <a:r>
              <a:rPr lang="pt-BR" sz="1800" dirty="0"/>
              <a:t>: flag que autoriza a escrita de dados.</a:t>
            </a:r>
          </a:p>
          <a:p>
            <a:r>
              <a:rPr lang="pt-BR" sz="1800" dirty="0" err="1"/>
              <a:t>RegA</a:t>
            </a:r>
            <a:r>
              <a:rPr lang="pt-BR" sz="1800" dirty="0"/>
              <a:t>: Saída do dado do primeiro registrador de leitura;</a:t>
            </a:r>
          </a:p>
          <a:p>
            <a:r>
              <a:rPr lang="pt-BR" sz="1800" dirty="0" err="1"/>
              <a:t>RegB</a:t>
            </a:r>
            <a:r>
              <a:rPr lang="pt-BR" sz="1800" dirty="0"/>
              <a:t>: Saída do dado do segundo registrador de leitura;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011F42F-48C2-4997-B345-63E1A96D583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78" y="1708233"/>
            <a:ext cx="6472498" cy="408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7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7145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Unidade de Controle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95062"/>
            <a:ext cx="6410998" cy="4691482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pt-BR" sz="1800" dirty="0"/>
              <a:t>entrada: informação com o </a:t>
            </a:r>
            <a:r>
              <a:rPr lang="pt-BR" sz="1800" dirty="0" err="1"/>
              <a:t>opcode</a:t>
            </a:r>
            <a:r>
              <a:rPr lang="pt-BR" sz="1800" dirty="0"/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aluSRC</a:t>
            </a:r>
            <a:r>
              <a:rPr lang="pt-BR" sz="1800" dirty="0"/>
              <a:t>: controla o multiplexador que decide se envia o segundo registrador de leitura ou o valor imediato;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branch</a:t>
            </a:r>
            <a:r>
              <a:rPr lang="pt-BR" sz="1800" dirty="0"/>
              <a:t>: decide se o PC recebe o endereço do </a:t>
            </a:r>
            <a:r>
              <a:rPr lang="pt-BR" sz="1800" dirty="0" err="1"/>
              <a:t>jump</a:t>
            </a:r>
            <a:r>
              <a:rPr lang="pt-BR" sz="1800" dirty="0"/>
              <a:t> ou a outra opção;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escrevemem</a:t>
            </a:r>
            <a:r>
              <a:rPr lang="pt-BR" sz="1800" dirty="0"/>
              <a:t>: controla se haverá escrita na memória de dados;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escrevereg</a:t>
            </a:r>
            <a:r>
              <a:rPr lang="pt-BR" sz="1800" dirty="0"/>
              <a:t>: controla se haverá escrita no banco de registradores;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jump</a:t>
            </a:r>
            <a:r>
              <a:rPr lang="pt-BR" sz="1800" dirty="0"/>
              <a:t>: controla se haverá desvio condicional;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lemem</a:t>
            </a:r>
            <a:r>
              <a:rPr lang="pt-BR" sz="1800" dirty="0"/>
              <a:t>: controla se o dado da memoria de dados sairá na saída dela;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memparareg</a:t>
            </a:r>
            <a:r>
              <a:rPr lang="pt-BR" sz="1800" dirty="0"/>
              <a:t>: decide se o dado a ser guardado no registrador de destino será da ULA ou da memória de dados;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origalu</a:t>
            </a:r>
            <a:r>
              <a:rPr lang="pt-BR" sz="1800" dirty="0"/>
              <a:t>: envia a operação para a operação para a ULA;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regdest</a:t>
            </a:r>
            <a:r>
              <a:rPr lang="pt-BR" sz="1800" dirty="0"/>
              <a:t>: decide qual registrador será escolhido para leitura.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98D38F8-D8FB-46E0-AC97-1B7DE256D9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929" y="1292542"/>
            <a:ext cx="4978146" cy="492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31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7145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Memória de Instruções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95062"/>
            <a:ext cx="6410998" cy="4691482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pt-BR" sz="1800" dirty="0" err="1"/>
              <a:t>Clk</a:t>
            </a:r>
            <a:r>
              <a:rPr lang="pt-BR" sz="1800" dirty="0"/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/>
              <a:t>entrada;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funct</a:t>
            </a:r>
            <a:r>
              <a:rPr lang="pt-BR" sz="1800" dirty="0"/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jump</a:t>
            </a:r>
            <a:r>
              <a:rPr lang="pt-BR" sz="1800" dirty="0"/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op</a:t>
            </a:r>
            <a:r>
              <a:rPr lang="pt-BR" sz="1800" dirty="0"/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/>
              <a:t>rd;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rs</a:t>
            </a:r>
            <a:r>
              <a:rPr lang="pt-BR" sz="1800" dirty="0"/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rt</a:t>
            </a:r>
            <a:r>
              <a:rPr lang="pt-BR" sz="1800" dirty="0"/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tipoi</a:t>
            </a:r>
            <a:r>
              <a:rPr lang="pt-BR" sz="1800" dirty="0"/>
              <a:t>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F8BEB0-DAED-42BC-A5BA-BEA200DFFF3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929" y="1598170"/>
            <a:ext cx="4982517" cy="432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715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620</Words>
  <Application>Microsoft Office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Processador Uniciclo 16 bits</vt:lpstr>
      <vt:lpstr>Introdução</vt:lpstr>
      <vt:lpstr>Conjunto de instruções</vt:lpstr>
      <vt:lpstr>Tipo R</vt:lpstr>
      <vt:lpstr>Tipo J</vt:lpstr>
      <vt:lpstr>ULA</vt:lpstr>
      <vt:lpstr>Banco de Registradores</vt:lpstr>
      <vt:lpstr>Unidade de Controle</vt:lpstr>
      <vt:lpstr>Memória de Instruções</vt:lpstr>
      <vt:lpstr>Memória de dados</vt:lpstr>
      <vt:lpstr>Memória ROM</vt:lpstr>
      <vt:lpstr>Multiplexador</vt:lpstr>
      <vt:lpstr>PC</vt:lpstr>
      <vt:lpstr>Zero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Processador Uniciclo 16 bits</dc:title>
  <dc:creator>Luigi Muller Sousa Linhares</dc:creator>
  <cp:lastModifiedBy>Tarlison Sander</cp:lastModifiedBy>
  <cp:revision>24</cp:revision>
  <dcterms:created xsi:type="dcterms:W3CDTF">2018-12-03T23:15:02Z</dcterms:created>
  <dcterms:modified xsi:type="dcterms:W3CDTF">2018-12-04T08:31:36Z</dcterms:modified>
</cp:coreProperties>
</file>