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71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EBF5"/>
    <a:srgbClr val="CFD5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5" autoAdjust="0"/>
    <p:restoredTop sz="94660"/>
  </p:normalViewPr>
  <p:slideViewPr>
    <p:cSldViewPr snapToGrid="0">
      <p:cViewPr varScale="1">
        <p:scale>
          <a:sx n="41" d="100"/>
          <a:sy n="41" d="100"/>
        </p:scale>
        <p:origin x="48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CB1C3-A6C1-48F5-87C0-9FA9A37CB4A5}" type="datetimeFigureOut">
              <a:rPr lang="pt-BR" smtClean="0"/>
              <a:t>04/12/2018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16360-45C6-4241-8204-EB0B512A82E7}" type="slidenum">
              <a:rPr lang="pt-BR" smtClean="0"/>
              <a:t>‹nº›</a:t>
            </a:fld>
            <a:endParaRPr lang="pt-BR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6656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CB1C3-A6C1-48F5-87C0-9FA9A37CB4A5}" type="datetimeFigureOut">
              <a:rPr lang="pt-BR" smtClean="0"/>
              <a:t>04/12/2018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16360-45C6-4241-8204-EB0B512A82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5573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CB1C3-A6C1-48F5-87C0-9FA9A37CB4A5}" type="datetimeFigureOut">
              <a:rPr lang="pt-BR" smtClean="0"/>
              <a:t>04/12/2018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16360-45C6-4241-8204-EB0B512A82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68706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CB1C3-A6C1-48F5-87C0-9FA9A37CB4A5}" type="datetimeFigureOut">
              <a:rPr lang="pt-BR" smtClean="0"/>
              <a:t>04/12/2018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16360-45C6-4241-8204-EB0B512A82E7}" type="slidenum">
              <a:rPr lang="pt-BR" smtClean="0"/>
              <a:t>‹nº›</a:t>
            </a:fld>
            <a:endParaRPr lang="pt-BR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070664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CB1C3-A6C1-48F5-87C0-9FA9A37CB4A5}" type="datetimeFigureOut">
              <a:rPr lang="pt-BR" smtClean="0"/>
              <a:t>04/12/2018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16360-45C6-4241-8204-EB0B512A82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74956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CB1C3-A6C1-48F5-87C0-9FA9A37CB4A5}" type="datetimeFigureOut">
              <a:rPr lang="pt-BR" smtClean="0"/>
              <a:t>04/12/2018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16360-45C6-4241-8204-EB0B512A82E7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983399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CB1C3-A6C1-48F5-87C0-9FA9A37CB4A5}" type="datetimeFigureOut">
              <a:rPr lang="pt-BR" smtClean="0"/>
              <a:t>04/12/2018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16360-45C6-4241-8204-EB0B512A82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25227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CB1C3-A6C1-48F5-87C0-9FA9A37CB4A5}" type="datetimeFigureOut">
              <a:rPr lang="pt-BR" smtClean="0"/>
              <a:t>04/12/2018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16360-45C6-4241-8204-EB0B512A82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64461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CB1C3-A6C1-48F5-87C0-9FA9A37CB4A5}" type="datetimeFigureOut">
              <a:rPr lang="pt-BR" smtClean="0"/>
              <a:t>04/12/2018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16360-45C6-4241-8204-EB0B512A82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0971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CB1C3-A6C1-48F5-87C0-9FA9A37CB4A5}" type="datetimeFigureOut">
              <a:rPr lang="pt-BR" smtClean="0"/>
              <a:t>04/12/2018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16360-45C6-4241-8204-EB0B512A82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0766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CB1C3-A6C1-48F5-87C0-9FA9A37CB4A5}" type="datetimeFigureOut">
              <a:rPr lang="pt-BR" smtClean="0"/>
              <a:t>04/12/2018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16360-45C6-4241-8204-EB0B512A82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2436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CB1C3-A6C1-48F5-87C0-9FA9A37CB4A5}" type="datetimeFigureOut">
              <a:rPr lang="pt-BR" smtClean="0"/>
              <a:t>04/12/2018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16360-45C6-4241-8204-EB0B512A82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4710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CB1C3-A6C1-48F5-87C0-9FA9A37CB4A5}" type="datetimeFigureOut">
              <a:rPr lang="pt-BR" smtClean="0"/>
              <a:t>04/12/2018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16360-45C6-4241-8204-EB0B512A82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3173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CB1C3-A6C1-48F5-87C0-9FA9A37CB4A5}" type="datetimeFigureOut">
              <a:rPr lang="pt-BR" smtClean="0"/>
              <a:t>04/12/2018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16360-45C6-4241-8204-EB0B512A82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9805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CB1C3-A6C1-48F5-87C0-9FA9A37CB4A5}" type="datetimeFigureOut">
              <a:rPr lang="pt-BR" smtClean="0"/>
              <a:t>04/12/2018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16360-45C6-4241-8204-EB0B512A82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2236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CB1C3-A6C1-48F5-87C0-9FA9A37CB4A5}" type="datetimeFigureOut">
              <a:rPr lang="pt-BR" smtClean="0"/>
              <a:t>04/12/2018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16360-45C6-4241-8204-EB0B512A82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9548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CB1C3-A6C1-48F5-87C0-9FA9A37CB4A5}" type="datetimeFigureOut">
              <a:rPr lang="pt-BR" smtClean="0"/>
              <a:t>04/12/2018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16360-45C6-4241-8204-EB0B512A82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9401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F44CB1C3-A6C1-48F5-87C0-9FA9A37CB4A5}" type="datetimeFigureOut">
              <a:rPr lang="pt-BR" smtClean="0"/>
              <a:t>04/12/2018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CC16360-45C6-4241-8204-EB0B512A82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14078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47B148-CBBD-4FAA-AC29-E9FB7ED221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Processador </a:t>
            </a:r>
            <a:r>
              <a:rPr lang="pt-BR" dirty="0" err="1"/>
              <a:t>Uniciclo</a:t>
            </a:r>
            <a:r>
              <a:rPr lang="pt-BR" dirty="0"/>
              <a:t> 16 bits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EFA4831-E381-4231-A98B-3CCB321C59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Luigi Muller Sousa Linhares - 2017009506</a:t>
            </a:r>
          </a:p>
          <a:p>
            <a:r>
              <a:rPr lang="pt-BR" dirty="0">
                <a:solidFill>
                  <a:schemeClr val="bg1"/>
                </a:solidFill>
              </a:rPr>
              <a:t>Matheus </a:t>
            </a:r>
            <a:r>
              <a:rPr lang="pt-BR" dirty="0" err="1">
                <a:solidFill>
                  <a:schemeClr val="bg1"/>
                </a:solidFill>
              </a:rPr>
              <a:t>Fellype</a:t>
            </a:r>
            <a:r>
              <a:rPr lang="pt-BR" dirty="0">
                <a:solidFill>
                  <a:schemeClr val="bg1"/>
                </a:solidFill>
              </a:rPr>
              <a:t> de Moura Silva - 2017027110</a:t>
            </a:r>
          </a:p>
          <a:p>
            <a:r>
              <a:rPr lang="pt-BR" dirty="0" err="1">
                <a:solidFill>
                  <a:schemeClr val="bg1"/>
                </a:solidFill>
              </a:rPr>
              <a:t>Tarlison</a:t>
            </a: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 err="1">
                <a:solidFill>
                  <a:schemeClr val="bg1"/>
                </a:solidFill>
              </a:rPr>
              <a:t>Sander</a:t>
            </a:r>
            <a:r>
              <a:rPr lang="pt-BR" dirty="0">
                <a:solidFill>
                  <a:schemeClr val="bg1"/>
                </a:solidFill>
              </a:rPr>
              <a:t> Lima Brito - 2017013008</a:t>
            </a:r>
          </a:p>
        </p:txBody>
      </p:sp>
    </p:spTree>
    <p:extLst>
      <p:ext uri="{BB962C8B-B14F-4D97-AF65-F5344CB8AC3E}">
        <p14:creationId xmlns:p14="http://schemas.microsoft.com/office/powerpoint/2010/main" val="42283113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D16F25-0A29-4126-8482-AD826DD08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271456"/>
            <a:ext cx="5447071" cy="1676603"/>
          </a:xfrm>
        </p:spPr>
        <p:txBody>
          <a:bodyPr>
            <a:normAutofit/>
          </a:bodyPr>
          <a:lstStyle/>
          <a:p>
            <a:r>
              <a:rPr lang="pt-BR" dirty="0"/>
              <a:t>Memória de Instruções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0E78A70-CADA-4E4F-9D3D-B4936FBCB6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1895062"/>
            <a:ext cx="6410998" cy="4691482"/>
          </a:xfrm>
        </p:spPr>
        <p:txBody>
          <a:bodyPr>
            <a:normAutofit/>
          </a:bodyPr>
          <a:lstStyle/>
          <a:p>
            <a:pPr>
              <a:spcBef>
                <a:spcPts val="400"/>
              </a:spcBef>
            </a:pPr>
            <a:r>
              <a:rPr lang="pt-BR" sz="1800" dirty="0" err="1">
                <a:solidFill>
                  <a:schemeClr val="bg1"/>
                </a:solidFill>
              </a:rPr>
              <a:t>Clk</a:t>
            </a:r>
            <a:r>
              <a:rPr lang="pt-BR" sz="1800" dirty="0">
                <a:solidFill>
                  <a:schemeClr val="bg1"/>
                </a:solidFill>
              </a:rPr>
              <a:t>;</a:t>
            </a:r>
          </a:p>
          <a:p>
            <a:pPr>
              <a:spcBef>
                <a:spcPts val="400"/>
              </a:spcBef>
            </a:pPr>
            <a:r>
              <a:rPr lang="pt-BR" sz="1800" dirty="0">
                <a:solidFill>
                  <a:schemeClr val="bg1"/>
                </a:solidFill>
              </a:rPr>
              <a:t>entrada;</a:t>
            </a:r>
          </a:p>
          <a:p>
            <a:pPr>
              <a:spcBef>
                <a:spcPts val="400"/>
              </a:spcBef>
            </a:pPr>
            <a:r>
              <a:rPr lang="pt-BR" sz="1800" dirty="0" err="1">
                <a:solidFill>
                  <a:schemeClr val="bg1"/>
                </a:solidFill>
              </a:rPr>
              <a:t>funct</a:t>
            </a:r>
            <a:r>
              <a:rPr lang="pt-BR" sz="1800" dirty="0">
                <a:solidFill>
                  <a:schemeClr val="bg1"/>
                </a:solidFill>
              </a:rPr>
              <a:t>;</a:t>
            </a:r>
          </a:p>
          <a:p>
            <a:pPr>
              <a:spcBef>
                <a:spcPts val="400"/>
              </a:spcBef>
            </a:pPr>
            <a:r>
              <a:rPr lang="pt-BR" sz="1800" dirty="0" err="1">
                <a:solidFill>
                  <a:schemeClr val="bg1"/>
                </a:solidFill>
              </a:rPr>
              <a:t>jump</a:t>
            </a:r>
            <a:r>
              <a:rPr lang="pt-BR" sz="1800" dirty="0">
                <a:solidFill>
                  <a:schemeClr val="bg1"/>
                </a:solidFill>
              </a:rPr>
              <a:t>;</a:t>
            </a:r>
          </a:p>
          <a:p>
            <a:pPr>
              <a:spcBef>
                <a:spcPts val="400"/>
              </a:spcBef>
            </a:pPr>
            <a:r>
              <a:rPr lang="pt-BR" sz="1800" dirty="0" err="1">
                <a:solidFill>
                  <a:schemeClr val="bg1"/>
                </a:solidFill>
              </a:rPr>
              <a:t>op</a:t>
            </a:r>
            <a:r>
              <a:rPr lang="pt-BR" sz="1800" dirty="0">
                <a:solidFill>
                  <a:schemeClr val="bg1"/>
                </a:solidFill>
              </a:rPr>
              <a:t>;</a:t>
            </a:r>
          </a:p>
          <a:p>
            <a:pPr>
              <a:spcBef>
                <a:spcPts val="400"/>
              </a:spcBef>
            </a:pPr>
            <a:r>
              <a:rPr lang="pt-BR" sz="1800" dirty="0">
                <a:solidFill>
                  <a:schemeClr val="bg1"/>
                </a:solidFill>
              </a:rPr>
              <a:t>rd;</a:t>
            </a:r>
          </a:p>
          <a:p>
            <a:pPr>
              <a:spcBef>
                <a:spcPts val="400"/>
              </a:spcBef>
            </a:pPr>
            <a:r>
              <a:rPr lang="pt-BR" sz="1800" dirty="0" err="1">
                <a:solidFill>
                  <a:schemeClr val="bg1"/>
                </a:solidFill>
              </a:rPr>
              <a:t>rs</a:t>
            </a:r>
            <a:r>
              <a:rPr lang="pt-BR" sz="1800" dirty="0">
                <a:solidFill>
                  <a:schemeClr val="bg1"/>
                </a:solidFill>
              </a:rPr>
              <a:t>;</a:t>
            </a:r>
          </a:p>
          <a:p>
            <a:pPr>
              <a:spcBef>
                <a:spcPts val="400"/>
              </a:spcBef>
            </a:pPr>
            <a:r>
              <a:rPr lang="pt-BR" sz="1800" dirty="0" err="1">
                <a:solidFill>
                  <a:schemeClr val="bg1"/>
                </a:solidFill>
              </a:rPr>
              <a:t>rt</a:t>
            </a:r>
            <a:r>
              <a:rPr lang="pt-BR" sz="1800" dirty="0">
                <a:solidFill>
                  <a:schemeClr val="bg1"/>
                </a:solidFill>
              </a:rPr>
              <a:t>;</a:t>
            </a:r>
          </a:p>
          <a:p>
            <a:pPr>
              <a:spcBef>
                <a:spcPts val="400"/>
              </a:spcBef>
            </a:pPr>
            <a:r>
              <a:rPr lang="pt-BR" sz="1800" dirty="0" err="1">
                <a:solidFill>
                  <a:schemeClr val="bg1"/>
                </a:solidFill>
              </a:rPr>
              <a:t>tipoi</a:t>
            </a:r>
            <a:r>
              <a:rPr lang="pt-BR" sz="1800" dirty="0">
                <a:solidFill>
                  <a:schemeClr val="bg1"/>
                </a:solidFill>
              </a:rPr>
              <a:t>;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3F8BEB0-DAED-42BC-A5BA-BEA200DFFF3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9929" y="1598170"/>
            <a:ext cx="4982517" cy="4323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6715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D16F25-0A29-4126-8482-AD826DD08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271456"/>
            <a:ext cx="5447071" cy="1676603"/>
          </a:xfrm>
        </p:spPr>
        <p:txBody>
          <a:bodyPr>
            <a:normAutofit/>
          </a:bodyPr>
          <a:lstStyle/>
          <a:p>
            <a:r>
              <a:rPr lang="pt-BR" dirty="0"/>
              <a:t>Memória de dados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0E78A70-CADA-4E4F-9D3D-B4936FBCB6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1895062"/>
            <a:ext cx="6410998" cy="4691482"/>
          </a:xfrm>
        </p:spPr>
        <p:txBody>
          <a:bodyPr>
            <a:normAutofit/>
          </a:bodyPr>
          <a:lstStyle/>
          <a:p>
            <a:pPr>
              <a:spcBef>
                <a:spcPts val="400"/>
              </a:spcBef>
            </a:pPr>
            <a:r>
              <a:rPr lang="pt-BR" sz="1800" dirty="0">
                <a:solidFill>
                  <a:schemeClr val="bg1"/>
                </a:solidFill>
              </a:rPr>
              <a:t>entrada: dado para escrita;</a:t>
            </a:r>
          </a:p>
          <a:p>
            <a:pPr>
              <a:spcBef>
                <a:spcPts val="400"/>
              </a:spcBef>
            </a:pPr>
            <a:r>
              <a:rPr lang="pt-BR" sz="1800" dirty="0" err="1">
                <a:solidFill>
                  <a:schemeClr val="bg1"/>
                </a:solidFill>
              </a:rPr>
              <a:t>endereco</a:t>
            </a:r>
            <a:r>
              <a:rPr lang="pt-BR" sz="1800" dirty="0">
                <a:solidFill>
                  <a:schemeClr val="bg1"/>
                </a:solidFill>
              </a:rPr>
              <a:t>: endereço do dado de saída;</a:t>
            </a:r>
          </a:p>
          <a:p>
            <a:pPr>
              <a:spcBef>
                <a:spcPts val="400"/>
              </a:spcBef>
            </a:pPr>
            <a:r>
              <a:rPr lang="pt-BR" sz="1800" dirty="0">
                <a:solidFill>
                  <a:schemeClr val="bg1"/>
                </a:solidFill>
              </a:rPr>
              <a:t>saída: saída de dados;</a:t>
            </a:r>
          </a:p>
          <a:p>
            <a:pPr>
              <a:spcBef>
                <a:spcPts val="400"/>
              </a:spcBef>
            </a:pPr>
            <a:r>
              <a:rPr lang="pt-BR" sz="1800" dirty="0" err="1">
                <a:solidFill>
                  <a:schemeClr val="bg1"/>
                </a:solidFill>
              </a:rPr>
              <a:t>wr</a:t>
            </a:r>
            <a:r>
              <a:rPr lang="pt-BR" sz="1800" dirty="0">
                <a:solidFill>
                  <a:schemeClr val="bg1"/>
                </a:solidFill>
              </a:rPr>
              <a:t>: flag de escrita;</a:t>
            </a:r>
          </a:p>
          <a:p>
            <a:pPr>
              <a:spcBef>
                <a:spcPts val="400"/>
              </a:spcBef>
            </a:pPr>
            <a:r>
              <a:rPr lang="pt-BR" sz="1800" dirty="0">
                <a:solidFill>
                  <a:schemeClr val="bg1"/>
                </a:solidFill>
              </a:rPr>
              <a:t>rd: flag de leitura.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67ECBE5-94DD-4A9F-97CB-279CD73AED38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8982" y="1367767"/>
            <a:ext cx="6473018" cy="2061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6282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D16F25-0A29-4126-8482-AD826DD08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271456"/>
            <a:ext cx="5447071" cy="1676603"/>
          </a:xfrm>
        </p:spPr>
        <p:txBody>
          <a:bodyPr>
            <a:normAutofit/>
          </a:bodyPr>
          <a:lstStyle/>
          <a:p>
            <a:r>
              <a:rPr lang="pt-BR" dirty="0"/>
              <a:t>Memória ROM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0E78A70-CADA-4E4F-9D3D-B4936FBCB6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1895062"/>
            <a:ext cx="6410998" cy="4691482"/>
          </a:xfrm>
        </p:spPr>
        <p:txBody>
          <a:bodyPr>
            <a:normAutofit/>
          </a:bodyPr>
          <a:lstStyle/>
          <a:p>
            <a:pPr marL="0" indent="0">
              <a:spcBef>
                <a:spcPts val="400"/>
              </a:spcBef>
              <a:buNone/>
            </a:pPr>
            <a:r>
              <a:rPr lang="pt-BR" sz="1800" dirty="0">
                <a:solidFill>
                  <a:schemeClr val="bg1"/>
                </a:solidFill>
              </a:rPr>
              <a:t>Tem a função de incrementar o PC;</a:t>
            </a:r>
          </a:p>
          <a:p>
            <a:pPr marL="0" indent="0">
              <a:spcBef>
                <a:spcPts val="400"/>
              </a:spcBef>
              <a:buNone/>
            </a:pPr>
            <a:endParaRPr lang="pt-BR" sz="1800" dirty="0">
              <a:solidFill>
                <a:schemeClr val="bg1"/>
              </a:solidFill>
            </a:endParaRPr>
          </a:p>
          <a:p>
            <a:pPr>
              <a:spcBef>
                <a:spcPts val="400"/>
              </a:spcBef>
            </a:pPr>
            <a:r>
              <a:rPr lang="pt-BR" sz="1800" dirty="0">
                <a:solidFill>
                  <a:schemeClr val="bg1"/>
                </a:solidFill>
              </a:rPr>
              <a:t>ENTRADA1;</a:t>
            </a:r>
          </a:p>
          <a:p>
            <a:pPr>
              <a:spcBef>
                <a:spcPts val="400"/>
              </a:spcBef>
            </a:pPr>
            <a:r>
              <a:rPr lang="pt-BR" sz="1800" dirty="0">
                <a:solidFill>
                  <a:schemeClr val="bg1"/>
                </a:solidFill>
              </a:rPr>
              <a:t>ENTRADA2;</a:t>
            </a:r>
          </a:p>
          <a:p>
            <a:pPr>
              <a:spcBef>
                <a:spcPts val="400"/>
              </a:spcBef>
            </a:pPr>
            <a:r>
              <a:rPr lang="pt-BR" sz="1800" dirty="0">
                <a:solidFill>
                  <a:schemeClr val="bg1"/>
                </a:solidFill>
              </a:rPr>
              <a:t>SAIDA. 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CED8969-73D6-4291-99DA-9CFD712276B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6313" y="1544735"/>
            <a:ext cx="7235687" cy="2837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8005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D16F25-0A29-4126-8482-AD826DD08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271456"/>
            <a:ext cx="5447071" cy="1676603"/>
          </a:xfrm>
        </p:spPr>
        <p:txBody>
          <a:bodyPr>
            <a:normAutofit/>
          </a:bodyPr>
          <a:lstStyle/>
          <a:p>
            <a:r>
              <a:rPr lang="pt-BR" dirty="0"/>
              <a:t>Multiplexador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0E78A70-CADA-4E4F-9D3D-B4936FBCB6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1895062"/>
            <a:ext cx="6410998" cy="4691482"/>
          </a:xfrm>
        </p:spPr>
        <p:txBody>
          <a:bodyPr>
            <a:normAutofit/>
          </a:bodyPr>
          <a:lstStyle/>
          <a:p>
            <a:pPr>
              <a:spcBef>
                <a:spcPts val="400"/>
              </a:spcBef>
            </a:pPr>
            <a:r>
              <a:rPr lang="pt-BR" sz="1800" dirty="0">
                <a:solidFill>
                  <a:schemeClr val="bg1"/>
                </a:solidFill>
              </a:rPr>
              <a:t>S: flag de entrada do componente;</a:t>
            </a:r>
          </a:p>
          <a:p>
            <a:pPr>
              <a:spcBef>
                <a:spcPts val="400"/>
              </a:spcBef>
            </a:pPr>
            <a:r>
              <a:rPr lang="pt-BR" sz="1800" dirty="0">
                <a:solidFill>
                  <a:schemeClr val="bg1"/>
                </a:solidFill>
              </a:rPr>
              <a:t>A: primeira entrada;</a:t>
            </a:r>
          </a:p>
          <a:p>
            <a:pPr>
              <a:spcBef>
                <a:spcPts val="400"/>
              </a:spcBef>
            </a:pPr>
            <a:r>
              <a:rPr lang="pt-BR" sz="1800" dirty="0">
                <a:solidFill>
                  <a:schemeClr val="bg1"/>
                </a:solidFill>
              </a:rPr>
              <a:t>B: segunda entrada;</a:t>
            </a:r>
          </a:p>
          <a:p>
            <a:pPr>
              <a:spcBef>
                <a:spcPts val="400"/>
              </a:spcBef>
            </a:pPr>
            <a:r>
              <a:rPr lang="pt-BR" sz="1800" dirty="0">
                <a:solidFill>
                  <a:schemeClr val="bg1"/>
                </a:solidFill>
              </a:rPr>
              <a:t>SAIDA;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09E43A12-158E-492C-9182-7ABB685087F8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6319" y="2247484"/>
            <a:ext cx="6765681" cy="2411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992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D16F25-0A29-4126-8482-AD826DD08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271456"/>
            <a:ext cx="5447071" cy="1676603"/>
          </a:xfrm>
        </p:spPr>
        <p:txBody>
          <a:bodyPr>
            <a:normAutofit/>
          </a:bodyPr>
          <a:lstStyle/>
          <a:p>
            <a:r>
              <a:rPr lang="pt-BR" dirty="0"/>
              <a:t>PC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0E78A70-CADA-4E4F-9D3D-B4936FBCB6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1895062"/>
            <a:ext cx="6410998" cy="4691482"/>
          </a:xfrm>
        </p:spPr>
        <p:txBody>
          <a:bodyPr>
            <a:normAutofit/>
          </a:bodyPr>
          <a:lstStyle/>
          <a:p>
            <a:pPr>
              <a:spcBef>
                <a:spcPts val="400"/>
              </a:spcBef>
            </a:pPr>
            <a:r>
              <a:rPr lang="pt-BR" sz="1800" dirty="0">
                <a:solidFill>
                  <a:schemeClr val="bg1"/>
                </a:solidFill>
              </a:rPr>
              <a:t>pin;</a:t>
            </a:r>
          </a:p>
          <a:p>
            <a:pPr>
              <a:spcBef>
                <a:spcPts val="400"/>
              </a:spcBef>
            </a:pPr>
            <a:r>
              <a:rPr lang="pt-BR" sz="1800" dirty="0" err="1">
                <a:solidFill>
                  <a:schemeClr val="bg1"/>
                </a:solidFill>
              </a:rPr>
              <a:t>clk</a:t>
            </a:r>
            <a:r>
              <a:rPr lang="pt-BR" sz="1800" dirty="0">
                <a:solidFill>
                  <a:schemeClr val="bg1"/>
                </a:solidFill>
              </a:rPr>
              <a:t>;</a:t>
            </a:r>
          </a:p>
          <a:p>
            <a:pPr>
              <a:spcBef>
                <a:spcPts val="400"/>
              </a:spcBef>
            </a:pPr>
            <a:r>
              <a:rPr lang="pt-BR" sz="1800" dirty="0" err="1">
                <a:solidFill>
                  <a:schemeClr val="bg1"/>
                </a:solidFill>
              </a:rPr>
              <a:t>pout</a:t>
            </a:r>
            <a:r>
              <a:rPr lang="pt-BR" sz="1800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BE83791-C273-4000-B44A-3F023EA77778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2762" y="2045990"/>
            <a:ext cx="6439238" cy="2766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6908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235B71-1430-4FB9-8393-9FD828DDA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Zero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1B3D1F3-1A00-4F3D-B7D3-BFC3432DF4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Utilizado nas operações </a:t>
            </a:r>
            <a:r>
              <a:rPr lang="pt-BR" dirty="0" err="1">
                <a:solidFill>
                  <a:schemeClr val="bg1"/>
                </a:solidFill>
              </a:rPr>
              <a:t>beq</a:t>
            </a:r>
            <a:r>
              <a:rPr lang="pt-BR" dirty="0">
                <a:solidFill>
                  <a:schemeClr val="bg1"/>
                </a:solidFill>
              </a:rPr>
              <a:t> e  </a:t>
            </a:r>
            <a:r>
              <a:rPr lang="pt-BR" dirty="0" err="1">
                <a:solidFill>
                  <a:schemeClr val="bg1"/>
                </a:solidFill>
              </a:rPr>
              <a:t>bne</a:t>
            </a:r>
            <a:r>
              <a:rPr lang="pt-BR" dirty="0">
                <a:solidFill>
                  <a:schemeClr val="bg1"/>
                </a:solidFill>
              </a:rPr>
              <a:t>;</a:t>
            </a:r>
          </a:p>
          <a:p>
            <a:r>
              <a:rPr lang="pt-BR" dirty="0">
                <a:solidFill>
                  <a:schemeClr val="bg1"/>
                </a:solidFill>
              </a:rPr>
              <a:t>Decide </a:t>
            </a:r>
            <a:r>
              <a:rPr lang="pt-BR">
                <a:solidFill>
                  <a:schemeClr val="bg1"/>
                </a:solidFill>
              </a:rPr>
              <a:t>se haverá salto ou não;</a:t>
            </a:r>
            <a:endParaRPr lang="pt-BR" dirty="0">
              <a:solidFill>
                <a:schemeClr val="bg1"/>
              </a:solidFill>
            </a:endParaRPr>
          </a:p>
          <a:p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5248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12E9C8-80CC-4831-9C8B-9E97C415F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A5FFD10-0449-4C55-AD6A-38E66D53D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>
                <a:solidFill>
                  <a:schemeClr val="bg1"/>
                </a:solidFill>
              </a:rPr>
              <a:t>O processador criado é um </a:t>
            </a:r>
            <a:r>
              <a:rPr lang="pt-BR" dirty="0" err="1">
                <a:solidFill>
                  <a:schemeClr val="bg1"/>
                </a:solidFill>
              </a:rPr>
              <a:t>uniciclo</a:t>
            </a:r>
            <a:r>
              <a:rPr lang="pt-BR" dirty="0">
                <a:solidFill>
                  <a:schemeClr val="bg1"/>
                </a:solidFill>
              </a:rPr>
              <a:t> com palavras de 16 bits. Foi usada a IDE </a:t>
            </a:r>
            <a:r>
              <a:rPr lang="pt-BR" dirty="0" err="1">
                <a:solidFill>
                  <a:schemeClr val="bg1"/>
                </a:solidFill>
              </a:rPr>
              <a:t>Quartus</a:t>
            </a:r>
            <a:r>
              <a:rPr lang="pt-BR" dirty="0">
                <a:solidFill>
                  <a:schemeClr val="bg1"/>
                </a:solidFill>
              </a:rPr>
              <a:t> para sua implementação usando a linguagem VHDL para a síntese de circuitos.</a:t>
            </a:r>
          </a:p>
        </p:txBody>
      </p:sp>
    </p:spTree>
    <p:extLst>
      <p:ext uri="{BB962C8B-B14F-4D97-AF65-F5344CB8AC3E}">
        <p14:creationId xmlns:p14="http://schemas.microsoft.com/office/powerpoint/2010/main" val="3536396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ED2900-BB6C-4DE6-9238-F03CF3A0B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Conjunto de instruções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64F8952-60FB-4DB1-B33F-169C5BAB90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O processador suporta três tipos de instrução:</a:t>
            </a:r>
          </a:p>
          <a:p>
            <a:r>
              <a:rPr lang="pt-BR" dirty="0">
                <a:solidFill>
                  <a:schemeClr val="bg1"/>
                </a:solidFill>
              </a:rPr>
              <a:t>Tipo R: instruções lógicas e aritmética;</a:t>
            </a:r>
          </a:p>
          <a:p>
            <a:r>
              <a:rPr lang="pt-BR" dirty="0">
                <a:solidFill>
                  <a:schemeClr val="bg1"/>
                </a:solidFill>
              </a:rPr>
              <a:t>Tipo I: transferência de dados, instruções com constantes e desvios condicionais;</a:t>
            </a:r>
          </a:p>
          <a:p>
            <a:r>
              <a:rPr lang="pt-BR" dirty="0">
                <a:solidFill>
                  <a:schemeClr val="bg1"/>
                </a:solidFill>
              </a:rPr>
              <a:t>Tipo J: desvio imediato.</a:t>
            </a:r>
          </a:p>
        </p:txBody>
      </p:sp>
    </p:spTree>
    <p:extLst>
      <p:ext uri="{BB962C8B-B14F-4D97-AF65-F5344CB8AC3E}">
        <p14:creationId xmlns:p14="http://schemas.microsoft.com/office/powerpoint/2010/main" val="812348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B7B240-2C7F-41A5-9E36-91B3E3215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 R</a:t>
            </a:r>
          </a:p>
        </p:txBody>
      </p:sp>
      <p:graphicFrame>
        <p:nvGraphicFramePr>
          <p:cNvPr id="7" name="Espaço Reservado para Conteúdo 6">
            <a:extLst>
              <a:ext uri="{FF2B5EF4-FFF2-40B4-BE49-F238E27FC236}">
                <a16:creationId xmlns:a16="http://schemas.microsoft.com/office/drawing/2014/main" id="{E1975FD7-D103-48ED-95D2-6E9806CDA4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3629336"/>
              </p:ext>
            </p:extLst>
          </p:nvPr>
        </p:nvGraphicFramePr>
        <p:xfrm>
          <a:off x="2800516" y="4055455"/>
          <a:ext cx="8013257" cy="157855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24957">
                  <a:extLst>
                    <a:ext uri="{9D8B030D-6E8A-4147-A177-3AD203B41FA5}">
                      <a16:colId xmlns:a16="http://schemas.microsoft.com/office/drawing/2014/main" val="2656111595"/>
                    </a:ext>
                  </a:extLst>
                </a:gridCol>
                <a:gridCol w="1497075">
                  <a:extLst>
                    <a:ext uri="{9D8B030D-6E8A-4147-A177-3AD203B41FA5}">
                      <a16:colId xmlns:a16="http://schemas.microsoft.com/office/drawing/2014/main" val="1074852017"/>
                    </a:ext>
                  </a:extLst>
                </a:gridCol>
                <a:gridCol w="1497075">
                  <a:extLst>
                    <a:ext uri="{9D8B030D-6E8A-4147-A177-3AD203B41FA5}">
                      <a16:colId xmlns:a16="http://schemas.microsoft.com/office/drawing/2014/main" val="394318076"/>
                    </a:ext>
                  </a:extLst>
                </a:gridCol>
                <a:gridCol w="1497075">
                  <a:extLst>
                    <a:ext uri="{9D8B030D-6E8A-4147-A177-3AD203B41FA5}">
                      <a16:colId xmlns:a16="http://schemas.microsoft.com/office/drawing/2014/main" val="585081231"/>
                    </a:ext>
                  </a:extLst>
                </a:gridCol>
                <a:gridCol w="1497075">
                  <a:extLst>
                    <a:ext uri="{9D8B030D-6E8A-4147-A177-3AD203B41FA5}">
                      <a16:colId xmlns:a16="http://schemas.microsoft.com/office/drawing/2014/main" val="2895896745"/>
                    </a:ext>
                  </a:extLst>
                </a:gridCol>
              </a:tblGrid>
              <a:tr h="69463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900" dirty="0" err="1">
                          <a:effectLst/>
                        </a:rPr>
                        <a:t>OpCode</a:t>
                      </a:r>
                      <a:endParaRPr lang="pt-BR" sz="2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85020" marR="18502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900" dirty="0">
                          <a:effectLst/>
                        </a:rPr>
                        <a:t>Rd</a:t>
                      </a:r>
                      <a:endParaRPr lang="pt-BR" sz="2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85020" marR="18502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900" dirty="0" err="1">
                          <a:effectLst/>
                        </a:rPr>
                        <a:t>Rf</a:t>
                      </a:r>
                      <a:endParaRPr lang="pt-BR" sz="2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85020" marR="18502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900" dirty="0" err="1">
                          <a:effectLst/>
                        </a:rPr>
                        <a:t>Rs</a:t>
                      </a:r>
                      <a:endParaRPr lang="pt-BR" sz="2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85020" marR="18502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900" dirty="0" err="1">
                          <a:effectLst/>
                        </a:rPr>
                        <a:t>Funct</a:t>
                      </a:r>
                      <a:endParaRPr lang="pt-BR" sz="2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85020" marR="185020" marT="0" marB="0"/>
                </a:tc>
                <a:extLst>
                  <a:ext uri="{0D108BD9-81ED-4DB2-BD59-A6C34878D82A}">
                    <a16:rowId xmlns:a16="http://schemas.microsoft.com/office/drawing/2014/main" val="619368847"/>
                  </a:ext>
                </a:extLst>
              </a:tr>
              <a:tr h="37242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900" b="0" dirty="0">
                          <a:solidFill>
                            <a:schemeClr val="bg1"/>
                          </a:solidFill>
                          <a:effectLst/>
                        </a:rPr>
                        <a:t>15-12</a:t>
                      </a:r>
                      <a:endParaRPr lang="pt-BR" sz="29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85020" marR="185020" marT="0" marB="0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900" b="0" dirty="0">
                          <a:solidFill>
                            <a:schemeClr val="bg1"/>
                          </a:solidFill>
                          <a:effectLst/>
                        </a:rPr>
                        <a:t>11-9</a:t>
                      </a:r>
                      <a:endParaRPr lang="pt-BR" sz="29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85020" marR="185020" marT="0" marB="0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900" b="0" dirty="0">
                          <a:solidFill>
                            <a:schemeClr val="bg1"/>
                          </a:solidFill>
                          <a:effectLst/>
                        </a:rPr>
                        <a:t>8-6</a:t>
                      </a:r>
                      <a:endParaRPr lang="pt-BR" sz="29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85020" marR="18502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900" b="0" dirty="0">
                          <a:solidFill>
                            <a:schemeClr val="bg1"/>
                          </a:solidFill>
                          <a:effectLst/>
                        </a:rPr>
                        <a:t>5-3</a:t>
                      </a:r>
                      <a:endParaRPr lang="pt-BR" sz="29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85020" marR="18502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900" b="0" dirty="0">
                          <a:solidFill>
                            <a:schemeClr val="bg1"/>
                          </a:solidFill>
                          <a:effectLst/>
                        </a:rPr>
                        <a:t>2-0</a:t>
                      </a:r>
                      <a:endParaRPr lang="pt-BR" sz="29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85020" marR="185020" marT="0" marB="0"/>
                </a:tc>
                <a:extLst>
                  <a:ext uri="{0D108BD9-81ED-4DB2-BD59-A6C34878D82A}">
                    <a16:rowId xmlns:a16="http://schemas.microsoft.com/office/drawing/2014/main" val="3514305800"/>
                  </a:ext>
                </a:extLst>
              </a:tr>
              <a:tr h="41027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900" b="0" dirty="0">
                          <a:solidFill>
                            <a:schemeClr val="bg1"/>
                          </a:solidFill>
                          <a:effectLst/>
                        </a:rPr>
                        <a:t>4 bits</a:t>
                      </a:r>
                      <a:endParaRPr lang="pt-BR" sz="29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85020" marR="185020" marT="0" marB="0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900" b="0" dirty="0">
                          <a:solidFill>
                            <a:schemeClr val="bg1"/>
                          </a:solidFill>
                          <a:effectLst/>
                        </a:rPr>
                        <a:t>3 bits</a:t>
                      </a:r>
                      <a:endParaRPr lang="pt-BR" sz="29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85020" marR="185020" marT="0" marB="0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900" b="0" dirty="0">
                          <a:solidFill>
                            <a:schemeClr val="bg1"/>
                          </a:solidFill>
                          <a:effectLst/>
                        </a:rPr>
                        <a:t>3 bits</a:t>
                      </a:r>
                      <a:endParaRPr lang="pt-BR" sz="29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85020" marR="185020" marT="0" marB="0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900" dirty="0">
                          <a:solidFill>
                            <a:schemeClr val="bg1"/>
                          </a:solidFill>
                          <a:effectLst/>
                        </a:rPr>
                        <a:t>3 bits</a:t>
                      </a:r>
                      <a:endParaRPr lang="pt-BR" sz="29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85020" marR="18502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900" dirty="0">
                          <a:solidFill>
                            <a:schemeClr val="bg1"/>
                          </a:solidFill>
                          <a:effectLst/>
                        </a:rPr>
                        <a:t>3 bits</a:t>
                      </a:r>
                      <a:endParaRPr lang="pt-BR" sz="29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85020" marR="185020" marT="0" marB="0"/>
                </a:tc>
                <a:extLst>
                  <a:ext uri="{0D108BD9-81ED-4DB2-BD59-A6C34878D82A}">
                    <a16:rowId xmlns:a16="http://schemas.microsoft.com/office/drawing/2014/main" val="3394872351"/>
                  </a:ext>
                </a:extLst>
              </a:tr>
            </a:tbl>
          </a:graphicData>
        </a:graphic>
      </p:graphicFrame>
      <p:sp>
        <p:nvSpPr>
          <p:cNvPr id="8" name="CaixaDeTexto 7">
            <a:extLst>
              <a:ext uri="{FF2B5EF4-FFF2-40B4-BE49-F238E27FC236}">
                <a16:creationId xmlns:a16="http://schemas.microsoft.com/office/drawing/2014/main" id="{7E69EA5B-F6F5-4B7F-874D-E6C47B8F3FE4}"/>
              </a:ext>
            </a:extLst>
          </p:cNvPr>
          <p:cNvSpPr txBox="1"/>
          <p:nvPr/>
        </p:nvSpPr>
        <p:spPr>
          <a:xfrm>
            <a:off x="838200" y="1563757"/>
            <a:ext cx="105156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200" b="1" dirty="0" err="1">
                <a:solidFill>
                  <a:schemeClr val="bg1"/>
                </a:solidFill>
              </a:rPr>
              <a:t>OpCode</a:t>
            </a:r>
            <a:r>
              <a:rPr lang="pt-BR" sz="2200" b="1" dirty="0">
                <a:solidFill>
                  <a:schemeClr val="bg1"/>
                </a:solidFill>
              </a:rPr>
              <a:t>:</a:t>
            </a:r>
            <a:r>
              <a:rPr lang="pt-BR" sz="2200" dirty="0">
                <a:solidFill>
                  <a:schemeClr val="bg1"/>
                </a:solidFill>
              </a:rPr>
              <a:t> operação que o processador executará;</a:t>
            </a:r>
          </a:p>
          <a:p>
            <a:pPr marL="285750" lvl="0" indent="-2857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200" b="1" dirty="0">
                <a:solidFill>
                  <a:schemeClr val="bg1"/>
                </a:solidFill>
                <a:ea typeface="Calibri" panose="020F0502020204030204" pitchFamily="34" charset="0"/>
                <a:cs typeface="Wingdings" panose="05000000000000000000" pitchFamily="2" charset="2"/>
              </a:rPr>
              <a:t>Rd:</a:t>
            </a:r>
            <a:r>
              <a:rPr lang="pt-BR" sz="2200" dirty="0">
                <a:solidFill>
                  <a:schemeClr val="bg1"/>
                </a:solidFill>
                <a:ea typeface="Calibri" panose="020F0502020204030204" pitchFamily="34" charset="0"/>
                <a:cs typeface="Wingdings" panose="05000000000000000000" pitchFamily="2" charset="2"/>
              </a:rPr>
              <a:t> o registrador do operando de destino. Ele recebe o segundo operando de destino. </a:t>
            </a:r>
          </a:p>
          <a:p>
            <a:pPr marL="285750" lvl="0" indent="-2857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200" b="1" dirty="0" err="1">
                <a:solidFill>
                  <a:schemeClr val="bg1"/>
                </a:solidFill>
                <a:ea typeface="Calibri" panose="020F0502020204030204" pitchFamily="34" charset="0"/>
                <a:cs typeface="Wingdings" panose="05000000000000000000" pitchFamily="2" charset="2"/>
              </a:rPr>
              <a:t>Rf</a:t>
            </a:r>
            <a:r>
              <a:rPr lang="pt-BR" sz="2200" b="1" dirty="0">
                <a:solidFill>
                  <a:schemeClr val="bg1"/>
                </a:solidFill>
                <a:ea typeface="Calibri" panose="020F0502020204030204" pitchFamily="34" charset="0"/>
                <a:cs typeface="Wingdings" panose="05000000000000000000" pitchFamily="2" charset="2"/>
              </a:rPr>
              <a:t>:</a:t>
            </a:r>
            <a:r>
              <a:rPr lang="pt-BR" sz="2200" dirty="0">
                <a:solidFill>
                  <a:schemeClr val="bg1"/>
                </a:solidFill>
                <a:ea typeface="Calibri" panose="020F0502020204030204" pitchFamily="34" charset="0"/>
                <a:cs typeface="Wingdings" panose="05000000000000000000" pitchFamily="2" charset="2"/>
              </a:rPr>
              <a:t> o registrador contendo o primeiro operando de origem;</a:t>
            </a:r>
          </a:p>
          <a:p>
            <a:pPr marL="285750" lvl="0" indent="-2857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200" b="1" dirty="0" err="1">
                <a:solidFill>
                  <a:schemeClr val="bg1"/>
                </a:solidFill>
                <a:ea typeface="Calibri" panose="020F0502020204030204" pitchFamily="34" charset="0"/>
                <a:cs typeface="Wingdings" panose="05000000000000000000" pitchFamily="2" charset="2"/>
              </a:rPr>
              <a:t>Rs</a:t>
            </a:r>
            <a:r>
              <a:rPr lang="pt-BR" sz="2200" b="1" dirty="0">
                <a:solidFill>
                  <a:schemeClr val="bg1"/>
                </a:solidFill>
                <a:ea typeface="Calibri" panose="020F0502020204030204" pitchFamily="34" charset="0"/>
                <a:cs typeface="Wingdings" panose="05000000000000000000" pitchFamily="2" charset="2"/>
              </a:rPr>
              <a:t>:</a:t>
            </a:r>
            <a:r>
              <a:rPr lang="pt-BR" sz="2200" dirty="0">
                <a:solidFill>
                  <a:schemeClr val="bg1"/>
                </a:solidFill>
                <a:ea typeface="Calibri" panose="020F0502020204030204" pitchFamily="34" charset="0"/>
                <a:cs typeface="Wingdings" panose="05000000000000000000" pitchFamily="2" charset="2"/>
              </a:rPr>
              <a:t> o registrador contendo o segundo operando de origem;</a:t>
            </a:r>
          </a:p>
          <a:p>
            <a:pPr marL="285750" lvl="0" indent="-2857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200" b="1" dirty="0" err="1">
                <a:solidFill>
                  <a:schemeClr val="bg1"/>
                </a:solidFill>
                <a:ea typeface="Calibri" panose="020F0502020204030204" pitchFamily="34" charset="0"/>
                <a:cs typeface="Wingdings" panose="05000000000000000000" pitchFamily="2" charset="2"/>
              </a:rPr>
              <a:t>Funct</a:t>
            </a:r>
            <a:r>
              <a:rPr lang="pt-BR" sz="2200" b="1" dirty="0">
                <a:solidFill>
                  <a:schemeClr val="bg1"/>
                </a:solidFill>
                <a:ea typeface="Calibri" panose="020F0502020204030204" pitchFamily="34" charset="0"/>
                <a:cs typeface="Wingdings" panose="05000000000000000000" pitchFamily="2" charset="2"/>
              </a:rPr>
              <a:t>:</a:t>
            </a:r>
            <a:r>
              <a:rPr lang="pt-BR" sz="2200" dirty="0">
                <a:solidFill>
                  <a:schemeClr val="bg1"/>
                </a:solidFill>
                <a:ea typeface="Calibri" panose="020F0502020204030204" pitchFamily="34" charset="0"/>
                <a:cs typeface="Wingdings" panose="05000000000000000000" pitchFamily="2" charset="2"/>
              </a:rPr>
              <a:t> variante específica da operação.</a:t>
            </a:r>
          </a:p>
        </p:txBody>
      </p:sp>
    </p:spTree>
    <p:extLst>
      <p:ext uri="{BB962C8B-B14F-4D97-AF65-F5344CB8AC3E}">
        <p14:creationId xmlns:p14="http://schemas.microsoft.com/office/powerpoint/2010/main" val="152213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D28EBB-F8F6-4F1B-BA2F-82DF48479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 I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D27F5E9B-01BE-4B4E-BA9E-0784C72DB34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42895172"/>
              </p:ext>
            </p:extLst>
          </p:nvPr>
        </p:nvGraphicFramePr>
        <p:xfrm>
          <a:off x="2368992" y="4166445"/>
          <a:ext cx="9412191" cy="21488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21060">
                  <a:extLst>
                    <a:ext uri="{9D8B030D-6E8A-4147-A177-3AD203B41FA5}">
                      <a16:colId xmlns:a16="http://schemas.microsoft.com/office/drawing/2014/main" val="3643427407"/>
                    </a:ext>
                  </a:extLst>
                </a:gridCol>
                <a:gridCol w="1974574">
                  <a:extLst>
                    <a:ext uri="{9D8B030D-6E8A-4147-A177-3AD203B41FA5}">
                      <a16:colId xmlns:a16="http://schemas.microsoft.com/office/drawing/2014/main" val="2866528417"/>
                    </a:ext>
                  </a:extLst>
                </a:gridCol>
                <a:gridCol w="2146853">
                  <a:extLst>
                    <a:ext uri="{9D8B030D-6E8A-4147-A177-3AD203B41FA5}">
                      <a16:colId xmlns:a16="http://schemas.microsoft.com/office/drawing/2014/main" val="502159879"/>
                    </a:ext>
                  </a:extLst>
                </a:gridCol>
                <a:gridCol w="2769704">
                  <a:extLst>
                    <a:ext uri="{9D8B030D-6E8A-4147-A177-3AD203B41FA5}">
                      <a16:colId xmlns:a16="http://schemas.microsoft.com/office/drawing/2014/main" val="2024367353"/>
                    </a:ext>
                  </a:extLst>
                </a:gridCol>
              </a:tblGrid>
              <a:tr h="10744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3500" dirty="0" err="1">
                          <a:effectLst/>
                        </a:rPr>
                        <a:t>OpCode</a:t>
                      </a:r>
                      <a:endParaRPr lang="pt-BR" sz="3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17025" marR="2170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3500" dirty="0">
                          <a:effectLst/>
                        </a:rPr>
                        <a:t>Rd</a:t>
                      </a:r>
                      <a:endParaRPr lang="pt-BR" sz="3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17025" marR="2170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3500" dirty="0" err="1">
                          <a:effectLst/>
                        </a:rPr>
                        <a:t>Rf</a:t>
                      </a:r>
                      <a:endParaRPr lang="pt-BR" sz="3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17025" marR="2170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3500" dirty="0">
                          <a:effectLst/>
                        </a:rPr>
                        <a:t>Imediato</a:t>
                      </a:r>
                      <a:endParaRPr lang="pt-BR" sz="3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17025" marR="217025" marT="0" marB="0"/>
                </a:tc>
                <a:extLst>
                  <a:ext uri="{0D108BD9-81ED-4DB2-BD59-A6C34878D82A}">
                    <a16:rowId xmlns:a16="http://schemas.microsoft.com/office/drawing/2014/main" val="1915434354"/>
                  </a:ext>
                </a:extLst>
              </a:tr>
              <a:tr h="53721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3500" b="0" dirty="0">
                          <a:solidFill>
                            <a:schemeClr val="bg1"/>
                          </a:solidFill>
                          <a:effectLst/>
                        </a:rPr>
                        <a:t>15-12</a:t>
                      </a:r>
                      <a:endParaRPr lang="pt-BR" sz="35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17025" marR="217025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3500" b="0" dirty="0">
                          <a:solidFill>
                            <a:schemeClr val="bg1"/>
                          </a:solidFill>
                          <a:effectLst/>
                        </a:rPr>
                        <a:t>11-9</a:t>
                      </a:r>
                      <a:endParaRPr lang="pt-BR" sz="35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17025" marR="217025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3500" b="0" dirty="0">
                          <a:solidFill>
                            <a:schemeClr val="bg1"/>
                          </a:solidFill>
                          <a:effectLst/>
                        </a:rPr>
                        <a:t>8-6</a:t>
                      </a:r>
                      <a:endParaRPr lang="pt-BR" sz="35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17025" marR="217025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3500" b="0" dirty="0">
                          <a:solidFill>
                            <a:schemeClr val="bg1"/>
                          </a:solidFill>
                          <a:effectLst/>
                        </a:rPr>
                        <a:t>5-0</a:t>
                      </a:r>
                      <a:endParaRPr lang="pt-BR" sz="35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17025" marR="217025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475207"/>
                  </a:ext>
                </a:extLst>
              </a:tr>
              <a:tr h="53721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35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 bits</a:t>
                      </a:r>
                    </a:p>
                  </a:txBody>
                  <a:tcPr marL="217025" marR="217025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3500" b="0" dirty="0">
                          <a:solidFill>
                            <a:schemeClr val="bg1"/>
                          </a:solidFill>
                          <a:effectLst/>
                        </a:rPr>
                        <a:t>3 bits</a:t>
                      </a:r>
                      <a:endParaRPr lang="pt-BR" sz="35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17025" marR="217025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3500" b="0" dirty="0">
                          <a:solidFill>
                            <a:schemeClr val="bg1"/>
                          </a:solidFill>
                          <a:effectLst/>
                        </a:rPr>
                        <a:t>3 bits</a:t>
                      </a:r>
                      <a:endParaRPr lang="pt-BR" sz="35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17025" marR="217025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3500" b="0" dirty="0">
                          <a:solidFill>
                            <a:schemeClr val="bg1"/>
                          </a:solidFill>
                          <a:effectLst/>
                        </a:rPr>
                        <a:t>6 bits</a:t>
                      </a:r>
                      <a:endParaRPr lang="pt-BR" sz="35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17025" marR="217025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2529138"/>
                  </a:ext>
                </a:extLst>
              </a:tr>
            </a:tbl>
          </a:graphicData>
        </a:graphic>
      </p:graphicFrame>
      <p:sp>
        <p:nvSpPr>
          <p:cNvPr id="5" name="CaixaDeTexto 4">
            <a:extLst>
              <a:ext uri="{FF2B5EF4-FFF2-40B4-BE49-F238E27FC236}">
                <a16:creationId xmlns:a16="http://schemas.microsoft.com/office/drawing/2014/main" id="{7FB69CE7-BDBA-4824-A658-97CED70C9739}"/>
              </a:ext>
            </a:extLst>
          </p:cNvPr>
          <p:cNvSpPr txBox="1"/>
          <p:nvPr/>
        </p:nvSpPr>
        <p:spPr>
          <a:xfrm>
            <a:off x="838200" y="1563757"/>
            <a:ext cx="105156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200" b="1" dirty="0" err="1">
                <a:solidFill>
                  <a:schemeClr val="bg1"/>
                </a:solidFill>
              </a:rPr>
              <a:t>OpCode</a:t>
            </a:r>
            <a:r>
              <a:rPr lang="pt-BR" sz="2200" b="1" dirty="0">
                <a:solidFill>
                  <a:schemeClr val="bg1"/>
                </a:solidFill>
              </a:rPr>
              <a:t>:</a:t>
            </a:r>
            <a:r>
              <a:rPr lang="pt-BR" sz="2200" dirty="0">
                <a:solidFill>
                  <a:schemeClr val="bg1"/>
                </a:solidFill>
              </a:rPr>
              <a:t> operação que o processador executará;</a:t>
            </a:r>
          </a:p>
          <a:p>
            <a:pPr marL="285750" lvl="0" indent="-2857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200" b="1" dirty="0">
                <a:solidFill>
                  <a:schemeClr val="bg1"/>
                </a:solidFill>
                <a:ea typeface="Calibri" panose="020F0502020204030204" pitchFamily="34" charset="0"/>
                <a:cs typeface="Wingdings" panose="05000000000000000000" pitchFamily="2" charset="2"/>
              </a:rPr>
              <a:t>Rd:</a:t>
            </a:r>
            <a:r>
              <a:rPr lang="pt-BR" sz="2200" dirty="0">
                <a:solidFill>
                  <a:schemeClr val="bg1"/>
                </a:solidFill>
                <a:ea typeface="Calibri" panose="020F0502020204030204" pitchFamily="34" charset="0"/>
                <a:cs typeface="Wingdings" panose="05000000000000000000" pitchFamily="2" charset="2"/>
              </a:rPr>
              <a:t> o registrador do operando de destino. Ele recebe o segundo operando de destino. </a:t>
            </a:r>
          </a:p>
          <a:p>
            <a:pPr marL="285750" lvl="0" indent="-2857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200" b="1" dirty="0" err="1">
                <a:solidFill>
                  <a:schemeClr val="bg1"/>
                </a:solidFill>
                <a:ea typeface="Calibri" panose="020F0502020204030204" pitchFamily="34" charset="0"/>
                <a:cs typeface="Wingdings" panose="05000000000000000000" pitchFamily="2" charset="2"/>
              </a:rPr>
              <a:t>Rf</a:t>
            </a:r>
            <a:r>
              <a:rPr lang="pt-BR" sz="2200" b="1" dirty="0">
                <a:solidFill>
                  <a:schemeClr val="bg1"/>
                </a:solidFill>
                <a:ea typeface="Calibri" panose="020F0502020204030204" pitchFamily="34" charset="0"/>
                <a:cs typeface="Wingdings" panose="05000000000000000000" pitchFamily="2" charset="2"/>
              </a:rPr>
              <a:t>:</a:t>
            </a:r>
            <a:r>
              <a:rPr lang="pt-BR" sz="2200" dirty="0">
                <a:solidFill>
                  <a:schemeClr val="bg1"/>
                </a:solidFill>
                <a:ea typeface="Calibri" panose="020F0502020204030204" pitchFamily="34" charset="0"/>
                <a:cs typeface="Wingdings" panose="05000000000000000000" pitchFamily="2" charset="2"/>
              </a:rPr>
              <a:t> o registrador contendo o primeiro operando de origem;</a:t>
            </a:r>
          </a:p>
          <a:p>
            <a:pPr marL="285750" lvl="0" indent="-2857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200" b="1" dirty="0" err="1">
                <a:solidFill>
                  <a:schemeClr val="bg1"/>
                </a:solidFill>
                <a:ea typeface="Calibri" panose="020F0502020204030204" pitchFamily="34" charset="0"/>
                <a:cs typeface="Wingdings" panose="05000000000000000000" pitchFamily="2" charset="2"/>
              </a:rPr>
              <a:t>Rs</a:t>
            </a:r>
            <a:r>
              <a:rPr lang="pt-BR" sz="2200" b="1" dirty="0">
                <a:solidFill>
                  <a:schemeClr val="bg1"/>
                </a:solidFill>
                <a:ea typeface="Calibri" panose="020F0502020204030204" pitchFamily="34" charset="0"/>
                <a:cs typeface="Wingdings" panose="05000000000000000000" pitchFamily="2" charset="2"/>
              </a:rPr>
              <a:t>:</a:t>
            </a:r>
            <a:r>
              <a:rPr lang="pt-BR" sz="2200" dirty="0">
                <a:solidFill>
                  <a:schemeClr val="bg1"/>
                </a:solidFill>
                <a:ea typeface="Calibri" panose="020F0502020204030204" pitchFamily="34" charset="0"/>
                <a:cs typeface="Wingdings" panose="05000000000000000000" pitchFamily="2" charset="2"/>
              </a:rPr>
              <a:t> o registrador contendo o segundo operando de origem;</a:t>
            </a:r>
          </a:p>
          <a:p>
            <a:pPr marL="285750" lvl="0" indent="-2857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200" b="1" dirty="0" err="1">
                <a:solidFill>
                  <a:schemeClr val="bg1"/>
                </a:solidFill>
                <a:ea typeface="Calibri" panose="020F0502020204030204" pitchFamily="34" charset="0"/>
                <a:cs typeface="Wingdings" panose="05000000000000000000" pitchFamily="2" charset="2"/>
              </a:rPr>
              <a:t>Funct</a:t>
            </a:r>
            <a:r>
              <a:rPr lang="pt-BR" sz="2200" b="1" dirty="0">
                <a:solidFill>
                  <a:schemeClr val="bg1"/>
                </a:solidFill>
                <a:ea typeface="Calibri" panose="020F0502020204030204" pitchFamily="34" charset="0"/>
                <a:cs typeface="Wingdings" panose="05000000000000000000" pitchFamily="2" charset="2"/>
              </a:rPr>
              <a:t>:</a:t>
            </a:r>
            <a:r>
              <a:rPr lang="pt-BR" sz="2200" dirty="0">
                <a:solidFill>
                  <a:schemeClr val="bg1"/>
                </a:solidFill>
                <a:ea typeface="Calibri" panose="020F0502020204030204" pitchFamily="34" charset="0"/>
                <a:cs typeface="Wingdings" panose="05000000000000000000" pitchFamily="2" charset="2"/>
              </a:rPr>
              <a:t> variante específica da operação.</a:t>
            </a:r>
          </a:p>
        </p:txBody>
      </p:sp>
    </p:spTree>
    <p:extLst>
      <p:ext uri="{BB962C8B-B14F-4D97-AF65-F5344CB8AC3E}">
        <p14:creationId xmlns:p14="http://schemas.microsoft.com/office/powerpoint/2010/main" val="3309822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D28EBB-F8F6-4F1B-BA2F-82DF48479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 J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FB69CE7-BDBA-4824-A658-97CED70C9739}"/>
              </a:ext>
            </a:extLst>
          </p:cNvPr>
          <p:cNvSpPr txBox="1"/>
          <p:nvPr/>
        </p:nvSpPr>
        <p:spPr>
          <a:xfrm>
            <a:off x="838200" y="1563757"/>
            <a:ext cx="105156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200" b="1" dirty="0" err="1">
                <a:solidFill>
                  <a:schemeClr val="bg1"/>
                </a:solidFill>
              </a:rPr>
              <a:t>OpCode</a:t>
            </a:r>
            <a:r>
              <a:rPr lang="pt-BR" sz="2200" b="1" dirty="0">
                <a:solidFill>
                  <a:schemeClr val="bg1"/>
                </a:solidFill>
              </a:rPr>
              <a:t>:</a:t>
            </a:r>
            <a:r>
              <a:rPr lang="pt-BR" sz="2200" dirty="0">
                <a:solidFill>
                  <a:schemeClr val="bg1"/>
                </a:solidFill>
              </a:rPr>
              <a:t> operação que o processador executará;</a:t>
            </a:r>
          </a:p>
          <a:p>
            <a:pPr marL="285750" lvl="0" indent="-2857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200" b="1" dirty="0">
                <a:solidFill>
                  <a:schemeClr val="bg1"/>
                </a:solidFill>
                <a:ea typeface="Calibri" panose="020F0502020204030204" pitchFamily="34" charset="0"/>
                <a:cs typeface="Wingdings" panose="05000000000000000000" pitchFamily="2" charset="2"/>
              </a:rPr>
              <a:t>Rd:</a:t>
            </a:r>
            <a:r>
              <a:rPr lang="pt-BR" sz="2200" dirty="0">
                <a:solidFill>
                  <a:schemeClr val="bg1"/>
                </a:solidFill>
                <a:ea typeface="Calibri" panose="020F0502020204030204" pitchFamily="34" charset="0"/>
                <a:cs typeface="Wingdings" panose="05000000000000000000" pitchFamily="2" charset="2"/>
              </a:rPr>
              <a:t> o registrador do operando de destino. Ele recebe o segundo operando de destino. </a:t>
            </a:r>
          </a:p>
          <a:p>
            <a:pPr marL="285750" lvl="0" indent="-2857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200" b="1" dirty="0" err="1">
                <a:solidFill>
                  <a:schemeClr val="bg1"/>
                </a:solidFill>
                <a:ea typeface="Calibri" panose="020F0502020204030204" pitchFamily="34" charset="0"/>
                <a:cs typeface="Wingdings" panose="05000000000000000000" pitchFamily="2" charset="2"/>
              </a:rPr>
              <a:t>Rf</a:t>
            </a:r>
            <a:r>
              <a:rPr lang="pt-BR" sz="2200" b="1" dirty="0">
                <a:solidFill>
                  <a:schemeClr val="bg1"/>
                </a:solidFill>
                <a:ea typeface="Calibri" panose="020F0502020204030204" pitchFamily="34" charset="0"/>
                <a:cs typeface="Wingdings" panose="05000000000000000000" pitchFamily="2" charset="2"/>
              </a:rPr>
              <a:t>:</a:t>
            </a:r>
            <a:r>
              <a:rPr lang="pt-BR" sz="2200" dirty="0">
                <a:solidFill>
                  <a:schemeClr val="bg1"/>
                </a:solidFill>
                <a:ea typeface="Calibri" panose="020F0502020204030204" pitchFamily="34" charset="0"/>
                <a:cs typeface="Wingdings" panose="05000000000000000000" pitchFamily="2" charset="2"/>
              </a:rPr>
              <a:t> o registrador contendo o primeiro operando de origem;</a:t>
            </a:r>
          </a:p>
          <a:p>
            <a:pPr marL="285750" lvl="0" indent="-2857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200" b="1" dirty="0" err="1">
                <a:solidFill>
                  <a:schemeClr val="bg1"/>
                </a:solidFill>
                <a:ea typeface="Calibri" panose="020F0502020204030204" pitchFamily="34" charset="0"/>
                <a:cs typeface="Wingdings" panose="05000000000000000000" pitchFamily="2" charset="2"/>
              </a:rPr>
              <a:t>Rs</a:t>
            </a:r>
            <a:r>
              <a:rPr lang="pt-BR" sz="2200" b="1" dirty="0">
                <a:solidFill>
                  <a:schemeClr val="bg1"/>
                </a:solidFill>
                <a:ea typeface="Calibri" panose="020F0502020204030204" pitchFamily="34" charset="0"/>
                <a:cs typeface="Wingdings" panose="05000000000000000000" pitchFamily="2" charset="2"/>
              </a:rPr>
              <a:t>:</a:t>
            </a:r>
            <a:r>
              <a:rPr lang="pt-BR" sz="2200" dirty="0">
                <a:solidFill>
                  <a:schemeClr val="bg1"/>
                </a:solidFill>
                <a:ea typeface="Calibri" panose="020F0502020204030204" pitchFamily="34" charset="0"/>
                <a:cs typeface="Wingdings" panose="05000000000000000000" pitchFamily="2" charset="2"/>
              </a:rPr>
              <a:t> o registrador contendo o segundo operando de origem;</a:t>
            </a:r>
          </a:p>
          <a:p>
            <a:pPr marL="285750" lvl="0" indent="-2857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200" b="1" dirty="0" err="1">
                <a:solidFill>
                  <a:schemeClr val="bg1"/>
                </a:solidFill>
                <a:ea typeface="Calibri" panose="020F0502020204030204" pitchFamily="34" charset="0"/>
                <a:cs typeface="Wingdings" panose="05000000000000000000" pitchFamily="2" charset="2"/>
              </a:rPr>
              <a:t>Funct</a:t>
            </a:r>
            <a:r>
              <a:rPr lang="pt-BR" sz="2200" b="1" dirty="0">
                <a:solidFill>
                  <a:schemeClr val="bg1"/>
                </a:solidFill>
                <a:ea typeface="Calibri" panose="020F0502020204030204" pitchFamily="34" charset="0"/>
                <a:cs typeface="Wingdings" panose="05000000000000000000" pitchFamily="2" charset="2"/>
              </a:rPr>
              <a:t>:</a:t>
            </a:r>
            <a:r>
              <a:rPr lang="pt-BR" sz="2200" dirty="0">
                <a:solidFill>
                  <a:schemeClr val="bg1"/>
                </a:solidFill>
                <a:ea typeface="Calibri" panose="020F0502020204030204" pitchFamily="34" charset="0"/>
                <a:cs typeface="Wingdings" panose="05000000000000000000" pitchFamily="2" charset="2"/>
              </a:rPr>
              <a:t> variante específica da operação.</a:t>
            </a: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15514D3F-705B-4DA1-A6D6-72C01B9A80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5067709"/>
              </p:ext>
            </p:extLst>
          </p:nvPr>
        </p:nvGraphicFramePr>
        <p:xfrm>
          <a:off x="2361728" y="4094389"/>
          <a:ext cx="7468544" cy="15544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48116">
                  <a:extLst>
                    <a:ext uri="{9D8B030D-6E8A-4147-A177-3AD203B41FA5}">
                      <a16:colId xmlns:a16="http://schemas.microsoft.com/office/drawing/2014/main" val="962046932"/>
                    </a:ext>
                  </a:extLst>
                </a:gridCol>
                <a:gridCol w="4820428">
                  <a:extLst>
                    <a:ext uri="{9D8B030D-6E8A-4147-A177-3AD203B41FA5}">
                      <a16:colId xmlns:a16="http://schemas.microsoft.com/office/drawing/2014/main" val="2434647"/>
                    </a:ext>
                  </a:extLst>
                </a:gridCol>
              </a:tblGrid>
              <a:tr h="51480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3400" dirty="0" err="1">
                          <a:effectLst/>
                        </a:rPr>
                        <a:t>Op</a:t>
                      </a:r>
                      <a:endParaRPr lang="pt-BR" sz="3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10601" marR="21060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3400" dirty="0">
                          <a:effectLst/>
                        </a:rPr>
                        <a:t>Endereço</a:t>
                      </a:r>
                      <a:endParaRPr lang="pt-BR" sz="3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10601" marR="210601" marT="0" marB="0"/>
                </a:tc>
                <a:extLst>
                  <a:ext uri="{0D108BD9-81ED-4DB2-BD59-A6C34878D82A}">
                    <a16:rowId xmlns:a16="http://schemas.microsoft.com/office/drawing/2014/main" val="3119184702"/>
                  </a:ext>
                </a:extLst>
              </a:tr>
              <a:tr h="51480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3400" b="0" dirty="0">
                          <a:solidFill>
                            <a:schemeClr val="bg1"/>
                          </a:solidFill>
                          <a:effectLst/>
                        </a:rPr>
                        <a:t>15-12</a:t>
                      </a:r>
                      <a:endParaRPr lang="pt-BR" sz="34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10601" marR="210601" marT="0" marB="0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3400" b="0" dirty="0">
                          <a:solidFill>
                            <a:schemeClr val="bg1"/>
                          </a:solidFill>
                          <a:effectLst/>
                        </a:rPr>
                        <a:t>11-0</a:t>
                      </a:r>
                      <a:endParaRPr lang="pt-BR" sz="34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10601" marR="210601" marT="0" marB="0"/>
                </a:tc>
                <a:extLst>
                  <a:ext uri="{0D108BD9-81ED-4DB2-BD59-A6C34878D82A}">
                    <a16:rowId xmlns:a16="http://schemas.microsoft.com/office/drawing/2014/main" val="1078091083"/>
                  </a:ext>
                </a:extLst>
              </a:tr>
              <a:tr h="51480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3400" b="0" dirty="0">
                          <a:solidFill>
                            <a:schemeClr val="bg1"/>
                          </a:solidFill>
                          <a:effectLst/>
                        </a:rPr>
                        <a:t>4 bits</a:t>
                      </a:r>
                      <a:endParaRPr lang="pt-BR" sz="34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10601" marR="210601" marT="0" marB="0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3400" b="0" dirty="0">
                          <a:solidFill>
                            <a:schemeClr val="bg1"/>
                          </a:solidFill>
                          <a:effectLst/>
                        </a:rPr>
                        <a:t>12 bits</a:t>
                      </a:r>
                      <a:endParaRPr lang="pt-BR" sz="34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10601" marR="210601" marT="0" marB="0"/>
                </a:tc>
                <a:extLst>
                  <a:ext uri="{0D108BD9-81ED-4DB2-BD59-A6C34878D82A}">
                    <a16:rowId xmlns:a16="http://schemas.microsoft.com/office/drawing/2014/main" val="20739513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7528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D16F25-0A29-4126-8482-AD826DD08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5447071" cy="1676603"/>
          </a:xfrm>
        </p:spPr>
        <p:txBody>
          <a:bodyPr>
            <a:normAutofit/>
          </a:bodyPr>
          <a:lstStyle/>
          <a:p>
            <a:r>
              <a:rPr lang="pt-BR" dirty="0"/>
              <a:t>ULA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0E78A70-CADA-4E4F-9D3D-B4936FBCB6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4978146" cy="3785419"/>
          </a:xfrm>
        </p:spPr>
        <p:txBody>
          <a:bodyPr>
            <a:normAutofit fontScale="92500" lnSpcReduction="10000"/>
          </a:bodyPr>
          <a:lstStyle/>
          <a:p>
            <a:r>
              <a:rPr lang="pt-BR" sz="1800" dirty="0" err="1">
                <a:solidFill>
                  <a:schemeClr val="bg1"/>
                </a:solidFill>
              </a:rPr>
              <a:t>EntradaA</a:t>
            </a:r>
            <a:r>
              <a:rPr lang="pt-BR" sz="1800" dirty="0">
                <a:solidFill>
                  <a:schemeClr val="bg1"/>
                </a:solidFill>
              </a:rPr>
              <a:t>: primeiro dado a ser lido pela ULA;</a:t>
            </a:r>
          </a:p>
          <a:p>
            <a:r>
              <a:rPr lang="pt-BR" sz="1800" dirty="0" err="1">
                <a:solidFill>
                  <a:schemeClr val="bg1"/>
                </a:solidFill>
              </a:rPr>
              <a:t>EntradaB</a:t>
            </a:r>
            <a:r>
              <a:rPr lang="pt-BR" sz="1800" dirty="0">
                <a:solidFill>
                  <a:schemeClr val="bg1"/>
                </a:solidFill>
              </a:rPr>
              <a:t>: segundo dado a ser lido pela ULA;</a:t>
            </a:r>
          </a:p>
          <a:p>
            <a:r>
              <a:rPr lang="pt-BR" sz="1800" dirty="0" err="1">
                <a:solidFill>
                  <a:schemeClr val="bg1"/>
                </a:solidFill>
              </a:rPr>
              <a:t>Controle_ULA</a:t>
            </a:r>
            <a:r>
              <a:rPr lang="pt-BR" sz="1800" dirty="0">
                <a:solidFill>
                  <a:schemeClr val="bg1"/>
                </a:solidFill>
              </a:rPr>
              <a:t>: informação com a operação a ser executada;</a:t>
            </a:r>
          </a:p>
          <a:p>
            <a:r>
              <a:rPr lang="pt-BR" sz="1800" dirty="0" err="1">
                <a:solidFill>
                  <a:schemeClr val="bg1"/>
                </a:solidFill>
              </a:rPr>
              <a:t>Saida_to_Dados</a:t>
            </a:r>
            <a:r>
              <a:rPr lang="pt-BR" sz="1800" dirty="0">
                <a:solidFill>
                  <a:schemeClr val="bg1"/>
                </a:solidFill>
              </a:rPr>
              <a:t>: saída de dados que irá para a memória de dados;</a:t>
            </a:r>
          </a:p>
          <a:p>
            <a:r>
              <a:rPr lang="pt-BR" sz="1800" dirty="0" err="1">
                <a:solidFill>
                  <a:schemeClr val="bg1"/>
                </a:solidFill>
              </a:rPr>
              <a:t>Saida_to_Mux</a:t>
            </a:r>
            <a:r>
              <a:rPr lang="pt-BR" sz="1800" dirty="0">
                <a:solidFill>
                  <a:schemeClr val="bg1"/>
                </a:solidFill>
              </a:rPr>
              <a:t>: saída de dados que irá para a multiplexadora;</a:t>
            </a:r>
          </a:p>
          <a:p>
            <a:r>
              <a:rPr lang="pt-BR" sz="1800" dirty="0" err="1">
                <a:solidFill>
                  <a:schemeClr val="bg1"/>
                </a:solidFill>
              </a:rPr>
              <a:t>ZeroULA</a:t>
            </a:r>
            <a:r>
              <a:rPr lang="pt-BR" sz="1800" dirty="0">
                <a:solidFill>
                  <a:schemeClr val="bg1"/>
                </a:solidFill>
              </a:rPr>
              <a:t>: saída do </a:t>
            </a:r>
            <a:r>
              <a:rPr lang="pt-BR" sz="1800" dirty="0" err="1">
                <a:solidFill>
                  <a:schemeClr val="bg1"/>
                </a:solidFill>
              </a:rPr>
              <a:t>resutado</a:t>
            </a:r>
            <a:r>
              <a:rPr lang="pt-BR" sz="1800" dirty="0">
                <a:solidFill>
                  <a:schemeClr val="bg1"/>
                </a:solidFill>
              </a:rPr>
              <a:t> de desvios condicionais.</a:t>
            </a:r>
          </a:p>
        </p:txBody>
      </p:sp>
      <p:pic>
        <p:nvPicPr>
          <p:cNvPr id="6" name="Espaço Reservado para Conteúdo 3">
            <a:extLst>
              <a:ext uri="{FF2B5EF4-FFF2-40B4-BE49-F238E27FC236}">
                <a16:creationId xmlns:a16="http://schemas.microsoft.com/office/drawing/2014/main" id="{50330E90-BF8C-4CF4-9665-E73C266681E8}"/>
              </a:ext>
            </a:extLst>
          </p:cNvPr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" t="20103" r="501" b="9245"/>
          <a:stretch/>
        </p:blipFill>
        <p:spPr>
          <a:xfrm>
            <a:off x="5805268" y="2803075"/>
            <a:ext cx="6386732" cy="2436006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454075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D16F25-0A29-4126-8482-AD826DD08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5447071" cy="1676603"/>
          </a:xfrm>
        </p:spPr>
        <p:txBody>
          <a:bodyPr>
            <a:normAutofit/>
          </a:bodyPr>
          <a:lstStyle/>
          <a:p>
            <a:r>
              <a:rPr lang="pt-BR" dirty="0"/>
              <a:t>Banco de Registradores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0E78A70-CADA-4E4F-9D3D-B4936FBCB6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4978146" cy="3785419"/>
          </a:xfrm>
        </p:spPr>
        <p:txBody>
          <a:bodyPr>
            <a:normAutofit fontScale="92500" lnSpcReduction="20000"/>
          </a:bodyPr>
          <a:lstStyle/>
          <a:p>
            <a:r>
              <a:rPr lang="pt-BR" sz="1800" dirty="0" err="1">
                <a:solidFill>
                  <a:schemeClr val="bg1"/>
                </a:solidFill>
              </a:rPr>
              <a:t>Clock</a:t>
            </a:r>
            <a:r>
              <a:rPr lang="pt-BR" sz="1800" dirty="0">
                <a:solidFill>
                  <a:schemeClr val="bg1"/>
                </a:solidFill>
              </a:rPr>
              <a:t>: </a:t>
            </a:r>
            <a:r>
              <a:rPr lang="pt-BR" sz="1800" dirty="0" err="1">
                <a:solidFill>
                  <a:schemeClr val="bg1"/>
                </a:solidFill>
              </a:rPr>
              <a:t>clock</a:t>
            </a:r>
            <a:r>
              <a:rPr lang="pt-BR" sz="1800" dirty="0">
                <a:solidFill>
                  <a:schemeClr val="bg1"/>
                </a:solidFill>
              </a:rPr>
              <a:t> do processador;</a:t>
            </a:r>
          </a:p>
          <a:p>
            <a:r>
              <a:rPr lang="pt-BR" sz="1800" dirty="0">
                <a:solidFill>
                  <a:schemeClr val="bg1"/>
                </a:solidFill>
              </a:rPr>
              <a:t>Data: dado a ser escrito no registrador de destino;</a:t>
            </a:r>
          </a:p>
          <a:p>
            <a:r>
              <a:rPr lang="pt-BR" sz="1800" dirty="0">
                <a:solidFill>
                  <a:schemeClr val="bg1"/>
                </a:solidFill>
              </a:rPr>
              <a:t>LeReg2: segundo registrador para leitura;</a:t>
            </a:r>
          </a:p>
          <a:p>
            <a:r>
              <a:rPr lang="pt-BR" sz="1800" dirty="0">
                <a:solidFill>
                  <a:schemeClr val="bg1"/>
                </a:solidFill>
              </a:rPr>
              <a:t>LeReg1: primeiro registrador para leitura;</a:t>
            </a:r>
          </a:p>
          <a:p>
            <a:r>
              <a:rPr lang="pt-BR" sz="1800" dirty="0" err="1">
                <a:solidFill>
                  <a:schemeClr val="bg1"/>
                </a:solidFill>
              </a:rPr>
              <a:t>RegDst</a:t>
            </a:r>
            <a:r>
              <a:rPr lang="pt-BR" sz="1800" dirty="0">
                <a:solidFill>
                  <a:schemeClr val="bg1"/>
                </a:solidFill>
              </a:rPr>
              <a:t>: registrador para escrita;</a:t>
            </a:r>
          </a:p>
          <a:p>
            <a:r>
              <a:rPr lang="pt-BR" sz="1800" dirty="0" err="1">
                <a:solidFill>
                  <a:schemeClr val="bg1"/>
                </a:solidFill>
              </a:rPr>
              <a:t>EscReg</a:t>
            </a:r>
            <a:r>
              <a:rPr lang="pt-BR" sz="1800" dirty="0">
                <a:solidFill>
                  <a:schemeClr val="bg1"/>
                </a:solidFill>
              </a:rPr>
              <a:t>: flag que autoriza a escrita de dados.</a:t>
            </a:r>
          </a:p>
          <a:p>
            <a:r>
              <a:rPr lang="pt-BR" sz="1800" dirty="0" err="1">
                <a:solidFill>
                  <a:schemeClr val="bg1"/>
                </a:solidFill>
              </a:rPr>
              <a:t>RegA</a:t>
            </a:r>
            <a:r>
              <a:rPr lang="pt-BR" sz="1800" dirty="0">
                <a:solidFill>
                  <a:schemeClr val="bg1"/>
                </a:solidFill>
              </a:rPr>
              <a:t>: Saída do dado do primeiro registrador de leitura;</a:t>
            </a:r>
          </a:p>
          <a:p>
            <a:r>
              <a:rPr lang="pt-BR" sz="1800" dirty="0" err="1">
                <a:solidFill>
                  <a:schemeClr val="bg1"/>
                </a:solidFill>
              </a:rPr>
              <a:t>RegB</a:t>
            </a:r>
            <a:r>
              <a:rPr lang="pt-BR" sz="1800" dirty="0">
                <a:solidFill>
                  <a:schemeClr val="bg1"/>
                </a:solidFill>
              </a:rPr>
              <a:t>: Saída do dado do segundo registrador de leitura;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011F42F-48C2-4997-B345-63E1A96D5830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7078" y="1708233"/>
            <a:ext cx="6472498" cy="4081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6281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D16F25-0A29-4126-8482-AD826DD08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271456"/>
            <a:ext cx="5447071" cy="1676603"/>
          </a:xfrm>
        </p:spPr>
        <p:txBody>
          <a:bodyPr>
            <a:normAutofit/>
          </a:bodyPr>
          <a:lstStyle/>
          <a:p>
            <a:r>
              <a:rPr lang="pt-BR" dirty="0"/>
              <a:t>Unidade de Controle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0E78A70-CADA-4E4F-9D3D-B4936FBCB6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1895062"/>
            <a:ext cx="6410998" cy="4691482"/>
          </a:xfrm>
        </p:spPr>
        <p:txBody>
          <a:bodyPr>
            <a:normAutofit fontScale="85000" lnSpcReduction="10000"/>
          </a:bodyPr>
          <a:lstStyle/>
          <a:p>
            <a:pPr>
              <a:spcBef>
                <a:spcPts val="400"/>
              </a:spcBef>
            </a:pPr>
            <a:r>
              <a:rPr lang="pt-BR" sz="1800" dirty="0"/>
              <a:t>entrada: informação com o </a:t>
            </a:r>
            <a:r>
              <a:rPr lang="pt-BR" sz="1800" dirty="0" err="1"/>
              <a:t>opcode</a:t>
            </a:r>
            <a:r>
              <a:rPr lang="pt-BR" sz="1800" dirty="0"/>
              <a:t>;</a:t>
            </a:r>
          </a:p>
          <a:p>
            <a:pPr>
              <a:spcBef>
                <a:spcPts val="400"/>
              </a:spcBef>
            </a:pPr>
            <a:r>
              <a:rPr lang="pt-BR" sz="1800" dirty="0" err="1"/>
              <a:t>aluSRC</a:t>
            </a:r>
            <a:r>
              <a:rPr lang="pt-BR" sz="1800" dirty="0"/>
              <a:t>: controla o multiplexador que decide se envia o segundo registrador de leitura ou o valor imediato;</a:t>
            </a:r>
          </a:p>
          <a:p>
            <a:pPr>
              <a:spcBef>
                <a:spcPts val="400"/>
              </a:spcBef>
            </a:pPr>
            <a:r>
              <a:rPr lang="pt-BR" sz="1800" dirty="0" err="1"/>
              <a:t>branch</a:t>
            </a:r>
            <a:r>
              <a:rPr lang="pt-BR" sz="1800" dirty="0"/>
              <a:t>: decide se o PC recebe o endereço do </a:t>
            </a:r>
            <a:r>
              <a:rPr lang="pt-BR" sz="1800" dirty="0" err="1"/>
              <a:t>jump</a:t>
            </a:r>
            <a:r>
              <a:rPr lang="pt-BR" sz="1800" dirty="0"/>
              <a:t> ou a outra opção;</a:t>
            </a:r>
          </a:p>
          <a:p>
            <a:pPr>
              <a:spcBef>
                <a:spcPts val="400"/>
              </a:spcBef>
            </a:pPr>
            <a:r>
              <a:rPr lang="pt-BR" sz="1800" dirty="0" err="1"/>
              <a:t>escrevemem</a:t>
            </a:r>
            <a:r>
              <a:rPr lang="pt-BR" sz="1800" dirty="0"/>
              <a:t>: controla se haverá escrita na memória de dados;</a:t>
            </a:r>
          </a:p>
          <a:p>
            <a:pPr>
              <a:spcBef>
                <a:spcPts val="400"/>
              </a:spcBef>
            </a:pPr>
            <a:r>
              <a:rPr lang="pt-BR" sz="1800" dirty="0" err="1"/>
              <a:t>escrevereg</a:t>
            </a:r>
            <a:r>
              <a:rPr lang="pt-BR" sz="1800" dirty="0"/>
              <a:t>: controla se haverá escrita no banco de registradores;</a:t>
            </a:r>
          </a:p>
          <a:p>
            <a:pPr>
              <a:spcBef>
                <a:spcPts val="400"/>
              </a:spcBef>
            </a:pPr>
            <a:r>
              <a:rPr lang="pt-BR" sz="1800" dirty="0" err="1"/>
              <a:t>jump</a:t>
            </a:r>
            <a:r>
              <a:rPr lang="pt-BR" sz="1800" dirty="0"/>
              <a:t>: controla se haverá desvio condicional;</a:t>
            </a:r>
          </a:p>
          <a:p>
            <a:pPr>
              <a:spcBef>
                <a:spcPts val="400"/>
              </a:spcBef>
            </a:pPr>
            <a:r>
              <a:rPr lang="pt-BR" sz="1800" dirty="0" err="1"/>
              <a:t>lemem</a:t>
            </a:r>
            <a:r>
              <a:rPr lang="pt-BR" sz="1800" dirty="0"/>
              <a:t>: controla se o dado da memoria de dados sairá na saída dela;</a:t>
            </a:r>
          </a:p>
          <a:p>
            <a:pPr>
              <a:spcBef>
                <a:spcPts val="400"/>
              </a:spcBef>
            </a:pPr>
            <a:r>
              <a:rPr lang="pt-BR" sz="1800" dirty="0" err="1"/>
              <a:t>memparareg</a:t>
            </a:r>
            <a:r>
              <a:rPr lang="pt-BR" sz="1800" dirty="0"/>
              <a:t>: decide se o dado a ser guardado no registrador de destino será da ULA ou da memória de dados;</a:t>
            </a:r>
          </a:p>
          <a:p>
            <a:pPr>
              <a:spcBef>
                <a:spcPts val="400"/>
              </a:spcBef>
            </a:pPr>
            <a:r>
              <a:rPr lang="pt-BR" sz="1800" dirty="0" err="1"/>
              <a:t>origalu</a:t>
            </a:r>
            <a:r>
              <a:rPr lang="pt-BR" sz="1800" dirty="0"/>
              <a:t>: envia a operação para a operação para a ULA;</a:t>
            </a:r>
          </a:p>
          <a:p>
            <a:pPr>
              <a:spcBef>
                <a:spcPts val="400"/>
              </a:spcBef>
            </a:pPr>
            <a:r>
              <a:rPr lang="pt-BR" sz="1800" dirty="0" err="1"/>
              <a:t>regdest</a:t>
            </a:r>
            <a:r>
              <a:rPr lang="pt-BR" sz="1800" dirty="0"/>
              <a:t>: decide qual registrador será escolhido para leitura.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098D38F8-D8FB-46E0-AC97-1B7DE256D99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9929" y="1292542"/>
            <a:ext cx="4978146" cy="4922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531341"/>
      </p:ext>
    </p:extLst>
  </p:cSld>
  <p:clrMapOvr>
    <a:masterClrMapping/>
  </p:clrMapOvr>
</p:sld>
</file>

<file path=ppt/theme/theme1.xml><?xml version="1.0" encoding="utf-8"?>
<a:theme xmlns:a="http://schemas.openxmlformats.org/drawingml/2006/main" name="Fatia">
  <a:themeElements>
    <a:clrScheme name="Fatia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Fatia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at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148</TotalTime>
  <Words>700</Words>
  <Application>Microsoft Office PowerPoint</Application>
  <PresentationFormat>Widescreen</PresentationFormat>
  <Paragraphs>123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Century Gothic</vt:lpstr>
      <vt:lpstr>Wingdings</vt:lpstr>
      <vt:lpstr>Wingdings 3</vt:lpstr>
      <vt:lpstr>Fatia</vt:lpstr>
      <vt:lpstr>Processador Uniciclo 16 bits</vt:lpstr>
      <vt:lpstr>Introdução</vt:lpstr>
      <vt:lpstr>Conjunto de instruções</vt:lpstr>
      <vt:lpstr>Tipo R</vt:lpstr>
      <vt:lpstr>Tipo I</vt:lpstr>
      <vt:lpstr>Tipo J</vt:lpstr>
      <vt:lpstr>ULA</vt:lpstr>
      <vt:lpstr>Banco de Registradores</vt:lpstr>
      <vt:lpstr>Unidade de Controle</vt:lpstr>
      <vt:lpstr>Memória de Instruções</vt:lpstr>
      <vt:lpstr>Memória de dados</vt:lpstr>
      <vt:lpstr>Memória ROM</vt:lpstr>
      <vt:lpstr>Multiplexador</vt:lpstr>
      <vt:lpstr>PC</vt:lpstr>
      <vt:lpstr>Zero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Processador Uniciclo 16 bits</dc:title>
  <dc:creator>Luigi Muller Sousa Linhares</dc:creator>
  <cp:lastModifiedBy>Luigi Muller Sousa Linhares</cp:lastModifiedBy>
  <cp:revision>27</cp:revision>
  <dcterms:created xsi:type="dcterms:W3CDTF">2018-12-03T23:15:02Z</dcterms:created>
  <dcterms:modified xsi:type="dcterms:W3CDTF">2018-12-04T12:21:38Z</dcterms:modified>
</cp:coreProperties>
</file>