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65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57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870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7066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495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8339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522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446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97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76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43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71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17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80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23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54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40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44CB1C3-A6C1-48F5-87C0-9FA9A37CB4A5}" type="datetimeFigureOut">
              <a:rPr lang="pt-BR" smtClean="0"/>
              <a:t>04/12/2018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CC16360-45C6-4241-8204-EB0B512A8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4078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7B148-CBBD-4FAA-AC29-E9FB7ED22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Processador </a:t>
            </a:r>
            <a:r>
              <a:rPr lang="pt-BR" dirty="0" err="1"/>
              <a:t>Uniciclo</a:t>
            </a:r>
            <a:r>
              <a:rPr lang="pt-BR" dirty="0"/>
              <a:t> 16 bits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FA4831-E381-4231-A98B-3CCB321C5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Luigi Muller Sousa Linhares - 2017009506</a:t>
            </a:r>
          </a:p>
          <a:p>
            <a:r>
              <a:rPr lang="pt-BR" dirty="0"/>
              <a:t>Matheus </a:t>
            </a:r>
            <a:r>
              <a:rPr lang="pt-BR" dirty="0" err="1"/>
              <a:t>Fellype</a:t>
            </a:r>
            <a:r>
              <a:rPr lang="pt-BR" dirty="0"/>
              <a:t> de Moura Silva - 2017027110</a:t>
            </a:r>
          </a:p>
          <a:p>
            <a:r>
              <a:rPr lang="pt-BR" dirty="0" err="1"/>
              <a:t>Tarlison</a:t>
            </a:r>
            <a:r>
              <a:rPr lang="pt-BR" dirty="0"/>
              <a:t> </a:t>
            </a:r>
            <a:r>
              <a:rPr lang="pt-BR" dirty="0" err="1"/>
              <a:t>Sander</a:t>
            </a:r>
            <a:r>
              <a:rPr lang="pt-BR" dirty="0"/>
              <a:t> Lima Brito - 2017013008</a:t>
            </a:r>
          </a:p>
        </p:txBody>
      </p:sp>
    </p:spTree>
    <p:extLst>
      <p:ext uri="{BB962C8B-B14F-4D97-AF65-F5344CB8AC3E}">
        <p14:creationId xmlns:p14="http://schemas.microsoft.com/office/powerpoint/2010/main" val="422831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7145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Memória de Instruções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95062"/>
            <a:ext cx="6410998" cy="4691482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pt-BR" sz="1800" dirty="0" err="1">
                <a:solidFill>
                  <a:schemeClr val="bg1"/>
                </a:solidFill>
              </a:rPr>
              <a:t>Clk</a:t>
            </a:r>
            <a:r>
              <a:rPr lang="pt-BR" sz="1800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>
                <a:solidFill>
                  <a:schemeClr val="bg1"/>
                </a:solidFill>
              </a:rPr>
              <a:t>entrada;</a:t>
            </a:r>
          </a:p>
          <a:p>
            <a:pPr>
              <a:spcBef>
                <a:spcPts val="400"/>
              </a:spcBef>
            </a:pPr>
            <a:r>
              <a:rPr lang="pt-BR" sz="1800" dirty="0" err="1">
                <a:solidFill>
                  <a:schemeClr val="bg1"/>
                </a:solidFill>
              </a:rPr>
              <a:t>funct</a:t>
            </a:r>
            <a:r>
              <a:rPr lang="pt-BR" sz="1800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>
                <a:solidFill>
                  <a:schemeClr val="bg1"/>
                </a:solidFill>
              </a:rPr>
              <a:t>jump</a:t>
            </a:r>
            <a:r>
              <a:rPr lang="pt-BR" sz="1800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>
                <a:solidFill>
                  <a:schemeClr val="bg1"/>
                </a:solidFill>
              </a:rPr>
              <a:t>op</a:t>
            </a:r>
            <a:r>
              <a:rPr lang="pt-BR" sz="1800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>
                <a:solidFill>
                  <a:schemeClr val="bg1"/>
                </a:solidFill>
              </a:rPr>
              <a:t>rd;</a:t>
            </a:r>
          </a:p>
          <a:p>
            <a:pPr>
              <a:spcBef>
                <a:spcPts val="400"/>
              </a:spcBef>
            </a:pPr>
            <a:r>
              <a:rPr lang="pt-BR" sz="1800" dirty="0" err="1">
                <a:solidFill>
                  <a:schemeClr val="bg1"/>
                </a:solidFill>
              </a:rPr>
              <a:t>rs</a:t>
            </a:r>
            <a:r>
              <a:rPr lang="pt-BR" sz="1800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>
                <a:solidFill>
                  <a:schemeClr val="bg1"/>
                </a:solidFill>
              </a:rPr>
              <a:t>rt</a:t>
            </a:r>
            <a:r>
              <a:rPr lang="pt-BR" sz="1800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>
                <a:solidFill>
                  <a:schemeClr val="bg1"/>
                </a:solidFill>
              </a:rPr>
              <a:t>tipoi</a:t>
            </a:r>
            <a:r>
              <a:rPr lang="pt-BR" sz="1800" dirty="0">
                <a:solidFill>
                  <a:schemeClr val="bg1"/>
                </a:solidFill>
              </a:rPr>
              <a:t>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F8BEB0-DAED-42BC-A5BA-BEA200DFFF3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929" y="1598170"/>
            <a:ext cx="4982517" cy="432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71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7145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Memória de dados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95062"/>
            <a:ext cx="6410998" cy="4691482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pt-BR" sz="1800" dirty="0">
                <a:solidFill>
                  <a:schemeClr val="bg1"/>
                </a:solidFill>
              </a:rPr>
              <a:t>entrada: dado para escrita;</a:t>
            </a:r>
          </a:p>
          <a:p>
            <a:pPr>
              <a:spcBef>
                <a:spcPts val="400"/>
              </a:spcBef>
            </a:pPr>
            <a:r>
              <a:rPr lang="pt-BR" sz="1800" dirty="0" err="1">
                <a:solidFill>
                  <a:schemeClr val="bg1"/>
                </a:solidFill>
              </a:rPr>
              <a:t>endereco</a:t>
            </a:r>
            <a:r>
              <a:rPr lang="pt-BR" sz="1800" dirty="0">
                <a:solidFill>
                  <a:schemeClr val="bg1"/>
                </a:solidFill>
              </a:rPr>
              <a:t>: endereço do dado de saída;</a:t>
            </a:r>
          </a:p>
          <a:p>
            <a:pPr>
              <a:spcBef>
                <a:spcPts val="400"/>
              </a:spcBef>
            </a:pPr>
            <a:r>
              <a:rPr lang="pt-BR" sz="1800" dirty="0">
                <a:solidFill>
                  <a:schemeClr val="bg1"/>
                </a:solidFill>
              </a:rPr>
              <a:t>saída: saída de dados;</a:t>
            </a:r>
          </a:p>
          <a:p>
            <a:pPr>
              <a:spcBef>
                <a:spcPts val="400"/>
              </a:spcBef>
            </a:pPr>
            <a:r>
              <a:rPr lang="pt-BR" sz="1800" dirty="0" err="1">
                <a:solidFill>
                  <a:schemeClr val="bg1"/>
                </a:solidFill>
              </a:rPr>
              <a:t>wr</a:t>
            </a:r>
            <a:r>
              <a:rPr lang="pt-BR" sz="1800" dirty="0">
                <a:solidFill>
                  <a:schemeClr val="bg1"/>
                </a:solidFill>
              </a:rPr>
              <a:t>: flag de escrita;</a:t>
            </a:r>
          </a:p>
          <a:p>
            <a:pPr>
              <a:spcBef>
                <a:spcPts val="400"/>
              </a:spcBef>
            </a:pPr>
            <a:r>
              <a:rPr lang="pt-BR" sz="1800" dirty="0">
                <a:solidFill>
                  <a:schemeClr val="bg1"/>
                </a:solidFill>
              </a:rPr>
              <a:t>rd: flag de leitura.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67ECBE5-94DD-4A9F-97CB-279CD73AED3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982" y="1367767"/>
            <a:ext cx="6473018" cy="206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2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7145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Memória ROM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95062"/>
            <a:ext cx="6410998" cy="4691482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pt-BR" sz="1800" dirty="0">
                <a:solidFill>
                  <a:schemeClr val="bg1"/>
                </a:solidFill>
              </a:rPr>
              <a:t>Tem a função de incrementar o PC;</a:t>
            </a:r>
          </a:p>
          <a:p>
            <a:pPr marL="0" indent="0">
              <a:spcBef>
                <a:spcPts val="400"/>
              </a:spcBef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pPr>
              <a:spcBef>
                <a:spcPts val="400"/>
              </a:spcBef>
            </a:pPr>
            <a:r>
              <a:rPr lang="pt-BR" sz="1800" dirty="0">
                <a:solidFill>
                  <a:schemeClr val="bg1"/>
                </a:solidFill>
              </a:rPr>
              <a:t>ENTRADA1;</a:t>
            </a:r>
          </a:p>
          <a:p>
            <a:pPr>
              <a:spcBef>
                <a:spcPts val="400"/>
              </a:spcBef>
            </a:pPr>
            <a:r>
              <a:rPr lang="pt-BR" sz="1800" dirty="0">
                <a:solidFill>
                  <a:schemeClr val="bg1"/>
                </a:solidFill>
              </a:rPr>
              <a:t>ENTRADA2;</a:t>
            </a:r>
          </a:p>
          <a:p>
            <a:pPr>
              <a:spcBef>
                <a:spcPts val="400"/>
              </a:spcBef>
            </a:pPr>
            <a:r>
              <a:rPr lang="pt-BR" sz="1800" dirty="0">
                <a:solidFill>
                  <a:schemeClr val="bg1"/>
                </a:solidFill>
              </a:rPr>
              <a:t>SAIDA.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ED8969-73D6-4291-99DA-9CFD712276B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313" y="1544735"/>
            <a:ext cx="7235687" cy="283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00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7145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Multiplexador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95062"/>
            <a:ext cx="6410998" cy="4691482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pt-BR" sz="1800" dirty="0">
                <a:solidFill>
                  <a:schemeClr val="bg1"/>
                </a:solidFill>
              </a:rPr>
              <a:t>S: flag de entrada do componente;</a:t>
            </a:r>
          </a:p>
          <a:p>
            <a:pPr>
              <a:spcBef>
                <a:spcPts val="400"/>
              </a:spcBef>
            </a:pPr>
            <a:r>
              <a:rPr lang="pt-BR" sz="1800" dirty="0">
                <a:solidFill>
                  <a:schemeClr val="bg1"/>
                </a:solidFill>
              </a:rPr>
              <a:t>A: primeira entrada;</a:t>
            </a:r>
          </a:p>
          <a:p>
            <a:pPr>
              <a:spcBef>
                <a:spcPts val="400"/>
              </a:spcBef>
            </a:pPr>
            <a:r>
              <a:rPr lang="pt-BR" sz="1800" dirty="0">
                <a:solidFill>
                  <a:schemeClr val="bg1"/>
                </a:solidFill>
              </a:rPr>
              <a:t>B: segunda entrada;</a:t>
            </a:r>
          </a:p>
          <a:p>
            <a:pPr>
              <a:spcBef>
                <a:spcPts val="400"/>
              </a:spcBef>
            </a:pPr>
            <a:r>
              <a:rPr lang="pt-BR" sz="1800" dirty="0">
                <a:solidFill>
                  <a:schemeClr val="bg1"/>
                </a:solidFill>
              </a:rPr>
              <a:t>SAIDA;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9E43A12-158E-492C-9182-7ABB685087F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319" y="2247484"/>
            <a:ext cx="6765681" cy="241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9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7145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PC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95062"/>
            <a:ext cx="6410998" cy="4691482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pt-BR" sz="1800" dirty="0">
                <a:solidFill>
                  <a:schemeClr val="bg1"/>
                </a:solidFill>
              </a:rPr>
              <a:t>pin;</a:t>
            </a:r>
          </a:p>
          <a:p>
            <a:pPr>
              <a:spcBef>
                <a:spcPts val="400"/>
              </a:spcBef>
            </a:pPr>
            <a:r>
              <a:rPr lang="pt-BR" sz="1800" dirty="0" err="1">
                <a:solidFill>
                  <a:schemeClr val="bg1"/>
                </a:solidFill>
              </a:rPr>
              <a:t>clk</a:t>
            </a:r>
            <a:r>
              <a:rPr lang="pt-BR" sz="1800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>
                <a:solidFill>
                  <a:schemeClr val="bg1"/>
                </a:solidFill>
              </a:rPr>
              <a:t>pout</a:t>
            </a:r>
            <a:r>
              <a:rPr lang="pt-BR" sz="18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BE83791-C273-4000-B44A-3F023EA7777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762" y="2045990"/>
            <a:ext cx="6439238" cy="276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90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35B71-1430-4FB9-8393-9FD828DD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Zero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B3D1F3-1A00-4F3D-B7D3-BFC3432DF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Utilizado nas operações </a:t>
            </a:r>
            <a:r>
              <a:rPr lang="pt-BR" dirty="0" err="1">
                <a:solidFill>
                  <a:schemeClr val="bg1"/>
                </a:solidFill>
              </a:rPr>
              <a:t>beq</a:t>
            </a:r>
            <a:r>
              <a:rPr lang="pt-BR" dirty="0">
                <a:solidFill>
                  <a:schemeClr val="bg1"/>
                </a:solidFill>
              </a:rPr>
              <a:t> e  </a:t>
            </a:r>
            <a:r>
              <a:rPr lang="pt-BR" dirty="0" err="1">
                <a:solidFill>
                  <a:schemeClr val="bg1"/>
                </a:solidFill>
              </a:rPr>
              <a:t>bne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  <a:p>
            <a:r>
              <a:rPr lang="pt-BR" dirty="0">
                <a:solidFill>
                  <a:schemeClr val="bg1"/>
                </a:solidFill>
              </a:rPr>
              <a:t>Decide </a:t>
            </a:r>
            <a:r>
              <a:rPr lang="pt-BR">
                <a:solidFill>
                  <a:schemeClr val="bg1"/>
                </a:solidFill>
              </a:rPr>
              <a:t>se haverá salto ou não;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24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2E9C8-80CC-4831-9C8B-9E97C415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5FFD10-0449-4C55-AD6A-38E66D53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O processador criado é um </a:t>
            </a:r>
            <a:r>
              <a:rPr lang="pt-BR" dirty="0" err="1">
                <a:solidFill>
                  <a:schemeClr val="bg1"/>
                </a:solidFill>
              </a:rPr>
              <a:t>uniciclo</a:t>
            </a:r>
            <a:r>
              <a:rPr lang="pt-BR" dirty="0">
                <a:solidFill>
                  <a:schemeClr val="bg1"/>
                </a:solidFill>
              </a:rPr>
              <a:t> com palavras de 16 bits. Foi usada a IDE </a:t>
            </a:r>
            <a:r>
              <a:rPr lang="pt-BR" dirty="0" err="1">
                <a:solidFill>
                  <a:schemeClr val="bg1"/>
                </a:solidFill>
              </a:rPr>
              <a:t>Quartus</a:t>
            </a:r>
            <a:r>
              <a:rPr lang="pt-BR" dirty="0">
                <a:solidFill>
                  <a:schemeClr val="bg1"/>
                </a:solidFill>
              </a:rPr>
              <a:t> para sua implementação usando a linguagem VHDL para a síntese de circuitos.</a:t>
            </a:r>
          </a:p>
        </p:txBody>
      </p:sp>
    </p:spTree>
    <p:extLst>
      <p:ext uri="{BB962C8B-B14F-4D97-AF65-F5344CB8AC3E}">
        <p14:creationId xmlns:p14="http://schemas.microsoft.com/office/powerpoint/2010/main" val="353639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D2900-BB6C-4DE6-9238-F03CF3A0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instruções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4F8952-60FB-4DB1-B33F-169C5BAB9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O processador suporta três tipos de instrução:</a:t>
            </a:r>
          </a:p>
          <a:p>
            <a:r>
              <a:rPr lang="pt-BR" dirty="0">
                <a:solidFill>
                  <a:schemeClr val="bg1"/>
                </a:solidFill>
              </a:rPr>
              <a:t>Tipo R: instruções lógicas e aritmética;</a:t>
            </a:r>
          </a:p>
          <a:p>
            <a:r>
              <a:rPr lang="pt-BR" dirty="0">
                <a:solidFill>
                  <a:schemeClr val="bg1"/>
                </a:solidFill>
              </a:rPr>
              <a:t>Tipo I: transferência de dados, instruções com constantes e desvios condicionais;</a:t>
            </a:r>
          </a:p>
          <a:p>
            <a:r>
              <a:rPr lang="pt-BR" dirty="0">
                <a:solidFill>
                  <a:schemeClr val="bg1"/>
                </a:solidFill>
              </a:rPr>
              <a:t>Tipo J: desvio imediato.</a:t>
            </a:r>
          </a:p>
        </p:txBody>
      </p:sp>
    </p:spTree>
    <p:extLst>
      <p:ext uri="{BB962C8B-B14F-4D97-AF65-F5344CB8AC3E}">
        <p14:creationId xmlns:p14="http://schemas.microsoft.com/office/powerpoint/2010/main" val="81234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7B240-2C7F-41A5-9E36-91B3E321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R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E1975FD7-D103-48ED-95D2-6E9806CDA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629336"/>
              </p:ext>
            </p:extLst>
          </p:nvPr>
        </p:nvGraphicFramePr>
        <p:xfrm>
          <a:off x="2800516" y="4055455"/>
          <a:ext cx="8013257" cy="1578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4957">
                  <a:extLst>
                    <a:ext uri="{9D8B030D-6E8A-4147-A177-3AD203B41FA5}">
                      <a16:colId xmlns:a16="http://schemas.microsoft.com/office/drawing/2014/main" val="2656111595"/>
                    </a:ext>
                  </a:extLst>
                </a:gridCol>
                <a:gridCol w="1497075">
                  <a:extLst>
                    <a:ext uri="{9D8B030D-6E8A-4147-A177-3AD203B41FA5}">
                      <a16:colId xmlns:a16="http://schemas.microsoft.com/office/drawing/2014/main" val="1074852017"/>
                    </a:ext>
                  </a:extLst>
                </a:gridCol>
                <a:gridCol w="1497075">
                  <a:extLst>
                    <a:ext uri="{9D8B030D-6E8A-4147-A177-3AD203B41FA5}">
                      <a16:colId xmlns:a16="http://schemas.microsoft.com/office/drawing/2014/main" val="394318076"/>
                    </a:ext>
                  </a:extLst>
                </a:gridCol>
                <a:gridCol w="1497075">
                  <a:extLst>
                    <a:ext uri="{9D8B030D-6E8A-4147-A177-3AD203B41FA5}">
                      <a16:colId xmlns:a16="http://schemas.microsoft.com/office/drawing/2014/main" val="585081231"/>
                    </a:ext>
                  </a:extLst>
                </a:gridCol>
                <a:gridCol w="1497075">
                  <a:extLst>
                    <a:ext uri="{9D8B030D-6E8A-4147-A177-3AD203B41FA5}">
                      <a16:colId xmlns:a16="http://schemas.microsoft.com/office/drawing/2014/main" val="2895896745"/>
                    </a:ext>
                  </a:extLst>
                </a:gridCol>
              </a:tblGrid>
              <a:tr h="6946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 err="1">
                          <a:effectLst/>
                        </a:rPr>
                        <a:t>OpCode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>
                          <a:effectLst/>
                        </a:rPr>
                        <a:t>Rd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 err="1">
                          <a:effectLst/>
                        </a:rPr>
                        <a:t>Rf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 err="1">
                          <a:effectLst/>
                        </a:rPr>
                        <a:t>Rs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 err="1">
                          <a:effectLst/>
                        </a:rPr>
                        <a:t>Funct</a:t>
                      </a:r>
                      <a:endParaRPr lang="pt-BR" sz="2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extLst>
                  <a:ext uri="{0D108BD9-81ED-4DB2-BD59-A6C34878D82A}">
                    <a16:rowId xmlns:a16="http://schemas.microsoft.com/office/drawing/2014/main" val="619368847"/>
                  </a:ext>
                </a:extLst>
              </a:tr>
              <a:tr h="3724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bg1"/>
                          </a:solidFill>
                          <a:effectLst/>
                        </a:rPr>
                        <a:t>15-12</a:t>
                      </a:r>
                      <a:endParaRPr lang="pt-BR" sz="29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bg1"/>
                          </a:solidFill>
                          <a:effectLst/>
                        </a:rPr>
                        <a:t>11-9</a:t>
                      </a:r>
                      <a:endParaRPr lang="pt-BR" sz="29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bg1"/>
                          </a:solidFill>
                          <a:effectLst/>
                        </a:rPr>
                        <a:t>8-6</a:t>
                      </a:r>
                      <a:endParaRPr lang="pt-BR" sz="29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bg1"/>
                          </a:solidFill>
                          <a:effectLst/>
                        </a:rPr>
                        <a:t>5-3</a:t>
                      </a:r>
                      <a:endParaRPr lang="pt-BR" sz="29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bg1"/>
                          </a:solidFill>
                          <a:effectLst/>
                        </a:rPr>
                        <a:t>2-0</a:t>
                      </a:r>
                      <a:endParaRPr lang="pt-BR" sz="29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extLst>
                  <a:ext uri="{0D108BD9-81ED-4DB2-BD59-A6C34878D82A}">
                    <a16:rowId xmlns:a16="http://schemas.microsoft.com/office/drawing/2014/main" val="3514305800"/>
                  </a:ext>
                </a:extLst>
              </a:tr>
              <a:tr h="4102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bg1"/>
                          </a:solidFill>
                          <a:effectLst/>
                        </a:rPr>
                        <a:t>4 bits</a:t>
                      </a:r>
                      <a:endParaRPr lang="pt-BR" sz="29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bg1"/>
                          </a:solidFill>
                          <a:effectLst/>
                        </a:rPr>
                        <a:t>3 bits</a:t>
                      </a:r>
                      <a:endParaRPr lang="pt-BR" sz="29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b="0" dirty="0">
                          <a:solidFill>
                            <a:schemeClr val="bg1"/>
                          </a:solidFill>
                          <a:effectLst/>
                        </a:rPr>
                        <a:t>3 bits</a:t>
                      </a:r>
                      <a:endParaRPr lang="pt-BR" sz="29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>
                          <a:solidFill>
                            <a:schemeClr val="bg1"/>
                          </a:solidFill>
                          <a:effectLst/>
                        </a:rPr>
                        <a:t>3 bits</a:t>
                      </a:r>
                      <a:endParaRPr lang="pt-BR" sz="2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900" dirty="0">
                          <a:solidFill>
                            <a:schemeClr val="bg1"/>
                          </a:solidFill>
                          <a:effectLst/>
                        </a:rPr>
                        <a:t>3 bits</a:t>
                      </a:r>
                      <a:endParaRPr lang="pt-BR" sz="2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5020" marR="185020" marT="0" marB="0"/>
                </a:tc>
                <a:extLst>
                  <a:ext uri="{0D108BD9-81ED-4DB2-BD59-A6C34878D82A}">
                    <a16:rowId xmlns:a16="http://schemas.microsoft.com/office/drawing/2014/main" val="3394872351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7E69EA5B-F6F5-4B7F-874D-E6C47B8F3FE4}"/>
              </a:ext>
            </a:extLst>
          </p:cNvPr>
          <p:cNvSpPr txBox="1"/>
          <p:nvPr/>
        </p:nvSpPr>
        <p:spPr>
          <a:xfrm>
            <a:off x="838200" y="1563757"/>
            <a:ext cx="10515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chemeClr val="bg1"/>
                </a:solidFill>
              </a:rPr>
              <a:t>OpCode</a:t>
            </a:r>
            <a:r>
              <a:rPr lang="pt-BR" sz="2200" b="1" dirty="0">
                <a:solidFill>
                  <a:schemeClr val="bg1"/>
                </a:solidFill>
              </a:rPr>
              <a:t>:</a:t>
            </a:r>
            <a:r>
              <a:rPr lang="pt-BR" sz="2200" dirty="0">
                <a:solidFill>
                  <a:schemeClr val="bg1"/>
                </a:solidFill>
              </a:rPr>
              <a:t> operação que o processador executará;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Rd:</a:t>
            </a:r>
            <a:r>
              <a:rPr lang="pt-BR" sz="2200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do operando de destino. Ele recebe o segundo operando de destino. 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Rf</a:t>
            </a:r>
            <a:r>
              <a:rPr lang="pt-BR" sz="2200" b="1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contendo o primeiro operando de origem;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Rs</a:t>
            </a:r>
            <a:r>
              <a:rPr lang="pt-BR" sz="2200" b="1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contendo o segundo operando de origem;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Funct</a:t>
            </a:r>
            <a:r>
              <a:rPr lang="pt-BR" sz="2200" b="1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variante específica da operação.</a:t>
            </a:r>
          </a:p>
        </p:txBody>
      </p:sp>
    </p:spTree>
    <p:extLst>
      <p:ext uri="{BB962C8B-B14F-4D97-AF65-F5344CB8AC3E}">
        <p14:creationId xmlns:p14="http://schemas.microsoft.com/office/powerpoint/2010/main" val="15221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28EBB-F8F6-4F1B-BA2F-82DF4847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I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D27F5E9B-01BE-4B4E-BA9E-0784C72DB3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2895172"/>
              </p:ext>
            </p:extLst>
          </p:nvPr>
        </p:nvGraphicFramePr>
        <p:xfrm>
          <a:off x="2368992" y="4166445"/>
          <a:ext cx="9412191" cy="2148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1060">
                  <a:extLst>
                    <a:ext uri="{9D8B030D-6E8A-4147-A177-3AD203B41FA5}">
                      <a16:colId xmlns:a16="http://schemas.microsoft.com/office/drawing/2014/main" val="3643427407"/>
                    </a:ext>
                  </a:extLst>
                </a:gridCol>
                <a:gridCol w="1974574">
                  <a:extLst>
                    <a:ext uri="{9D8B030D-6E8A-4147-A177-3AD203B41FA5}">
                      <a16:colId xmlns:a16="http://schemas.microsoft.com/office/drawing/2014/main" val="2866528417"/>
                    </a:ext>
                  </a:extLst>
                </a:gridCol>
                <a:gridCol w="2146853">
                  <a:extLst>
                    <a:ext uri="{9D8B030D-6E8A-4147-A177-3AD203B41FA5}">
                      <a16:colId xmlns:a16="http://schemas.microsoft.com/office/drawing/2014/main" val="502159879"/>
                    </a:ext>
                  </a:extLst>
                </a:gridCol>
                <a:gridCol w="2769704">
                  <a:extLst>
                    <a:ext uri="{9D8B030D-6E8A-4147-A177-3AD203B41FA5}">
                      <a16:colId xmlns:a16="http://schemas.microsoft.com/office/drawing/2014/main" val="2024367353"/>
                    </a:ext>
                  </a:extLst>
                </a:gridCol>
              </a:tblGrid>
              <a:tr h="10744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dirty="0" err="1">
                          <a:effectLst/>
                        </a:rPr>
                        <a:t>OpCode</a:t>
                      </a:r>
                      <a:endParaRPr lang="pt-BR" sz="3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dirty="0">
                          <a:effectLst/>
                        </a:rPr>
                        <a:t>Rd</a:t>
                      </a:r>
                      <a:endParaRPr lang="pt-BR" sz="3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dirty="0" err="1">
                          <a:effectLst/>
                        </a:rPr>
                        <a:t>Rf</a:t>
                      </a:r>
                      <a:endParaRPr lang="pt-BR" sz="3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dirty="0">
                          <a:effectLst/>
                        </a:rPr>
                        <a:t>Imediato</a:t>
                      </a:r>
                      <a:endParaRPr lang="pt-BR" sz="3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/>
                </a:tc>
                <a:extLst>
                  <a:ext uri="{0D108BD9-81ED-4DB2-BD59-A6C34878D82A}">
                    <a16:rowId xmlns:a16="http://schemas.microsoft.com/office/drawing/2014/main" val="1915434354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bg1"/>
                          </a:solidFill>
                          <a:effectLst/>
                        </a:rPr>
                        <a:t>15-12</a:t>
                      </a:r>
                      <a:endParaRPr lang="pt-BR" sz="35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bg1"/>
                          </a:solidFill>
                          <a:effectLst/>
                        </a:rPr>
                        <a:t>11-9</a:t>
                      </a:r>
                      <a:endParaRPr lang="pt-BR" sz="35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bg1"/>
                          </a:solidFill>
                          <a:effectLst/>
                        </a:rPr>
                        <a:t>8-6</a:t>
                      </a:r>
                      <a:endParaRPr lang="pt-BR" sz="35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bg1"/>
                          </a:solidFill>
                          <a:effectLst/>
                        </a:rPr>
                        <a:t>5-0</a:t>
                      </a:r>
                      <a:endParaRPr lang="pt-BR" sz="35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475207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 bits</a:t>
                      </a:r>
                    </a:p>
                  </a:txBody>
                  <a:tcPr marL="217025" marR="21702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bg1"/>
                          </a:solidFill>
                          <a:effectLst/>
                        </a:rPr>
                        <a:t>3 bits</a:t>
                      </a:r>
                      <a:endParaRPr lang="pt-BR" sz="35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bg1"/>
                          </a:solidFill>
                          <a:effectLst/>
                        </a:rPr>
                        <a:t>3 bits</a:t>
                      </a:r>
                      <a:endParaRPr lang="pt-BR" sz="35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500" b="0" dirty="0">
                          <a:solidFill>
                            <a:schemeClr val="bg1"/>
                          </a:solidFill>
                          <a:effectLst/>
                        </a:rPr>
                        <a:t>6 bits</a:t>
                      </a:r>
                      <a:endParaRPr lang="pt-BR" sz="35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7025" marR="217025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529138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7FB69CE7-BDBA-4824-A658-97CED70C9739}"/>
              </a:ext>
            </a:extLst>
          </p:cNvPr>
          <p:cNvSpPr txBox="1"/>
          <p:nvPr/>
        </p:nvSpPr>
        <p:spPr>
          <a:xfrm>
            <a:off x="838200" y="1563757"/>
            <a:ext cx="10515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chemeClr val="bg1"/>
                </a:solidFill>
              </a:rPr>
              <a:t>OpCode</a:t>
            </a:r>
            <a:r>
              <a:rPr lang="pt-BR" sz="2200" b="1" dirty="0">
                <a:solidFill>
                  <a:schemeClr val="bg1"/>
                </a:solidFill>
              </a:rPr>
              <a:t>:</a:t>
            </a:r>
            <a:r>
              <a:rPr lang="pt-BR" sz="2200" dirty="0">
                <a:solidFill>
                  <a:schemeClr val="bg1"/>
                </a:solidFill>
              </a:rPr>
              <a:t> operação que o processador executará;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Rd:</a:t>
            </a:r>
            <a:r>
              <a:rPr lang="pt-BR" sz="2200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do operando de destino. Ele recebe o segundo operando de destino. 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Rf</a:t>
            </a:r>
            <a:r>
              <a:rPr lang="pt-BR" sz="2200" b="1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contendo o primeiro operando de origem;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Rs</a:t>
            </a:r>
            <a:r>
              <a:rPr lang="pt-BR" sz="2200" b="1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contendo o segundo operando de origem;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Funct</a:t>
            </a:r>
            <a:r>
              <a:rPr lang="pt-BR" sz="2200" b="1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variante específica da operação.</a:t>
            </a:r>
          </a:p>
        </p:txBody>
      </p:sp>
    </p:spTree>
    <p:extLst>
      <p:ext uri="{BB962C8B-B14F-4D97-AF65-F5344CB8AC3E}">
        <p14:creationId xmlns:p14="http://schemas.microsoft.com/office/powerpoint/2010/main" val="330982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28EBB-F8F6-4F1B-BA2F-82DF4847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J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FB69CE7-BDBA-4824-A658-97CED70C9739}"/>
              </a:ext>
            </a:extLst>
          </p:cNvPr>
          <p:cNvSpPr txBox="1"/>
          <p:nvPr/>
        </p:nvSpPr>
        <p:spPr>
          <a:xfrm>
            <a:off x="838200" y="1563757"/>
            <a:ext cx="10515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chemeClr val="bg1"/>
                </a:solidFill>
              </a:rPr>
              <a:t>OpCode</a:t>
            </a:r>
            <a:r>
              <a:rPr lang="pt-BR" sz="2200" b="1" dirty="0">
                <a:solidFill>
                  <a:schemeClr val="bg1"/>
                </a:solidFill>
              </a:rPr>
              <a:t>:</a:t>
            </a:r>
            <a:r>
              <a:rPr lang="pt-BR" sz="2200" dirty="0">
                <a:solidFill>
                  <a:schemeClr val="bg1"/>
                </a:solidFill>
              </a:rPr>
              <a:t> operação que o processador executará;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Rd:</a:t>
            </a:r>
            <a:r>
              <a:rPr lang="pt-BR" sz="2200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do operando de destino. Ele recebe o segundo operando de destino. 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Rf</a:t>
            </a:r>
            <a:r>
              <a:rPr lang="pt-BR" sz="2200" b="1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contendo o primeiro operando de origem;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Rs</a:t>
            </a:r>
            <a:r>
              <a:rPr lang="pt-BR" sz="2200" b="1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o registrador contendo o segundo operando de origem;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Funct</a:t>
            </a:r>
            <a:r>
              <a:rPr lang="pt-BR" sz="2200" b="1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:</a:t>
            </a:r>
            <a:r>
              <a:rPr lang="pt-BR" sz="2200" dirty="0">
                <a:solidFill>
                  <a:schemeClr val="bg1"/>
                </a:solidFill>
                <a:ea typeface="Calibri" panose="020F0502020204030204" pitchFamily="34" charset="0"/>
                <a:cs typeface="Wingdings" panose="05000000000000000000" pitchFamily="2" charset="2"/>
              </a:rPr>
              <a:t> variante específica da operação.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5514D3F-705B-4DA1-A6D6-72C01B9A8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067709"/>
              </p:ext>
            </p:extLst>
          </p:nvPr>
        </p:nvGraphicFramePr>
        <p:xfrm>
          <a:off x="2361728" y="4094389"/>
          <a:ext cx="7468544" cy="1554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8116">
                  <a:extLst>
                    <a:ext uri="{9D8B030D-6E8A-4147-A177-3AD203B41FA5}">
                      <a16:colId xmlns:a16="http://schemas.microsoft.com/office/drawing/2014/main" val="962046932"/>
                    </a:ext>
                  </a:extLst>
                </a:gridCol>
                <a:gridCol w="4820428">
                  <a:extLst>
                    <a:ext uri="{9D8B030D-6E8A-4147-A177-3AD203B41FA5}">
                      <a16:colId xmlns:a16="http://schemas.microsoft.com/office/drawing/2014/main" val="2434647"/>
                    </a:ext>
                  </a:extLst>
                </a:gridCol>
              </a:tblGrid>
              <a:tr h="5148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dirty="0" err="1">
                          <a:effectLst/>
                        </a:rPr>
                        <a:t>Op</a:t>
                      </a:r>
                      <a:endParaRPr lang="pt-BR" sz="3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dirty="0">
                          <a:effectLst/>
                        </a:rPr>
                        <a:t>Endereço</a:t>
                      </a:r>
                      <a:endParaRPr lang="pt-BR" sz="3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/>
                </a:tc>
                <a:extLst>
                  <a:ext uri="{0D108BD9-81ED-4DB2-BD59-A6C34878D82A}">
                    <a16:rowId xmlns:a16="http://schemas.microsoft.com/office/drawing/2014/main" val="3119184702"/>
                  </a:ext>
                </a:extLst>
              </a:tr>
              <a:tr h="5148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b="0" dirty="0">
                          <a:solidFill>
                            <a:schemeClr val="bg1"/>
                          </a:solidFill>
                          <a:effectLst/>
                        </a:rPr>
                        <a:t>15-12</a:t>
                      </a:r>
                      <a:endParaRPr lang="pt-BR" sz="3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b="0" dirty="0">
                          <a:solidFill>
                            <a:schemeClr val="bg1"/>
                          </a:solidFill>
                          <a:effectLst/>
                        </a:rPr>
                        <a:t>11-0</a:t>
                      </a:r>
                      <a:endParaRPr lang="pt-BR" sz="3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/>
                </a:tc>
                <a:extLst>
                  <a:ext uri="{0D108BD9-81ED-4DB2-BD59-A6C34878D82A}">
                    <a16:rowId xmlns:a16="http://schemas.microsoft.com/office/drawing/2014/main" val="1078091083"/>
                  </a:ext>
                </a:extLst>
              </a:tr>
              <a:tr h="5148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b="0" dirty="0">
                          <a:solidFill>
                            <a:schemeClr val="bg1"/>
                          </a:solidFill>
                          <a:effectLst/>
                        </a:rPr>
                        <a:t>4 bits</a:t>
                      </a:r>
                      <a:endParaRPr lang="pt-BR" sz="3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3400" b="0" dirty="0">
                          <a:solidFill>
                            <a:schemeClr val="bg1"/>
                          </a:solidFill>
                          <a:effectLst/>
                        </a:rPr>
                        <a:t>12 bits</a:t>
                      </a:r>
                      <a:endParaRPr lang="pt-BR" sz="3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0601" marR="210601" marT="0" marB="0"/>
                </a:tc>
                <a:extLst>
                  <a:ext uri="{0D108BD9-81ED-4DB2-BD59-A6C34878D82A}">
                    <a16:rowId xmlns:a16="http://schemas.microsoft.com/office/drawing/2014/main" val="2073951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528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ULA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978146" cy="3785419"/>
          </a:xfrm>
        </p:spPr>
        <p:txBody>
          <a:bodyPr>
            <a:normAutofit fontScale="92500" lnSpcReduction="10000"/>
          </a:bodyPr>
          <a:lstStyle/>
          <a:p>
            <a:r>
              <a:rPr lang="pt-BR" sz="1800" dirty="0" err="1">
                <a:solidFill>
                  <a:schemeClr val="bg1"/>
                </a:solidFill>
              </a:rPr>
              <a:t>EntradaA</a:t>
            </a:r>
            <a:r>
              <a:rPr lang="pt-BR" sz="1800" dirty="0">
                <a:solidFill>
                  <a:schemeClr val="bg1"/>
                </a:solidFill>
              </a:rPr>
              <a:t>: primeiro dado a ser lido pela ULA;</a:t>
            </a:r>
          </a:p>
          <a:p>
            <a:r>
              <a:rPr lang="pt-BR" sz="1800" dirty="0" err="1">
                <a:solidFill>
                  <a:schemeClr val="bg1"/>
                </a:solidFill>
              </a:rPr>
              <a:t>EntradaB</a:t>
            </a:r>
            <a:r>
              <a:rPr lang="pt-BR" sz="1800" dirty="0">
                <a:solidFill>
                  <a:schemeClr val="bg1"/>
                </a:solidFill>
              </a:rPr>
              <a:t>: segundo dado a ser lido pela ULA;</a:t>
            </a:r>
          </a:p>
          <a:p>
            <a:r>
              <a:rPr lang="pt-BR" sz="1800" dirty="0" err="1">
                <a:solidFill>
                  <a:schemeClr val="bg1"/>
                </a:solidFill>
              </a:rPr>
              <a:t>Controle_ULA</a:t>
            </a:r>
            <a:r>
              <a:rPr lang="pt-BR" sz="1800" dirty="0">
                <a:solidFill>
                  <a:schemeClr val="bg1"/>
                </a:solidFill>
              </a:rPr>
              <a:t>: informação com a operação a ser executada;</a:t>
            </a:r>
          </a:p>
          <a:p>
            <a:r>
              <a:rPr lang="pt-BR" sz="1800" dirty="0" err="1">
                <a:solidFill>
                  <a:schemeClr val="bg1"/>
                </a:solidFill>
              </a:rPr>
              <a:t>Saida_to_Dados</a:t>
            </a:r>
            <a:r>
              <a:rPr lang="pt-BR" sz="1800" dirty="0">
                <a:solidFill>
                  <a:schemeClr val="bg1"/>
                </a:solidFill>
              </a:rPr>
              <a:t>: saída de dados que irá para a memória de dados;</a:t>
            </a:r>
          </a:p>
          <a:p>
            <a:r>
              <a:rPr lang="pt-BR" sz="1800" dirty="0" err="1">
                <a:solidFill>
                  <a:schemeClr val="bg1"/>
                </a:solidFill>
              </a:rPr>
              <a:t>Saida_to_Mux</a:t>
            </a:r>
            <a:r>
              <a:rPr lang="pt-BR" sz="1800" dirty="0">
                <a:solidFill>
                  <a:schemeClr val="bg1"/>
                </a:solidFill>
              </a:rPr>
              <a:t>: saída de dados que irá para a multiplexadora;</a:t>
            </a:r>
          </a:p>
          <a:p>
            <a:r>
              <a:rPr lang="pt-BR" sz="1800" dirty="0" err="1">
                <a:solidFill>
                  <a:schemeClr val="bg1"/>
                </a:solidFill>
              </a:rPr>
              <a:t>ZeroULA</a:t>
            </a:r>
            <a:r>
              <a:rPr lang="pt-BR" sz="1800" dirty="0">
                <a:solidFill>
                  <a:schemeClr val="bg1"/>
                </a:solidFill>
              </a:rPr>
              <a:t>: saída do </a:t>
            </a:r>
            <a:r>
              <a:rPr lang="pt-BR" sz="1800" dirty="0" err="1">
                <a:solidFill>
                  <a:schemeClr val="bg1"/>
                </a:solidFill>
              </a:rPr>
              <a:t>resutado</a:t>
            </a:r>
            <a:r>
              <a:rPr lang="pt-BR" sz="1800" dirty="0">
                <a:solidFill>
                  <a:schemeClr val="bg1"/>
                </a:solidFill>
              </a:rPr>
              <a:t> de desvios condicionais.</a:t>
            </a:r>
          </a:p>
        </p:txBody>
      </p:sp>
      <p:pic>
        <p:nvPicPr>
          <p:cNvPr id="6" name="Espaço Reservado para Conteúdo 3">
            <a:extLst>
              <a:ext uri="{FF2B5EF4-FFF2-40B4-BE49-F238E27FC236}">
                <a16:creationId xmlns:a16="http://schemas.microsoft.com/office/drawing/2014/main" id="{50330E90-BF8C-4CF4-9665-E73C266681E8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" t="20103" r="501" b="9245"/>
          <a:stretch/>
        </p:blipFill>
        <p:spPr>
          <a:xfrm>
            <a:off x="5805268" y="2803075"/>
            <a:ext cx="6386732" cy="243600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5407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Banco de Registradores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978146" cy="3785419"/>
          </a:xfrm>
        </p:spPr>
        <p:txBody>
          <a:bodyPr>
            <a:normAutofit fontScale="92500" lnSpcReduction="20000"/>
          </a:bodyPr>
          <a:lstStyle/>
          <a:p>
            <a:r>
              <a:rPr lang="pt-BR" sz="1800" dirty="0" err="1">
                <a:solidFill>
                  <a:schemeClr val="bg1"/>
                </a:solidFill>
              </a:rPr>
              <a:t>Clock</a:t>
            </a:r>
            <a:r>
              <a:rPr lang="pt-BR" sz="1800" dirty="0">
                <a:solidFill>
                  <a:schemeClr val="bg1"/>
                </a:solidFill>
              </a:rPr>
              <a:t>: </a:t>
            </a:r>
            <a:r>
              <a:rPr lang="pt-BR" sz="1800" dirty="0" err="1">
                <a:solidFill>
                  <a:schemeClr val="bg1"/>
                </a:solidFill>
              </a:rPr>
              <a:t>clock</a:t>
            </a:r>
            <a:r>
              <a:rPr lang="pt-BR" sz="1800" dirty="0">
                <a:solidFill>
                  <a:schemeClr val="bg1"/>
                </a:solidFill>
              </a:rPr>
              <a:t> do processador;</a:t>
            </a:r>
          </a:p>
          <a:p>
            <a:r>
              <a:rPr lang="pt-BR" sz="1800" dirty="0">
                <a:solidFill>
                  <a:schemeClr val="bg1"/>
                </a:solidFill>
              </a:rPr>
              <a:t>Data: dado a ser escrito no registrador de destino;</a:t>
            </a:r>
          </a:p>
          <a:p>
            <a:r>
              <a:rPr lang="pt-BR" sz="1800" dirty="0">
                <a:solidFill>
                  <a:schemeClr val="bg1"/>
                </a:solidFill>
              </a:rPr>
              <a:t>LeReg2: segundo registrador para leitura;</a:t>
            </a:r>
          </a:p>
          <a:p>
            <a:r>
              <a:rPr lang="pt-BR" sz="1800" dirty="0">
                <a:solidFill>
                  <a:schemeClr val="bg1"/>
                </a:solidFill>
              </a:rPr>
              <a:t>LeReg1: primeiro registrador para leitura;</a:t>
            </a:r>
          </a:p>
          <a:p>
            <a:r>
              <a:rPr lang="pt-BR" sz="1800" dirty="0" err="1">
                <a:solidFill>
                  <a:schemeClr val="bg1"/>
                </a:solidFill>
              </a:rPr>
              <a:t>RegDst</a:t>
            </a:r>
            <a:r>
              <a:rPr lang="pt-BR" sz="1800" dirty="0">
                <a:solidFill>
                  <a:schemeClr val="bg1"/>
                </a:solidFill>
              </a:rPr>
              <a:t>: registrador para escrita;</a:t>
            </a:r>
          </a:p>
          <a:p>
            <a:r>
              <a:rPr lang="pt-BR" sz="1800" dirty="0" err="1">
                <a:solidFill>
                  <a:schemeClr val="bg1"/>
                </a:solidFill>
              </a:rPr>
              <a:t>EscReg</a:t>
            </a:r>
            <a:r>
              <a:rPr lang="pt-BR" sz="1800" dirty="0">
                <a:solidFill>
                  <a:schemeClr val="bg1"/>
                </a:solidFill>
              </a:rPr>
              <a:t>: flag que autoriza a escrita de dados.</a:t>
            </a:r>
          </a:p>
          <a:p>
            <a:r>
              <a:rPr lang="pt-BR" sz="1800" dirty="0" err="1">
                <a:solidFill>
                  <a:schemeClr val="bg1"/>
                </a:solidFill>
              </a:rPr>
              <a:t>RegA</a:t>
            </a:r>
            <a:r>
              <a:rPr lang="pt-BR" sz="1800" dirty="0">
                <a:solidFill>
                  <a:schemeClr val="bg1"/>
                </a:solidFill>
              </a:rPr>
              <a:t>: Saída do dado do primeiro registrador de leitura;</a:t>
            </a:r>
          </a:p>
          <a:p>
            <a:r>
              <a:rPr lang="pt-BR" sz="1800" dirty="0" err="1">
                <a:solidFill>
                  <a:schemeClr val="bg1"/>
                </a:solidFill>
              </a:rPr>
              <a:t>RegB</a:t>
            </a:r>
            <a:r>
              <a:rPr lang="pt-BR" sz="1800" dirty="0">
                <a:solidFill>
                  <a:schemeClr val="bg1"/>
                </a:solidFill>
              </a:rPr>
              <a:t>: Saída do dado do segundo registrador de leitura;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011F42F-48C2-4997-B345-63E1A96D58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8" y="1708233"/>
            <a:ext cx="6472498" cy="408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28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6F25-0A29-4126-8482-AD826DD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71456"/>
            <a:ext cx="5447071" cy="1676603"/>
          </a:xfrm>
        </p:spPr>
        <p:txBody>
          <a:bodyPr>
            <a:normAutofit/>
          </a:bodyPr>
          <a:lstStyle/>
          <a:p>
            <a:r>
              <a:rPr lang="pt-BR" dirty="0"/>
              <a:t>Unidade de Controle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E78A70-CADA-4E4F-9D3D-B4936FB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95062"/>
            <a:ext cx="6410998" cy="4691482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400"/>
              </a:spcBef>
            </a:pPr>
            <a:r>
              <a:rPr lang="pt-BR" sz="1800" dirty="0"/>
              <a:t>entrada: informação com o </a:t>
            </a:r>
            <a:r>
              <a:rPr lang="pt-BR" sz="1800" dirty="0" err="1"/>
              <a:t>opcode</a:t>
            </a:r>
            <a:r>
              <a:rPr lang="pt-BR" sz="1800" dirty="0"/>
              <a:t>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aluSRC</a:t>
            </a:r>
            <a:r>
              <a:rPr lang="pt-BR" sz="1800" dirty="0"/>
              <a:t>: controla o multiplexador que decide se envia o segundo registrador de leitura ou o valor imediato;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branch</a:t>
            </a:r>
            <a:r>
              <a:rPr lang="pt-BR" sz="1800" dirty="0"/>
              <a:t>: decide se o PC recebe o endereço do </a:t>
            </a:r>
            <a:r>
              <a:rPr lang="pt-BR" sz="1800" dirty="0" err="1"/>
              <a:t>jump</a:t>
            </a:r>
            <a:r>
              <a:rPr lang="pt-BR" sz="1800" dirty="0"/>
              <a:t> ou a outra opção;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escrevemem</a:t>
            </a:r>
            <a:r>
              <a:rPr lang="pt-BR" sz="1800" dirty="0"/>
              <a:t>: controla se haverá escrita na memória de dados;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escrevereg</a:t>
            </a:r>
            <a:r>
              <a:rPr lang="pt-BR" sz="1800" dirty="0"/>
              <a:t>: controla se haverá escrita no banco de registradores;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jump</a:t>
            </a:r>
            <a:r>
              <a:rPr lang="pt-BR" sz="1800" dirty="0"/>
              <a:t>: controla se haverá desvio condicional;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lemem</a:t>
            </a:r>
            <a:r>
              <a:rPr lang="pt-BR" sz="1800" dirty="0"/>
              <a:t>: controla se o dado da memoria de dados sairá na saída dela;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memparareg</a:t>
            </a:r>
            <a:r>
              <a:rPr lang="pt-BR" sz="1800" dirty="0"/>
              <a:t>: decide se o dado a ser guardado no registrador de destino será da ULA ou da memória de dados;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origalu</a:t>
            </a:r>
            <a:r>
              <a:rPr lang="pt-BR" sz="1800" dirty="0"/>
              <a:t>: envia a operação para a operação para a ULA;</a:t>
            </a:r>
          </a:p>
          <a:p>
            <a:pPr>
              <a:spcBef>
                <a:spcPts val="400"/>
              </a:spcBef>
            </a:pPr>
            <a:r>
              <a:rPr lang="pt-BR" sz="1800" dirty="0" err="1"/>
              <a:t>regdest</a:t>
            </a:r>
            <a:r>
              <a:rPr lang="pt-BR" sz="1800" dirty="0"/>
              <a:t>: decide qual registrador será escolhido para leitura.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98D38F8-D8FB-46E0-AC97-1B7DE256D9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929" y="1292542"/>
            <a:ext cx="4978146" cy="492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31341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146</TotalTime>
  <Words>700</Words>
  <Application>Microsoft Office PowerPoint</Application>
  <PresentationFormat>Widescreen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Wingdings 3</vt:lpstr>
      <vt:lpstr>Fatia</vt:lpstr>
      <vt:lpstr>Processador Uniciclo 16 bits</vt:lpstr>
      <vt:lpstr>Introdução</vt:lpstr>
      <vt:lpstr>Conjunto de instruções</vt:lpstr>
      <vt:lpstr>Tipo R</vt:lpstr>
      <vt:lpstr>Tipo I</vt:lpstr>
      <vt:lpstr>Tipo J</vt:lpstr>
      <vt:lpstr>ULA</vt:lpstr>
      <vt:lpstr>Banco de Registradores</vt:lpstr>
      <vt:lpstr>Unidade de Controle</vt:lpstr>
      <vt:lpstr>Memória de Instruções</vt:lpstr>
      <vt:lpstr>Memória de dados</vt:lpstr>
      <vt:lpstr>Memória ROM</vt:lpstr>
      <vt:lpstr>Multiplexador</vt:lpstr>
      <vt:lpstr>PC</vt:lpstr>
      <vt:lpstr>Zero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Processador Uniciclo 16 bits</dc:title>
  <dc:creator>Luigi Muller Sousa Linhares</dc:creator>
  <cp:lastModifiedBy>Luigi Muller Sousa Linhares</cp:lastModifiedBy>
  <cp:revision>26</cp:revision>
  <dcterms:created xsi:type="dcterms:W3CDTF">2018-12-03T23:15:02Z</dcterms:created>
  <dcterms:modified xsi:type="dcterms:W3CDTF">2018-12-04T12:15:49Z</dcterms:modified>
</cp:coreProperties>
</file>