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8" r:id="rId5"/>
    <p:sldId id="261" r:id="rId6"/>
    <p:sldId id="265" r:id="rId7"/>
    <p:sldId id="266" r:id="rId8"/>
    <p:sldId id="267" r:id="rId9"/>
    <p:sldId id="260" r:id="rId10"/>
    <p:sldId id="269" r:id="rId11"/>
    <p:sldId id="270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031"/>
    <a:srgbClr val="006F9D"/>
    <a:srgbClr val="2EA061"/>
    <a:srgbClr val="35C611"/>
    <a:srgbClr val="07E8F6"/>
    <a:srgbClr val="FFBE06"/>
    <a:srgbClr val="A167A4"/>
    <a:srgbClr val="1F5480"/>
    <a:srgbClr val="2A2F4D"/>
    <a:srgbClr val="2E2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46" autoAdjust="0"/>
    <p:restoredTop sz="94660"/>
  </p:normalViewPr>
  <p:slideViewPr>
    <p:cSldViewPr snapToGrid="0">
      <p:cViewPr>
        <p:scale>
          <a:sx n="100" d="100"/>
          <a:sy n="100" d="100"/>
        </p:scale>
        <p:origin x="15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" y="366"/>
            <a:ext cx="9143024" cy="68572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6165" y="383056"/>
            <a:ext cx="8220635" cy="611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965" y="757517"/>
            <a:ext cx="8199120" cy="225742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ru-RU" sz="18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itchFamily="18" charset="0"/>
              </a:rPr>
              <a:t> </a:t>
            </a:r>
            <a:r>
              <a:rPr lang="ru-RU" sz="1800" dirty="0">
                <a:latin typeface="Georgia" pitchFamily="18" charset="0"/>
              </a:rPr>
              <a:t>Министерство науки и высшего образования Российской Федерации</a:t>
            </a:r>
            <a:br>
              <a:rPr lang="ru-RU" sz="1800" dirty="0">
                <a:latin typeface="Georgia" pitchFamily="18" charset="0"/>
              </a:rPr>
            </a:br>
            <a:r>
              <a:rPr lang="ru-RU" sz="1800" dirty="0">
                <a:latin typeface="Georgia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800" dirty="0">
                <a:latin typeface="Georgia" pitchFamily="18" charset="0"/>
              </a:rPr>
            </a:br>
            <a:r>
              <a:rPr lang="ru-RU" sz="1800" dirty="0">
                <a:latin typeface="Georgia" pitchFamily="18" charset="0"/>
              </a:rPr>
              <a:t>высшего образования</a:t>
            </a:r>
            <a:br>
              <a:rPr lang="ru-RU" sz="1800" dirty="0">
                <a:latin typeface="Georgia" pitchFamily="18" charset="0"/>
              </a:rPr>
            </a:br>
            <a:r>
              <a:rPr lang="ru-RU" sz="1800" dirty="0">
                <a:latin typeface="Georgia" pitchFamily="18" charset="0"/>
              </a:rPr>
              <a:t>«Владимирский государственный университет</a:t>
            </a:r>
            <a:br>
              <a:rPr lang="ru-RU" sz="1800" dirty="0">
                <a:latin typeface="Georgia" pitchFamily="18" charset="0"/>
              </a:rPr>
            </a:br>
            <a:r>
              <a:rPr lang="ru-RU" sz="1800" dirty="0">
                <a:latin typeface="Georgia" pitchFamily="18" charset="0"/>
              </a:rPr>
              <a:t>имени Александра Григорьевича и Николая Григорьевича Столетовых»</a:t>
            </a:r>
            <a:br>
              <a:rPr lang="ru-RU" sz="1800" dirty="0">
                <a:latin typeface="Georgia" pitchFamily="18" charset="0"/>
              </a:rPr>
            </a:br>
            <a:r>
              <a:rPr lang="ru-RU" sz="1800" dirty="0">
                <a:latin typeface="Georgia" pitchFamily="18" charset="0"/>
              </a:rPr>
              <a:t>(</a:t>
            </a:r>
            <a:r>
              <a:rPr lang="ru-RU" sz="1800" dirty="0" err="1">
                <a:latin typeface="Georgia" pitchFamily="18" charset="0"/>
              </a:rPr>
              <a:t>ВлГУ</a:t>
            </a:r>
            <a:r>
              <a:rPr lang="ru-RU" sz="1800" dirty="0">
                <a:latin typeface="Georgia" pitchFamily="18" charset="0"/>
              </a:rPr>
              <a:t>)</a:t>
            </a:r>
            <a:br>
              <a:rPr lang="ru-RU" sz="1800" dirty="0">
                <a:latin typeface="Georgia" pitchFamily="18" charset="0"/>
              </a:rPr>
            </a:br>
            <a:r>
              <a:rPr lang="ru-RU" sz="1800" dirty="0">
                <a:latin typeface="Georgia" pitchFamily="18" charset="0"/>
              </a:rPr>
              <a:t>КИТП</a:t>
            </a:r>
            <a:br>
              <a:rPr lang="ru-RU" sz="1800" u="sng" dirty="0">
                <a:latin typeface="Georgia" pitchFamily="18" charset="0"/>
              </a:rPr>
            </a:br>
            <a:br>
              <a:rPr lang="ru-RU" sz="1800" dirty="0">
                <a:latin typeface="Georgia" pitchFamily="18" charset="0"/>
                <a:cs typeface="Times New Roman" pitchFamily="18" charset="0"/>
              </a:rPr>
            </a:br>
            <a:r>
              <a:rPr lang="ru-RU" sz="1800" dirty="0">
                <a:latin typeface="Georgia" pitchFamily="18" charset="0"/>
                <a:cs typeface="Times New Roman" pitchFamily="18" charset="0"/>
              </a:rPr>
              <a:t> </a:t>
            </a:r>
            <a:endParaRPr lang="en-US" sz="1800" b="1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1477" y="3014943"/>
            <a:ext cx="5340096" cy="133349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000" dirty="0">
                <a:latin typeface="Georgia" pitchFamily="18" charset="0"/>
                <a:cs typeface="Times New Roman" pitchFamily="18" charset="0"/>
              </a:rPr>
              <a:t>Тема дипломного проекта</a:t>
            </a:r>
          </a:p>
          <a:p>
            <a:r>
              <a:rPr lang="ru-RU" dirty="0">
                <a:latin typeface="Georgia" pitchFamily="18" charset="0"/>
                <a:cs typeface="Times New Roman" pitchFamily="18" charset="0"/>
              </a:rPr>
              <a:t>«</a:t>
            </a:r>
            <a:r>
              <a:rPr lang="ru-RU" dirty="0">
                <a:latin typeface="Georgia" pitchFamily="18" charset="0"/>
              </a:rPr>
              <a:t>Разработка веб-приложения интернет-магазина обуви</a:t>
            </a:r>
            <a:r>
              <a:rPr lang="ru-RU" dirty="0">
                <a:latin typeface="Georgia" pitchFamily="18" charset="0"/>
                <a:cs typeface="Times New Roman" pitchFamily="18" charset="0"/>
              </a:rPr>
              <a:t>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69771" y="5934634"/>
            <a:ext cx="33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Georgia" pitchFamily="18" charset="0"/>
              </a:rPr>
              <a:t>Владимир 2022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6785" y="4400373"/>
            <a:ext cx="3584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Georgia" pitchFamily="18" charset="0"/>
              </a:rPr>
              <a:t>Выполнил: ст. гр. ИСПспк-218 Филатов Н. А.</a:t>
            </a:r>
          </a:p>
          <a:p>
            <a:r>
              <a:rPr lang="ru-RU" sz="1600" dirty="0">
                <a:latin typeface="Georgia" pitchFamily="18" charset="0"/>
              </a:rPr>
              <a:t>Руководитель: преподаватель кафедры ИСПИ</a:t>
            </a:r>
          </a:p>
          <a:p>
            <a:r>
              <a:rPr lang="ru-RU" sz="1600" dirty="0">
                <a:latin typeface="Georgia" pitchFamily="18" charset="0"/>
              </a:rPr>
              <a:t>Данилов В. В.</a:t>
            </a:r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latin typeface="Georgia" pitchFamily="18" charset="0"/>
              </a:rPr>
              <a:t>Экономическая часть</a:t>
            </a:r>
            <a:endParaRPr lang="ru-RU" sz="2400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193979A-8F46-4AB8-8FCB-679FFAAB4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528656"/>
              </p:ext>
            </p:extLst>
          </p:nvPr>
        </p:nvGraphicFramePr>
        <p:xfrm>
          <a:off x="1145857" y="1604963"/>
          <a:ext cx="6712268" cy="1987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9216">
                  <a:extLst>
                    <a:ext uri="{9D8B030D-6E8A-4147-A177-3AD203B41FA5}">
                      <a16:colId xmlns:a16="http://schemas.microsoft.com/office/drawing/2014/main" val="1662446974"/>
                    </a:ext>
                  </a:extLst>
                </a:gridCol>
                <a:gridCol w="1826000">
                  <a:extLst>
                    <a:ext uri="{9D8B030D-6E8A-4147-A177-3AD203B41FA5}">
                      <a16:colId xmlns:a16="http://schemas.microsoft.com/office/drawing/2014/main" val="1625163289"/>
                    </a:ext>
                  </a:extLst>
                </a:gridCol>
                <a:gridCol w="1118354">
                  <a:extLst>
                    <a:ext uri="{9D8B030D-6E8A-4147-A177-3AD203B41FA5}">
                      <a16:colId xmlns:a16="http://schemas.microsoft.com/office/drawing/2014/main" val="477089627"/>
                    </a:ext>
                  </a:extLst>
                </a:gridCol>
                <a:gridCol w="945198">
                  <a:extLst>
                    <a:ext uri="{9D8B030D-6E8A-4147-A177-3AD203B41FA5}">
                      <a16:colId xmlns:a16="http://schemas.microsoft.com/office/drawing/2014/main" val="2108652608"/>
                    </a:ext>
                  </a:extLst>
                </a:gridCol>
                <a:gridCol w="1203500">
                  <a:extLst>
                    <a:ext uri="{9D8B030D-6E8A-4147-A177-3AD203B41FA5}">
                      <a16:colId xmlns:a16="http://schemas.microsoft.com/office/drawing/2014/main" val="222321675"/>
                    </a:ext>
                  </a:extLst>
                </a:gridCol>
              </a:tblGrid>
              <a:tr h="5394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>
                          <a:effectLst/>
                        </a:rPr>
                        <a:t>Наименование операции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>
                          <a:effectLst/>
                        </a:rPr>
                        <a:t>Затрачиваемые ресурсы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>
                          <a:effectLst/>
                        </a:rPr>
                        <a:t>Количество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>
                          <a:effectLst/>
                        </a:rPr>
                        <a:t>Цена</a:t>
                      </a:r>
                      <a:r>
                        <a:rPr lang="en-US" sz="1200">
                          <a:effectLst/>
                        </a:rPr>
                        <a:t>, </a:t>
                      </a:r>
                      <a:r>
                        <a:rPr lang="ru-RU" sz="1200">
                          <a:effectLst/>
                        </a:rPr>
                        <a:t>руб.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>
                          <a:effectLst/>
                        </a:rPr>
                        <a:t>Затраты</a:t>
                      </a:r>
                      <a:r>
                        <a:rPr lang="en-US" sz="1200">
                          <a:effectLst/>
                        </a:rPr>
                        <a:t>, </a:t>
                      </a:r>
                      <a:r>
                        <a:rPr lang="ru-RU" sz="1200">
                          <a:effectLst/>
                        </a:rPr>
                        <a:t>руб.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04722594"/>
                  </a:ext>
                </a:extLst>
              </a:tr>
              <a:tr h="575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dirty="0">
                          <a:effectLst/>
                        </a:rPr>
                        <a:t>Выбор услуги на сайте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Электроэнергия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20 часов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4 кВт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4,48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4 * 4,48 = 17,92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12963850"/>
                  </a:ext>
                </a:extLst>
              </a:tr>
              <a:tr h="872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dirty="0">
                          <a:effectLst/>
                        </a:rPr>
                        <a:t>Заполнение формы для заказа услуги и отправка данных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Электроэнергия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25 часов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5 кВт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4,48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dirty="0">
                          <a:effectLst/>
                        </a:rPr>
                        <a:t>5 * 4,48 = 22,4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3877000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4416BC1-9771-4E9A-897D-EFFFEB170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053997"/>
              </p:ext>
            </p:extLst>
          </p:nvPr>
        </p:nvGraphicFramePr>
        <p:xfrm>
          <a:off x="1145857" y="3592593"/>
          <a:ext cx="6712268" cy="2283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9216">
                  <a:extLst>
                    <a:ext uri="{9D8B030D-6E8A-4147-A177-3AD203B41FA5}">
                      <a16:colId xmlns:a16="http://schemas.microsoft.com/office/drawing/2014/main" val="2083920667"/>
                    </a:ext>
                  </a:extLst>
                </a:gridCol>
                <a:gridCol w="1826000">
                  <a:extLst>
                    <a:ext uri="{9D8B030D-6E8A-4147-A177-3AD203B41FA5}">
                      <a16:colId xmlns:a16="http://schemas.microsoft.com/office/drawing/2014/main" val="3749057598"/>
                    </a:ext>
                  </a:extLst>
                </a:gridCol>
                <a:gridCol w="1118354">
                  <a:extLst>
                    <a:ext uri="{9D8B030D-6E8A-4147-A177-3AD203B41FA5}">
                      <a16:colId xmlns:a16="http://schemas.microsoft.com/office/drawing/2014/main" val="2650446000"/>
                    </a:ext>
                  </a:extLst>
                </a:gridCol>
                <a:gridCol w="945198">
                  <a:extLst>
                    <a:ext uri="{9D8B030D-6E8A-4147-A177-3AD203B41FA5}">
                      <a16:colId xmlns:a16="http://schemas.microsoft.com/office/drawing/2014/main" val="533504030"/>
                    </a:ext>
                  </a:extLst>
                </a:gridCol>
                <a:gridCol w="1203500">
                  <a:extLst>
                    <a:ext uri="{9D8B030D-6E8A-4147-A177-3AD203B41FA5}">
                      <a16:colId xmlns:a16="http://schemas.microsoft.com/office/drawing/2014/main" val="3025282383"/>
                    </a:ext>
                  </a:extLst>
                </a:gridCol>
              </a:tblGrid>
              <a:tr h="872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dirty="0">
                          <a:effectLst/>
                        </a:rPr>
                        <a:t>Связь с клиентом и согласование требований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Электроэнергия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25 часов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4 кВт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4,48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4 * 4,48 =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17,92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7904347"/>
                  </a:ext>
                </a:extLst>
              </a:tr>
              <a:tr h="575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dirty="0">
                          <a:effectLst/>
                        </a:rPr>
                        <a:t>Выполнение услуги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dirty="0">
                          <a:effectLst/>
                        </a:rPr>
                        <a:t>Электроэнергия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dirty="0">
                          <a:effectLst/>
                        </a:rPr>
                        <a:t>28 часов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3 кВт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4,48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3 * 4,48 = 13,44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92653602"/>
                  </a:ext>
                </a:extLst>
              </a:tr>
              <a:tr h="2783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dirty="0">
                          <a:effectLst/>
                        </a:rPr>
                        <a:t>Всего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71,68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2840387"/>
                  </a:ext>
                </a:extLst>
              </a:tr>
              <a:tr h="2783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НДС (20%)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14, 336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4075763"/>
                  </a:ext>
                </a:extLst>
              </a:tr>
              <a:tr h="2783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ИТОГО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200" dirty="0">
                          <a:effectLst/>
                        </a:rPr>
                        <a:t>86,016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54309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86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Georgia" pitchFamily="18" charset="0"/>
              </a:rPr>
              <a:t>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4979" y="1613353"/>
            <a:ext cx="7886700" cy="463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>
                <a:latin typeface="Georgia" pitchFamily="18" charset="0"/>
              </a:rPr>
              <a:t>В ходе разработки удалось:</a:t>
            </a:r>
          </a:p>
          <a:p>
            <a:r>
              <a:rPr lang="ru-RU" sz="2600" dirty="0">
                <a:latin typeface="Georgia" pitchFamily="18" charset="0"/>
              </a:rPr>
              <a:t>приобрести новые знания о современном дизайне и работе с языками </a:t>
            </a:r>
            <a:r>
              <a:rPr lang="en-US" sz="2600" dirty="0">
                <a:latin typeface="Georgia" pitchFamily="18" charset="0"/>
              </a:rPr>
              <a:t>React</a:t>
            </a:r>
            <a:r>
              <a:rPr lang="ru-RU" sz="2600" dirty="0">
                <a:latin typeface="Georgia" pitchFamily="18" charset="0"/>
              </a:rPr>
              <a:t>, </a:t>
            </a:r>
            <a:r>
              <a:rPr lang="en-US" altLang="ja-JP" sz="2600" dirty="0">
                <a:latin typeface="Georgia" pitchFamily="18" charset="0"/>
              </a:rPr>
              <a:t>Node.js, MySQL.</a:t>
            </a:r>
            <a:endParaRPr lang="ru-RU" sz="2600" dirty="0">
              <a:latin typeface="Georgia" pitchFamily="18" charset="0"/>
            </a:endParaRPr>
          </a:p>
          <a:p>
            <a:r>
              <a:rPr lang="ru-RU" sz="2600" dirty="0">
                <a:latin typeface="Georgia" pitchFamily="18" charset="0"/>
              </a:rPr>
              <a:t>создать удобной   интернет-магазин , который дает возможность пользователям заказать продукцию, не выходя из дома или офиса.</a:t>
            </a:r>
          </a:p>
        </p:txBody>
      </p:sp>
    </p:spTree>
    <p:extLst>
      <p:ext uri="{BB962C8B-B14F-4D97-AF65-F5344CB8AC3E}">
        <p14:creationId xmlns:p14="http://schemas.microsoft.com/office/powerpoint/2010/main" val="253408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754743"/>
            <a:ext cx="7886700" cy="67425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4303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74651"/>
            <a:ext cx="8067675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Georgia" pitchFamily="18" charset="0"/>
              </a:rPr>
              <a:t>Цель дипломной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267521"/>
            <a:ext cx="7362825" cy="1440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0000" indent="-284400">
              <a:lnSpc>
                <a:spcPct val="120000"/>
              </a:lnSpc>
              <a:spcBef>
                <a:spcPts val="600"/>
              </a:spcBef>
            </a:pPr>
            <a:r>
              <a:rPr lang="ru-RU" sz="2400" dirty="0">
                <a:latin typeface="Georgia" pitchFamily="18" charset="0"/>
              </a:rPr>
              <a:t>проектирование информационной системы</a:t>
            </a:r>
          </a:p>
          <a:p>
            <a:pPr marL="360000" indent="-284400">
              <a:lnSpc>
                <a:spcPct val="120000"/>
              </a:lnSpc>
              <a:spcBef>
                <a:spcPts val="600"/>
              </a:spcBef>
            </a:pPr>
            <a:r>
              <a:rPr lang="ru-RU" sz="2400" dirty="0">
                <a:latin typeface="Georgia" pitchFamily="18" charset="0"/>
              </a:rPr>
              <a:t>программная реализация информационной системы</a:t>
            </a:r>
          </a:p>
          <a:p>
            <a:pPr algn="ctr"/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2720903"/>
            <a:ext cx="8220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Georgia" pitchFamily="18" charset="0"/>
              </a:rPr>
              <a:t>Задачи дипломной работы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5823" y="3195589"/>
            <a:ext cx="7362825" cy="28315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Georgia" pitchFamily="18" charset="0"/>
              </a:rPr>
              <a:t>ознакомиться с организацией учебного процесса на кафедре учебного заведения; поставить задачу по автоматизации работы; </a:t>
            </a:r>
          </a:p>
          <a:p>
            <a:pPr marL="285750" indent="-2857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Georgia" pitchFamily="18" charset="0"/>
              </a:rPr>
              <a:t>разработать модели предметной области и информационного обеспечения; </a:t>
            </a:r>
          </a:p>
          <a:p>
            <a:pPr marL="285750" indent="-2857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ru-RU" sz="2400" dirty="0">
                <a:latin typeface="Georgia" pitchFamily="18" charset="0"/>
              </a:rPr>
              <a:t>разработать базу данных системы, интерфейс всех модулей и функционал</a:t>
            </a:r>
          </a:p>
        </p:txBody>
      </p:sp>
    </p:spTree>
    <p:extLst>
      <p:ext uri="{BB962C8B-B14F-4D97-AF65-F5344CB8AC3E}">
        <p14:creationId xmlns:p14="http://schemas.microsoft.com/office/powerpoint/2010/main" val="319266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latin typeface="Georgia" pitchFamily="18" charset="0"/>
              </a:rPr>
              <a:t>Инструменты разработки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902312-F705-42A5-9ECE-D0322253C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9"/>
            <a:ext cx="3155155" cy="219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E30C54A-9A6B-4D4C-B589-7AED521BA7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11" y="1690687"/>
            <a:ext cx="3203539" cy="219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B67915F-0072-408C-8BD7-2BFBFCA7A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69" y="4171122"/>
            <a:ext cx="3147061" cy="219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50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latin typeface="Georgia" pitchFamily="18" charset="0"/>
              </a:rPr>
              <a:t>Требования к сайту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Georgia" pitchFamily="18" charset="0"/>
              </a:rPr>
              <a:t> </a:t>
            </a:r>
          </a:p>
          <a:p>
            <a:r>
              <a:rPr lang="ru-RU" sz="2400" dirty="0">
                <a:latin typeface="Georgia" pitchFamily="18" charset="0"/>
              </a:rPr>
              <a:t> Корректное отображение</a:t>
            </a:r>
          </a:p>
          <a:p>
            <a:pPr marL="0" indent="0">
              <a:buNone/>
            </a:pPr>
            <a:endParaRPr lang="ru-RU" sz="2400" dirty="0">
              <a:latin typeface="Georgia" pitchFamily="18" charset="0"/>
            </a:endParaRPr>
          </a:p>
          <a:p>
            <a:r>
              <a:rPr lang="ru-RU" sz="2400" dirty="0">
                <a:latin typeface="Georgia" pitchFamily="18" charset="0"/>
              </a:rPr>
              <a:t>Структурированная информация</a:t>
            </a:r>
          </a:p>
          <a:p>
            <a:endParaRPr lang="ru-RU" sz="2400" dirty="0">
              <a:latin typeface="Georgia" pitchFamily="18" charset="0"/>
            </a:endParaRPr>
          </a:p>
          <a:p>
            <a:r>
              <a:rPr lang="ru-RU" sz="2400" dirty="0">
                <a:latin typeface="Georgia" pitchFamily="18" charset="0"/>
              </a:rPr>
              <a:t>Быстрая загрузка страниц</a:t>
            </a:r>
          </a:p>
          <a:p>
            <a:endParaRPr lang="ru-RU" sz="2400" dirty="0">
              <a:latin typeface="Georgia" pitchFamily="18" charset="0"/>
            </a:endParaRPr>
          </a:p>
          <a:p>
            <a:r>
              <a:rPr lang="ru-RU" sz="2400" dirty="0">
                <a:latin typeface="Georgia" pitchFamily="18" charset="0"/>
              </a:rPr>
              <a:t>Приятный дизайн</a:t>
            </a:r>
          </a:p>
        </p:txBody>
      </p:sp>
    </p:spTree>
    <p:extLst>
      <p:ext uri="{BB962C8B-B14F-4D97-AF65-F5344CB8AC3E}">
        <p14:creationId xmlns:p14="http://schemas.microsoft.com/office/powerpoint/2010/main" val="234430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latin typeface="Georgia" pitchFamily="18" charset="0"/>
              </a:rPr>
              <a:t>Дизайн сайта интернет</a:t>
            </a:r>
            <a:r>
              <a:rPr lang="en-US" sz="2400" dirty="0">
                <a:latin typeface="Georgia" pitchFamily="18" charset="0"/>
              </a:rPr>
              <a:t>-</a:t>
            </a:r>
            <a:r>
              <a:rPr lang="ru-RU" sz="2400" dirty="0">
                <a:latin typeface="Georgia" pitchFamily="18" charset="0"/>
              </a:rPr>
              <a:t>магазина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67424" y="1533523"/>
            <a:ext cx="2609851" cy="4829173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Georgia" pitchFamily="18" charset="0"/>
              </a:rPr>
              <a:t>Функционал</a:t>
            </a:r>
          </a:p>
          <a:p>
            <a:endParaRPr lang="ru-RU" sz="2000" dirty="0">
              <a:latin typeface="Georgia" pitchFamily="18" charset="0"/>
            </a:endParaRPr>
          </a:p>
          <a:p>
            <a:r>
              <a:rPr lang="ru-RU" sz="2000" dirty="0">
                <a:latin typeface="Georgia" pitchFamily="18" charset="0"/>
              </a:rPr>
              <a:t>Цвет</a:t>
            </a:r>
          </a:p>
          <a:p>
            <a:endParaRPr lang="ru-RU" sz="2000" dirty="0">
              <a:latin typeface="Georgia" pitchFamily="18" charset="0"/>
            </a:endParaRPr>
          </a:p>
          <a:p>
            <a:r>
              <a:rPr lang="ru-RU" sz="2000" dirty="0">
                <a:latin typeface="Georgia" pitchFamily="18" charset="0"/>
              </a:rPr>
              <a:t>Форма</a:t>
            </a:r>
          </a:p>
          <a:p>
            <a:endParaRPr lang="ru-RU" sz="2000" dirty="0">
              <a:latin typeface="Georgia" pitchFamily="18" charset="0"/>
            </a:endParaRPr>
          </a:p>
          <a:p>
            <a:r>
              <a:rPr lang="ru-RU" sz="2000" dirty="0">
                <a:latin typeface="Georgia" pitchFamily="18" charset="0"/>
              </a:rPr>
              <a:t>Простота</a:t>
            </a:r>
          </a:p>
          <a:p>
            <a:endParaRPr lang="ru-RU" sz="2000" dirty="0">
              <a:latin typeface="Georgia" pitchFamily="18" charset="0"/>
            </a:endParaRPr>
          </a:p>
          <a:p>
            <a:r>
              <a:rPr lang="ru-RU" sz="2000" dirty="0">
                <a:latin typeface="Georgia" pitchFamily="18" charset="0"/>
              </a:rPr>
              <a:t>Понятность</a:t>
            </a:r>
          </a:p>
          <a:p>
            <a:endParaRPr lang="ru-RU" sz="2000" dirty="0">
              <a:latin typeface="Georgia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214EFCB-0DBC-474D-A6E0-343EB2CD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7" y="1533523"/>
            <a:ext cx="46863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7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593" y="154439"/>
            <a:ext cx="7886700" cy="906918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Georgia" pitchFamily="18" charset="0"/>
              </a:rPr>
              <a:t>Главная страница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523DD0-FB0A-45BE-B39A-4A7CDE34A9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31" y="1148442"/>
            <a:ext cx="6172337" cy="4916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68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5494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Georgia" pitchFamily="18" charset="0"/>
              </a:rPr>
              <a:t>Каталог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9F51C1-52C2-41CA-93BD-B0F2E4FFF0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39" y="1519141"/>
            <a:ext cx="7634121" cy="3819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31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4054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Georgia" pitchFamily="18" charset="0"/>
              </a:rPr>
              <a:t>Корзина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AA39A2-21B5-415A-B910-58809DF289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44"/>
          <a:stretch/>
        </p:blipFill>
        <p:spPr bwMode="auto">
          <a:xfrm>
            <a:off x="3226676" y="1059181"/>
            <a:ext cx="2690648" cy="5073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527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4978" y="25899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Georgia" pitchFamily="18" charset="0"/>
              </a:rPr>
              <a:t>Технико-экономическое обоснование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9471" y="1240973"/>
            <a:ext cx="7886700" cy="507818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400" dirty="0">
                <a:latin typeface="Georgia" pitchFamily="18" charset="0"/>
              </a:rPr>
              <a:t>Расширение аудитории</a:t>
            </a:r>
          </a:p>
          <a:p>
            <a:endParaRPr lang="en-US" sz="2400" dirty="0">
              <a:latin typeface="Georgia" pitchFamily="18" charset="0"/>
            </a:endParaRPr>
          </a:p>
          <a:p>
            <a:r>
              <a:rPr lang="ru-RU" sz="2400" dirty="0">
                <a:latin typeface="Georgia" pitchFamily="18" charset="0"/>
              </a:rPr>
              <a:t>Сокращение затрат рабочего времени</a:t>
            </a:r>
          </a:p>
          <a:p>
            <a:endParaRPr lang="ru-RU" sz="2400" dirty="0">
              <a:latin typeface="Georgia" pitchFamily="18" charset="0"/>
            </a:endParaRPr>
          </a:p>
          <a:p>
            <a:r>
              <a:rPr lang="ru-RU" sz="2400" dirty="0">
                <a:latin typeface="Georgia" pitchFamily="18" charset="0"/>
              </a:rPr>
              <a:t>Уменьшение расхода подручных средств</a:t>
            </a:r>
          </a:p>
          <a:p>
            <a:endParaRPr lang="ru-RU" sz="2400" dirty="0">
              <a:latin typeface="Georgia" pitchFamily="18" charset="0"/>
            </a:endParaRPr>
          </a:p>
          <a:p>
            <a:pPr lvl="0"/>
            <a:r>
              <a:rPr lang="ru-RU" sz="2400" dirty="0">
                <a:latin typeface="Georgia" pitchFamily="18" charset="0"/>
              </a:rPr>
              <a:t>Посетители могут оформлять заказы в любое удобное время</a:t>
            </a:r>
          </a:p>
          <a:p>
            <a:pPr lvl="0"/>
            <a:endParaRPr lang="ru-RU" sz="2400" dirty="0">
              <a:latin typeface="Georgia" pitchFamily="18" charset="0"/>
            </a:endParaRPr>
          </a:p>
          <a:p>
            <a:pPr lvl="0"/>
            <a:r>
              <a:rPr lang="ru-RU" sz="2400" dirty="0">
                <a:latin typeface="Georgia" pitchFamily="18" charset="0"/>
              </a:rPr>
              <a:t>Сокращение количества расходных материалов</a:t>
            </a:r>
            <a:br>
              <a:rPr lang="ru-RU" sz="2400" dirty="0"/>
            </a:br>
            <a:endParaRPr lang="ru-RU" sz="2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82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</TotalTime>
  <Words>320</Words>
  <Application>Microsoft Office PowerPoint</Application>
  <PresentationFormat>Экран (4:3)</PresentationFormat>
  <Paragraphs>98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Times New Roman</vt:lpstr>
      <vt:lpstr>Office Theme</vt:lpstr>
      <vt:lpstr> 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«Владимирский государственный университет имени Александра Григорьевича и Николая Григорьевича Столетовых» (ВлГУ) КИТП   </vt:lpstr>
      <vt:lpstr>Цель дипломной работы</vt:lpstr>
      <vt:lpstr>Инструменты разработки</vt:lpstr>
      <vt:lpstr>Требования к сайту</vt:lpstr>
      <vt:lpstr>Дизайн сайта интернет-магазина</vt:lpstr>
      <vt:lpstr>Главная страница</vt:lpstr>
      <vt:lpstr>Каталог</vt:lpstr>
      <vt:lpstr>Корзина</vt:lpstr>
      <vt:lpstr>Технико-экономическое обоснование</vt:lpstr>
      <vt:lpstr>Экономическая часть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Nikita</cp:lastModifiedBy>
  <cp:revision>105</cp:revision>
  <dcterms:created xsi:type="dcterms:W3CDTF">2018-09-04T12:10:47Z</dcterms:created>
  <dcterms:modified xsi:type="dcterms:W3CDTF">2022-06-07T21:11:02Z</dcterms:modified>
</cp:coreProperties>
</file>