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9.tif" ContentType="image/tiff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7E7A168-A511-4E70-ABE2-ACB56B36C57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AD7FAF-13F3-465C-A185-A2D423F3FB1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8021BF-385B-4875-85C1-65134BE2172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BA2421-A114-4E98-B5D2-CFB9757265D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compressione deve essere sinergica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8A10A4E-9D86-49FE-AC9F-A3AB8D8A072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8000" cy="2631600"/>
          </a:xfrm>
          <a:prstGeom prst="rect">
            <a:avLst/>
          </a:prstGeom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it-IT" sz="661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Fare clic per modificare lo stile del titolo dello schema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1/19/18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17BDB67-55A7-43D7-ABD3-D648A81E6F7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it.wikipedia.org/wiki/Algoritmo_di_pattern_matching_su_stringhe" TargetMode="External"/><Relationship Id="rId2" Type="http://schemas.openxmlformats.org/officeDocument/2006/relationships/hyperlink" Target="http://www-igm.univ-mlv.fr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it.wikipedia.org/wiki/Algoritmo_di_pattern_matching_su_stringhe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it.wikipedia.org/wiki/Algoritmo_di_pattern_matching_su_stringhe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56000" y="1237320"/>
            <a:ext cx="8568000" cy="263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it-IT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Arithmetic Coding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260000" y="3970440"/>
            <a:ext cx="7560000" cy="182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Alice Mariotti-Nesurini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56000" y="1237320"/>
            <a:ext cx="8568000" cy="263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it-IT" sz="661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LZ77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260000" y="3970440"/>
            <a:ext cx="7560000" cy="182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Enrico Bottani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11920" y="2054160"/>
            <a:ext cx="2382840" cy="1429560"/>
          </a:xfrm>
          <a:custGeom>
            <a:avLst/>
            <a:gdLst/>
            <a:ahLst/>
            <a:rect l="l" t="t" r="r" b="b"/>
            <a:pathLst>
              <a:path w="2383171" h="1429903">
                <a:moveTo>
                  <a:pt x="0" y="142990"/>
                </a:moveTo>
                <a:cubicBezTo>
                  <a:pt x="0" y="64019"/>
                  <a:pt x="64019" y="0"/>
                  <a:pt x="142990" y="0"/>
                </a:cubicBezTo>
                <a:lnTo>
                  <a:pt x="2240181" y="0"/>
                </a:lnTo>
                <a:cubicBezTo>
                  <a:pt x="2319152" y="0"/>
                  <a:pt x="2383171" y="64019"/>
                  <a:pt x="2383171" y="142990"/>
                </a:cubicBezTo>
                <a:lnTo>
                  <a:pt x="2383171" y="1286913"/>
                </a:lnTo>
                <a:cubicBezTo>
                  <a:pt x="2383171" y="1365884"/>
                  <a:pt x="2319152" y="1429903"/>
                  <a:pt x="2240181" y="1429903"/>
                </a:cubicBezTo>
                <a:lnTo>
                  <a:pt x="142990" y="1429903"/>
                </a:lnTo>
                <a:cubicBezTo>
                  <a:pt x="64019" y="1429903"/>
                  <a:pt x="0" y="1365884"/>
                  <a:pt x="0" y="1286913"/>
                </a:cubicBezTo>
                <a:lnTo>
                  <a:pt x="0" y="142990"/>
                </a:lnTo>
                <a:close/>
              </a:path>
            </a:pathLst>
          </a:custGeom>
          <a:solidFill>
            <a:srgbClr val="00b050"/>
          </a:solidFill>
          <a:ln w="25560">
            <a:solidFill>
              <a:srgbClr val="eeec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8680" rIns="148680" tIns="148680" bIns="148680" anchor="ctr"/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Ricevi nuovo carattere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105000" y="2473560"/>
            <a:ext cx="504720" cy="590760"/>
          </a:xfrm>
          <a:custGeom>
            <a:avLst/>
            <a:gdLst/>
            <a:ahLst/>
            <a:rect l="l" t="t" r="r" b="b"/>
            <a:pathLst>
              <a:path w="505232" h="591026">
                <a:moveTo>
                  <a:pt x="0" y="118205"/>
                </a:moveTo>
                <a:lnTo>
                  <a:pt x="252616" y="118205"/>
                </a:lnTo>
                <a:lnTo>
                  <a:pt x="252616" y="0"/>
                </a:lnTo>
                <a:lnTo>
                  <a:pt x="505232" y="295513"/>
                </a:lnTo>
                <a:lnTo>
                  <a:pt x="252616" y="591026"/>
                </a:lnTo>
                <a:lnTo>
                  <a:pt x="252616" y="472821"/>
                </a:lnTo>
                <a:lnTo>
                  <a:pt x="0" y="472821"/>
                </a:lnTo>
                <a:lnTo>
                  <a:pt x="0" y="118205"/>
                </a:lnTo>
                <a:close/>
              </a:path>
            </a:pathLst>
          </a:custGeom>
          <a:solidFill>
            <a:srgbClr val="acb1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3848400" y="2054160"/>
            <a:ext cx="2382840" cy="1429560"/>
          </a:xfrm>
          <a:custGeom>
            <a:avLst/>
            <a:gdLst/>
            <a:ahLst/>
            <a:rect l="l" t="t" r="r" b="b"/>
            <a:pathLst>
              <a:path w="2383171" h="1429903">
                <a:moveTo>
                  <a:pt x="0" y="142990"/>
                </a:moveTo>
                <a:cubicBezTo>
                  <a:pt x="0" y="64019"/>
                  <a:pt x="64019" y="0"/>
                  <a:pt x="142990" y="0"/>
                </a:cubicBezTo>
                <a:lnTo>
                  <a:pt x="2240181" y="0"/>
                </a:lnTo>
                <a:cubicBezTo>
                  <a:pt x="2319152" y="0"/>
                  <a:pt x="2383171" y="64019"/>
                  <a:pt x="2383171" y="142990"/>
                </a:cubicBezTo>
                <a:lnTo>
                  <a:pt x="2383171" y="1286913"/>
                </a:lnTo>
                <a:cubicBezTo>
                  <a:pt x="2383171" y="1365884"/>
                  <a:pt x="2319152" y="1429903"/>
                  <a:pt x="2240181" y="1429903"/>
                </a:cubicBezTo>
                <a:lnTo>
                  <a:pt x="142990" y="1429903"/>
                </a:lnTo>
                <a:cubicBezTo>
                  <a:pt x="64019" y="1429903"/>
                  <a:pt x="0" y="1365884"/>
                  <a:pt x="0" y="1286913"/>
                </a:cubicBezTo>
                <a:lnTo>
                  <a:pt x="0" y="142990"/>
                </a:lnTo>
                <a:close/>
              </a:path>
            </a:pathLst>
          </a:custGeom>
          <a:solidFill>
            <a:srgbClr val="1f497d"/>
          </a:solidFill>
          <a:ln w="25560">
            <a:solidFill>
              <a:srgbClr val="eeec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8680" rIns="148680" tIns="148680" bIns="148680" anchor="ctr"/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Concatenalo al match precedente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441480" y="2473560"/>
            <a:ext cx="504720" cy="590760"/>
          </a:xfrm>
          <a:custGeom>
            <a:avLst/>
            <a:gdLst/>
            <a:ahLst/>
            <a:rect l="l" t="t" r="r" b="b"/>
            <a:pathLst>
              <a:path w="505232" h="591026">
                <a:moveTo>
                  <a:pt x="0" y="118205"/>
                </a:moveTo>
                <a:lnTo>
                  <a:pt x="252616" y="118205"/>
                </a:lnTo>
                <a:lnTo>
                  <a:pt x="252616" y="0"/>
                </a:lnTo>
                <a:lnTo>
                  <a:pt x="505232" y="295513"/>
                </a:lnTo>
                <a:lnTo>
                  <a:pt x="252616" y="591026"/>
                </a:lnTo>
                <a:lnTo>
                  <a:pt x="252616" y="472821"/>
                </a:lnTo>
                <a:lnTo>
                  <a:pt x="0" y="472821"/>
                </a:lnTo>
                <a:lnTo>
                  <a:pt x="0" y="118205"/>
                </a:lnTo>
                <a:close/>
              </a:path>
            </a:pathLst>
          </a:custGeom>
          <a:solidFill>
            <a:srgbClr val="acb1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7184880" y="2054160"/>
            <a:ext cx="2382840" cy="1429560"/>
          </a:xfrm>
          <a:custGeom>
            <a:avLst/>
            <a:gdLst/>
            <a:ahLst/>
            <a:rect l="l" t="t" r="r" b="b"/>
            <a:pathLst>
              <a:path w="2383171" h="1429903">
                <a:moveTo>
                  <a:pt x="0" y="142990"/>
                </a:moveTo>
                <a:cubicBezTo>
                  <a:pt x="0" y="64019"/>
                  <a:pt x="64019" y="0"/>
                  <a:pt x="142990" y="0"/>
                </a:cubicBezTo>
                <a:lnTo>
                  <a:pt x="2240181" y="0"/>
                </a:lnTo>
                <a:cubicBezTo>
                  <a:pt x="2319152" y="0"/>
                  <a:pt x="2383171" y="64019"/>
                  <a:pt x="2383171" y="142990"/>
                </a:cubicBezTo>
                <a:lnTo>
                  <a:pt x="2383171" y="1286913"/>
                </a:lnTo>
                <a:cubicBezTo>
                  <a:pt x="2383171" y="1365884"/>
                  <a:pt x="2319152" y="1429903"/>
                  <a:pt x="2240181" y="1429903"/>
                </a:cubicBezTo>
                <a:lnTo>
                  <a:pt x="142990" y="1429903"/>
                </a:lnTo>
                <a:cubicBezTo>
                  <a:pt x="64019" y="1429903"/>
                  <a:pt x="0" y="1365884"/>
                  <a:pt x="0" y="1286913"/>
                </a:cubicBezTo>
                <a:lnTo>
                  <a:pt x="0" y="142990"/>
                </a:lnTo>
                <a:close/>
              </a:path>
            </a:pathLst>
          </a:custGeom>
          <a:solidFill>
            <a:srgbClr val="1f497d"/>
          </a:solidFill>
          <a:ln w="25560">
            <a:solidFill>
              <a:srgbClr val="eeec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8680" rIns="148680" tIns="148680" bIns="148680" anchor="ctr"/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Trova un match in dictionary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8080920" y="3693960"/>
            <a:ext cx="590760" cy="504720"/>
          </a:xfrm>
          <a:custGeom>
            <a:avLst/>
            <a:gdLst/>
            <a:ahLst/>
            <a:rect l="l" t="t" r="r" b="b"/>
            <a:pathLst>
              <a:path w="505232" h="591026">
                <a:moveTo>
                  <a:pt x="404186" y="1"/>
                </a:moveTo>
                <a:lnTo>
                  <a:pt x="404186" y="295513"/>
                </a:lnTo>
                <a:lnTo>
                  <a:pt x="505232" y="295513"/>
                </a:lnTo>
                <a:lnTo>
                  <a:pt x="252616" y="591025"/>
                </a:lnTo>
                <a:lnTo>
                  <a:pt x="0" y="295513"/>
                </a:lnTo>
                <a:lnTo>
                  <a:pt x="101046" y="295513"/>
                </a:lnTo>
                <a:lnTo>
                  <a:pt x="101046" y="1"/>
                </a:lnTo>
                <a:lnTo>
                  <a:pt x="404186" y="1"/>
                </a:lnTo>
                <a:close/>
              </a:path>
            </a:pathLst>
          </a:custGeom>
          <a:solidFill>
            <a:srgbClr val="acb1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7"/>
          <p:cNvSpPr/>
          <p:nvPr/>
        </p:nvSpPr>
        <p:spPr>
          <a:xfrm>
            <a:off x="7184880" y="4437360"/>
            <a:ext cx="2382840" cy="1429560"/>
          </a:xfrm>
          <a:custGeom>
            <a:avLst/>
            <a:gdLst/>
            <a:ahLst/>
            <a:rect l="l" t="t" r="r" b="b"/>
            <a:pathLst>
              <a:path w="2383171" h="1429903">
                <a:moveTo>
                  <a:pt x="0" y="142990"/>
                </a:moveTo>
                <a:cubicBezTo>
                  <a:pt x="0" y="64019"/>
                  <a:pt x="64019" y="0"/>
                  <a:pt x="142990" y="0"/>
                </a:cubicBezTo>
                <a:lnTo>
                  <a:pt x="2240181" y="0"/>
                </a:lnTo>
                <a:cubicBezTo>
                  <a:pt x="2319152" y="0"/>
                  <a:pt x="2383171" y="64019"/>
                  <a:pt x="2383171" y="142990"/>
                </a:cubicBezTo>
                <a:lnTo>
                  <a:pt x="2383171" y="1286913"/>
                </a:lnTo>
                <a:cubicBezTo>
                  <a:pt x="2383171" y="1365884"/>
                  <a:pt x="2319152" y="1429903"/>
                  <a:pt x="2240181" y="1429903"/>
                </a:cubicBezTo>
                <a:lnTo>
                  <a:pt x="142990" y="1429903"/>
                </a:lnTo>
                <a:cubicBezTo>
                  <a:pt x="64019" y="1429903"/>
                  <a:pt x="0" y="1365884"/>
                  <a:pt x="0" y="1286913"/>
                </a:cubicBezTo>
                <a:lnTo>
                  <a:pt x="0" y="142990"/>
                </a:lnTo>
                <a:close/>
              </a:path>
            </a:pathLst>
          </a:custGeom>
          <a:solidFill>
            <a:srgbClr val="1f497d"/>
          </a:solidFill>
          <a:ln w="25560">
            <a:solidFill>
              <a:srgbClr val="eeec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8680" rIns="148680" tIns="148680" bIns="148680" anchor="ctr"/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Inserisci carattere nel dictionary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6469920" y="4856760"/>
            <a:ext cx="504720" cy="590760"/>
          </a:xfrm>
          <a:custGeom>
            <a:avLst/>
            <a:gdLst/>
            <a:ahLst/>
            <a:rect l="l" t="t" r="r" b="b"/>
            <a:pathLst>
              <a:path w="505232" h="591026">
                <a:moveTo>
                  <a:pt x="505232" y="472821"/>
                </a:moveTo>
                <a:lnTo>
                  <a:pt x="252616" y="472821"/>
                </a:lnTo>
                <a:lnTo>
                  <a:pt x="252616" y="591026"/>
                </a:lnTo>
                <a:lnTo>
                  <a:pt x="0" y="295513"/>
                </a:lnTo>
                <a:lnTo>
                  <a:pt x="252616" y="0"/>
                </a:lnTo>
                <a:lnTo>
                  <a:pt x="252616" y="118205"/>
                </a:lnTo>
                <a:lnTo>
                  <a:pt x="505232" y="118205"/>
                </a:lnTo>
                <a:lnTo>
                  <a:pt x="505232" y="472821"/>
                </a:lnTo>
                <a:close/>
              </a:path>
            </a:pathLst>
          </a:custGeom>
          <a:solidFill>
            <a:srgbClr val="acb1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9"/>
          <p:cNvSpPr/>
          <p:nvPr/>
        </p:nvSpPr>
        <p:spPr>
          <a:xfrm>
            <a:off x="3848400" y="4437360"/>
            <a:ext cx="2382840" cy="1429560"/>
          </a:xfrm>
          <a:custGeom>
            <a:avLst/>
            <a:gdLst/>
            <a:ahLst/>
            <a:rect l="l" t="t" r="r" b="b"/>
            <a:pathLst>
              <a:path w="2383171" h="1429903">
                <a:moveTo>
                  <a:pt x="0" y="0"/>
                </a:moveTo>
                <a:lnTo>
                  <a:pt x="2144849" y="0"/>
                </a:lnTo>
                <a:lnTo>
                  <a:pt x="2383171" y="238322"/>
                </a:lnTo>
                <a:lnTo>
                  <a:pt x="2383171" y="1429903"/>
                </a:lnTo>
                <a:lnTo>
                  <a:pt x="2383171" y="1429903"/>
                </a:lnTo>
                <a:lnTo>
                  <a:pt x="238322" y="1429903"/>
                </a:lnTo>
                <a:lnTo>
                  <a:pt x="0" y="1191581"/>
                </a:lnTo>
                <a:lnTo>
                  <a:pt x="0" y="0"/>
                </a:lnTo>
                <a:close/>
              </a:path>
            </a:pathLst>
          </a:custGeom>
          <a:solidFill>
            <a:srgbClr val="e46c0a"/>
          </a:solidFill>
          <a:ln w="25560">
            <a:solidFill>
              <a:srgbClr val="eeec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5720" rIns="225720" tIns="225720" bIns="225720" anchor="ctr"/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il match è interrotto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3133440" y="4856760"/>
            <a:ext cx="504720" cy="590760"/>
          </a:xfrm>
          <a:custGeom>
            <a:avLst/>
            <a:gdLst/>
            <a:ahLst/>
            <a:rect l="l" t="t" r="r" b="b"/>
            <a:pathLst>
              <a:path w="505232" h="591026">
                <a:moveTo>
                  <a:pt x="505232" y="472821"/>
                </a:moveTo>
                <a:lnTo>
                  <a:pt x="252616" y="472821"/>
                </a:lnTo>
                <a:lnTo>
                  <a:pt x="252616" y="591026"/>
                </a:lnTo>
                <a:lnTo>
                  <a:pt x="0" y="295513"/>
                </a:lnTo>
                <a:lnTo>
                  <a:pt x="252616" y="0"/>
                </a:lnTo>
                <a:lnTo>
                  <a:pt x="252616" y="118205"/>
                </a:lnTo>
                <a:lnTo>
                  <a:pt x="505232" y="118205"/>
                </a:lnTo>
                <a:lnTo>
                  <a:pt x="505232" y="472821"/>
                </a:lnTo>
                <a:close/>
              </a:path>
            </a:pathLst>
          </a:custGeom>
          <a:solidFill>
            <a:srgbClr val="acb1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1"/>
          <p:cNvSpPr/>
          <p:nvPr/>
        </p:nvSpPr>
        <p:spPr>
          <a:xfrm>
            <a:off x="511920" y="4437360"/>
            <a:ext cx="2382840" cy="1429560"/>
          </a:xfrm>
          <a:custGeom>
            <a:avLst/>
            <a:gdLst/>
            <a:ahLst/>
            <a:rect l="l" t="t" r="r" b="b"/>
            <a:pathLst>
              <a:path w="2383171" h="1429903">
                <a:moveTo>
                  <a:pt x="0" y="142990"/>
                </a:moveTo>
                <a:cubicBezTo>
                  <a:pt x="0" y="64019"/>
                  <a:pt x="64019" y="0"/>
                  <a:pt x="142990" y="0"/>
                </a:cubicBezTo>
                <a:lnTo>
                  <a:pt x="2240181" y="0"/>
                </a:lnTo>
                <a:cubicBezTo>
                  <a:pt x="2319152" y="0"/>
                  <a:pt x="2383171" y="64019"/>
                  <a:pt x="2383171" y="142990"/>
                </a:cubicBezTo>
                <a:lnTo>
                  <a:pt x="2383171" y="1286913"/>
                </a:lnTo>
                <a:cubicBezTo>
                  <a:pt x="2383171" y="1365884"/>
                  <a:pt x="2319152" y="1429903"/>
                  <a:pt x="2240181" y="1429903"/>
                </a:cubicBezTo>
                <a:lnTo>
                  <a:pt x="142990" y="1429903"/>
                </a:lnTo>
                <a:cubicBezTo>
                  <a:pt x="64019" y="1429903"/>
                  <a:pt x="0" y="1365884"/>
                  <a:pt x="0" y="1286913"/>
                </a:cubicBezTo>
                <a:lnTo>
                  <a:pt x="0" y="142990"/>
                </a:lnTo>
                <a:close/>
              </a:path>
            </a:pathLst>
          </a:custGeom>
          <a:solidFill>
            <a:srgbClr val="00b050"/>
          </a:solidFill>
          <a:ln w="25560">
            <a:solidFill>
              <a:srgbClr val="eeec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8680" rIns="148680" tIns="148680" bIns="148680" anchor="ctr"/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terna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12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Flusso del programma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24" dur="7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Pattern Matching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Fonti </a:t>
            </a:r>
            <a:r>
              <a:rPr b="0" lang="it-IT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Wikipedia 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0" name="Table 3"/>
          <p:cNvGraphicFramePr/>
          <p:nvPr/>
        </p:nvGraphicFramePr>
        <p:xfrm>
          <a:off x="504000" y="1768680"/>
          <a:ext cx="9071640" cy="2559600"/>
        </p:xfrm>
        <a:graphic>
          <a:graphicData uri="http://schemas.openxmlformats.org/drawingml/2006/table">
            <a:tbl>
              <a:tblPr/>
              <a:tblGrid>
                <a:gridCol w="3024000"/>
                <a:gridCol w="3024000"/>
                <a:gridCol w="3024000"/>
              </a:tblGrid>
              <a:tr h="798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Preprocessing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Tempo di Match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9633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Algoritmo di ricerca Naïve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 (no preprocessing)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O(n*m)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984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Algoritmo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Knuth-Morris-Pratt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11" name="CustomShape 4"/>
          <p:cNvSpPr/>
          <p:nvPr/>
        </p:nvSpPr>
        <p:spPr>
          <a:xfrm>
            <a:off x="504000" y="4559040"/>
            <a:ext cx="90716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Dove m è la lunghezza del pattern da trovare e n è la stringa dove cercare il pattern.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504000" y="6729120"/>
            <a:ext cx="907164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Fonti: Wikipedia.org, </a:t>
            </a: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igm.univ-mlv.fr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Pattern Matching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Fonti </a:t>
            </a:r>
            <a:r>
              <a:rPr b="0" lang="it-IT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Wikipedia 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5" name="Table 3"/>
          <p:cNvGraphicFramePr/>
          <p:nvPr/>
        </p:nvGraphicFramePr>
        <p:xfrm>
          <a:off x="504000" y="1768680"/>
          <a:ext cx="9071640" cy="2153880"/>
        </p:xfrm>
        <a:graphic>
          <a:graphicData uri="http://schemas.openxmlformats.org/drawingml/2006/table">
            <a:tbl>
              <a:tblPr/>
              <a:tblGrid>
                <a:gridCol w="3024000"/>
                <a:gridCol w="3024000"/>
                <a:gridCol w="3024000"/>
              </a:tblGrid>
              <a:tr h="533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Preprocessing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Tempo di Match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10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Algoritmo di ricerca Naïve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 (no preprocessing)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O(n*m)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10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Algoritmo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Knuth-Morris-Pratt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16" name="CustomShape 4"/>
          <p:cNvSpPr/>
          <p:nvPr/>
        </p:nvSpPr>
        <p:spPr>
          <a:xfrm>
            <a:off x="504000" y="4179240"/>
            <a:ext cx="907164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Considerando il nostro caso dove n = 2048 e m = 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7" name="Table 5"/>
          <p:cNvGraphicFramePr/>
          <p:nvPr/>
        </p:nvGraphicFramePr>
        <p:xfrm>
          <a:off x="504000" y="4815720"/>
          <a:ext cx="9071640" cy="2103840"/>
        </p:xfrm>
        <a:graphic>
          <a:graphicData uri="http://schemas.openxmlformats.org/drawingml/2006/table">
            <a:tbl>
              <a:tblPr/>
              <a:tblGrid>
                <a:gridCol w="3024000"/>
                <a:gridCol w="3024000"/>
                <a:gridCol w="3024000"/>
              </a:tblGrid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Preprocessing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Tempo di Match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23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Algoritmo di ricerca Naïve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O((2048*16) = O(32’768)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23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Algoritmo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Knuth-Morris-Pratt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O(16)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O(2048)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Pattern Matching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Fonti </a:t>
            </a:r>
            <a:r>
              <a:rPr b="0" lang="it-IT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Wikipedia 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0" name="Table 3"/>
          <p:cNvGraphicFramePr/>
          <p:nvPr/>
        </p:nvGraphicFramePr>
        <p:xfrm>
          <a:off x="504000" y="1768680"/>
          <a:ext cx="9071640" cy="2153880"/>
        </p:xfrm>
        <a:graphic>
          <a:graphicData uri="http://schemas.openxmlformats.org/drawingml/2006/table">
            <a:tbl>
              <a:tblPr/>
              <a:tblGrid>
                <a:gridCol w="3024000"/>
                <a:gridCol w="3024000"/>
                <a:gridCol w="3024000"/>
              </a:tblGrid>
              <a:tr h="533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Preprocessing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Tempo di Match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10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Algoritmo di ricerca Naïve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O(32’768)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10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Algoritmo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Knuth-Morris-Pratt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O(16)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O(2048)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21" name="CustomShape 4"/>
          <p:cNvSpPr/>
          <p:nvPr/>
        </p:nvSpPr>
        <p:spPr>
          <a:xfrm>
            <a:off x="504000" y="4179240"/>
            <a:ext cx="907164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Possiamo riassumere che l’algoritmo di pattern matching sia nel nostro caso specifico circa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 volte più veloce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 un algoritmo di ricerca Naïve.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Progressi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93360" y="2012400"/>
            <a:ext cx="8693280" cy="479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Lettura file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Implementazione del Dictionary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Implementazione algoritmo pattern matching di Knuth-Morris-Pratt (KMP)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Integrazione lettura file con popolazione del Dictionary e Integrazione con algoritmo di ricerca KMP.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 di scrittura bit a bit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Unione Algoritmi e implementazione compressione decompressione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Ripartizione dei bit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Segnaposto contenuto 4" descr=""/>
          <p:cNvPicPr/>
          <p:nvPr/>
        </p:nvPicPr>
        <p:blipFill>
          <a:blip r:embed="rId1"/>
          <a:stretch/>
        </p:blipFill>
        <p:spPr>
          <a:xfrm>
            <a:off x="693360" y="3367800"/>
            <a:ext cx="8693280" cy="20851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Tabella dei tempi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8" name="Table 3"/>
          <p:cNvGraphicFramePr/>
          <p:nvPr/>
        </p:nvGraphicFramePr>
        <p:xfrm>
          <a:off x="658440" y="2274120"/>
          <a:ext cx="8942400" cy="3299760"/>
        </p:xfrm>
        <a:graphic>
          <a:graphicData uri="http://schemas.openxmlformats.org/drawingml/2006/table">
            <a:tbl>
              <a:tblPr/>
              <a:tblGrid>
                <a:gridCol w="1787040"/>
                <a:gridCol w="1787040"/>
                <a:gridCol w="1787040"/>
                <a:gridCol w="1791360"/>
                <a:gridCol w="1790280"/>
              </a:tblGrid>
              <a:tr h="1093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Nome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Tempo compressione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Size compresso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Tempo decompressione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35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Alice.txt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163.8 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4.386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102 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0.85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5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32_ff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32.8 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0.007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6 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0.03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65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Immagine.tiff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3,4 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180s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4.5 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5.8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Pianificazione del lavoro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693360" y="2012400"/>
            <a:ext cx="8693280" cy="479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Unione algoritmo LZ77 con Arithmetic Coding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93360" y="2012400"/>
            <a:ext cx="8693280" cy="479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Implementazione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Compressione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Decompressione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Problemi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Implementazione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4000" y="1768680"/>
            <a:ext cx="9071640" cy="51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Rappresentazione range interi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Line 3"/>
          <p:cNvSpPr/>
          <p:nvPr/>
        </p:nvSpPr>
        <p:spPr>
          <a:xfrm>
            <a:off x="914400" y="3108960"/>
            <a:ext cx="832104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4"/>
          <p:cNvSpPr/>
          <p:nvPr/>
        </p:nvSpPr>
        <p:spPr>
          <a:xfrm>
            <a:off x="914400" y="2890080"/>
            <a:ext cx="360" cy="457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5"/>
          <p:cNvSpPr/>
          <p:nvPr/>
        </p:nvSpPr>
        <p:spPr>
          <a:xfrm>
            <a:off x="9235440" y="2926080"/>
            <a:ext cx="360" cy="457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6"/>
          <p:cNvSpPr/>
          <p:nvPr/>
        </p:nvSpPr>
        <p:spPr>
          <a:xfrm>
            <a:off x="6786000" y="2890080"/>
            <a:ext cx="360" cy="457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7"/>
          <p:cNvSpPr/>
          <p:nvPr/>
        </p:nvSpPr>
        <p:spPr>
          <a:xfrm>
            <a:off x="914400" y="4790880"/>
            <a:ext cx="832104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8"/>
          <p:cNvSpPr/>
          <p:nvPr/>
        </p:nvSpPr>
        <p:spPr>
          <a:xfrm>
            <a:off x="914400" y="4572000"/>
            <a:ext cx="360" cy="457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9"/>
          <p:cNvSpPr/>
          <p:nvPr/>
        </p:nvSpPr>
        <p:spPr>
          <a:xfrm>
            <a:off x="9235440" y="4608000"/>
            <a:ext cx="360" cy="457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0"/>
          <p:cNvSpPr/>
          <p:nvPr/>
        </p:nvSpPr>
        <p:spPr>
          <a:xfrm>
            <a:off x="914040" y="3383280"/>
            <a:ext cx="360" cy="1188720"/>
          </a:xfrm>
          <a:prstGeom prst="line">
            <a:avLst/>
          </a:prstGeom>
          <a:ln w="126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1"/>
          <p:cNvSpPr/>
          <p:nvPr/>
        </p:nvSpPr>
        <p:spPr>
          <a:xfrm>
            <a:off x="6785640" y="3324240"/>
            <a:ext cx="2449440" cy="1283760"/>
          </a:xfrm>
          <a:prstGeom prst="line">
            <a:avLst/>
          </a:prstGeom>
          <a:ln w="126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2"/>
          <p:cNvSpPr/>
          <p:nvPr/>
        </p:nvSpPr>
        <p:spPr>
          <a:xfrm>
            <a:off x="918360" y="2524680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0x0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8247600" y="2465280"/>
            <a:ext cx="98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0xFFFF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Line 14"/>
          <p:cNvSpPr/>
          <p:nvPr/>
        </p:nvSpPr>
        <p:spPr>
          <a:xfrm>
            <a:off x="6785280" y="4561560"/>
            <a:ext cx="360" cy="457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33480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Problema di underflow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56280" y="3036600"/>
            <a:ext cx="8919360" cy="9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</a:t>
            </a:r>
            <a:r>
              <a:rPr b="1" lang="en-US" sz="4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01011110100111110  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01</a:t>
            </a:r>
            <a:r>
              <a:rPr b="1" lang="en-US" sz="4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01011110100111110 HIGH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504000" y="1768680"/>
            <a:ext cx="9071640" cy="92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Sistema di shift dei bit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Problema di underflow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4000" y="1768680"/>
            <a:ext cx="9071640" cy="92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Questa soluzione non è comunque sempre sufficiente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56280" y="3036600"/>
            <a:ext cx="3991320" cy="9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01111111111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10000000000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537440" y="2713320"/>
            <a:ext cx="503820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Può infatti succedere che non sia possibile con il metodo illustrato di trovarsi nella situazione di poter shiftare dei bits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656280" y="4891680"/>
            <a:ext cx="82332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 risolvere questo sistema è stato necessario implementare una miglioria di pendings bit più complessa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Compressione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Range elementi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Operazioni di shift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Decompressione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4000" y="1768680"/>
            <a:ext cx="9071640" cy="160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Lettura numero di caratteri, frequenze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Leggo “numero” identificare range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766560" y="3931920"/>
            <a:ext cx="2466000" cy="6372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1097280" y="3931920"/>
            <a:ext cx="2466000" cy="6372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>
            <a:off x="3566160" y="3931920"/>
            <a:ext cx="2466000" cy="6372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6"/>
          <p:cNvSpPr/>
          <p:nvPr/>
        </p:nvSpPr>
        <p:spPr>
          <a:xfrm rot="16245600">
            <a:off x="3292920" y="2585520"/>
            <a:ext cx="545760" cy="4935960"/>
          </a:xfrm>
          <a:custGeom>
            <a:avLst/>
            <a:gdLst/>
            <a:ahLst/>
            <a:rect l="l" t="t" r="r" b="b"/>
            <a:pathLst>
              <a:path w="1611" h="13721">
                <a:moveTo>
                  <a:pt x="1438" y="0"/>
                </a:moveTo>
                <a:cubicBezTo>
                  <a:pt x="1057" y="0"/>
                  <a:pt x="683" y="571"/>
                  <a:pt x="690" y="1143"/>
                </a:cubicBezTo>
                <a:lnTo>
                  <a:pt x="748" y="5716"/>
                </a:lnTo>
                <a:cubicBezTo>
                  <a:pt x="755" y="6288"/>
                  <a:pt x="381" y="6860"/>
                  <a:pt x="0" y="6861"/>
                </a:cubicBezTo>
                <a:cubicBezTo>
                  <a:pt x="381" y="6860"/>
                  <a:pt x="769" y="7431"/>
                  <a:pt x="776" y="8003"/>
                </a:cubicBezTo>
                <a:lnTo>
                  <a:pt x="834" y="12575"/>
                </a:lnTo>
                <a:cubicBezTo>
                  <a:pt x="841" y="13147"/>
                  <a:pt x="1229" y="13720"/>
                  <a:pt x="1610" y="1372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7"/>
          <p:cNvSpPr/>
          <p:nvPr/>
        </p:nvSpPr>
        <p:spPr>
          <a:xfrm rot="16245600">
            <a:off x="7737840" y="3861000"/>
            <a:ext cx="545760" cy="2370600"/>
          </a:xfrm>
          <a:custGeom>
            <a:avLst/>
            <a:gdLst/>
            <a:ahLst/>
            <a:rect l="l" t="t" r="r" b="b"/>
            <a:pathLst>
              <a:path w="1566" h="6594">
                <a:moveTo>
                  <a:pt x="1483" y="0"/>
                </a:moveTo>
                <a:cubicBezTo>
                  <a:pt x="1102" y="0"/>
                  <a:pt x="724" y="274"/>
                  <a:pt x="728" y="549"/>
                </a:cubicBezTo>
                <a:lnTo>
                  <a:pt x="755" y="2747"/>
                </a:lnTo>
                <a:cubicBezTo>
                  <a:pt x="758" y="3022"/>
                  <a:pt x="381" y="3297"/>
                  <a:pt x="0" y="3298"/>
                </a:cubicBezTo>
                <a:cubicBezTo>
                  <a:pt x="381" y="3297"/>
                  <a:pt x="766" y="3571"/>
                  <a:pt x="769" y="3846"/>
                </a:cubicBezTo>
                <a:lnTo>
                  <a:pt x="796" y="6044"/>
                </a:lnTo>
                <a:cubicBezTo>
                  <a:pt x="800" y="6319"/>
                  <a:pt x="1184" y="6593"/>
                  <a:pt x="1565" y="6593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8"/>
          <p:cNvSpPr/>
          <p:nvPr/>
        </p:nvSpPr>
        <p:spPr>
          <a:xfrm>
            <a:off x="2225520" y="5455440"/>
            <a:ext cx="28008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Window 64 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6400800" y="5486400"/>
            <a:ext cx="33325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Extra window 32 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Tabella dei tempi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360" y="176940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1" name="Table 3"/>
          <p:cNvGraphicFramePr/>
          <p:nvPr/>
        </p:nvGraphicFramePr>
        <p:xfrm>
          <a:off x="658440" y="2274120"/>
          <a:ext cx="8942400" cy="3299760"/>
        </p:xfrm>
        <a:graphic>
          <a:graphicData uri="http://schemas.openxmlformats.org/drawingml/2006/table">
            <a:tbl>
              <a:tblPr/>
              <a:tblGrid>
                <a:gridCol w="1787040"/>
                <a:gridCol w="1787040"/>
                <a:gridCol w="1787040"/>
                <a:gridCol w="1791360"/>
                <a:gridCol w="1790280"/>
              </a:tblGrid>
              <a:tr h="1093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Nome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Tempo compressione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Size compresso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Tempo decompressione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35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Alice.txt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163.8 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2.71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95 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1.85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51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32_ff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32.8 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0.113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1 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0.103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65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Immagine.tiff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3,4 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123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3.2 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ato Light"/>
                          <a:ea typeface="DejaVu Sans"/>
                        </a:rPr>
                        <a:t>65.8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04000" y="1768680"/>
            <a:ext cx="9071640" cy="15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Memoria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Pendings bit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2018-01-13T14:19:59Z</dcterms:created>
  <dc:creator/>
  <dc:description/>
  <dc:language>en-US</dc:language>
  <cp:lastModifiedBy/>
  <dcterms:modified xsi:type="dcterms:W3CDTF">2018-01-19T19:19:15Z</dcterms:modified>
  <cp:revision>63</cp:revision>
  <dc:subject/>
  <dc:title>Presentazione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Personalizzato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