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8"/>
  </p:notesMasterIdLst>
  <p:sldIdLst>
    <p:sldId id="256" r:id="rId5"/>
    <p:sldId id="258" r:id="rId6"/>
    <p:sldId id="264" r:id="rId7"/>
    <p:sldId id="265" r:id="rId8"/>
    <p:sldId id="346" r:id="rId9"/>
    <p:sldId id="347" r:id="rId10"/>
    <p:sldId id="348" r:id="rId11"/>
    <p:sldId id="343" r:id="rId12"/>
    <p:sldId id="349" r:id="rId13"/>
    <p:sldId id="350" r:id="rId14"/>
    <p:sldId id="351" r:id="rId15"/>
    <p:sldId id="361" r:id="rId16"/>
    <p:sldId id="352" r:id="rId17"/>
    <p:sldId id="360" r:id="rId18"/>
    <p:sldId id="353" r:id="rId19"/>
    <p:sldId id="354" r:id="rId20"/>
    <p:sldId id="355" r:id="rId21"/>
    <p:sldId id="356" r:id="rId22"/>
    <p:sldId id="362" r:id="rId23"/>
    <p:sldId id="357" r:id="rId24"/>
    <p:sldId id="358" r:id="rId25"/>
    <p:sldId id="359" r:id="rId26"/>
    <p:sldId id="342" r:id="rId27"/>
  </p:sldIdLst>
  <p:sldSz cx="18288000" cy="10287000"/>
  <p:notesSz cx="6858000" cy="9144000"/>
  <p:embeddedFontLst>
    <p:embeddedFont>
      <p:font typeface="Arial Bold" panose="020B0704020202020204" pitchFamily="34" charset="0"/>
      <p:regular r:id="rId29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Consolas Bold" panose="020B0709020204030204" pitchFamily="49" charset="0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5E20D-5DA2-486E-B008-AA3475255CF0}" v="133" dt="2025-01-14T03:32:04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5" autoAdjust="0"/>
    <p:restoredTop sz="94667" autoAdjust="0"/>
  </p:normalViewPr>
  <p:slideViewPr>
    <p:cSldViewPr>
      <p:cViewPr varScale="1">
        <p:scale>
          <a:sx n="56" d="100"/>
          <a:sy n="56" d="100"/>
        </p:scale>
        <p:origin x="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pablo Acuna Haro" userId="S::ju.acunah@profesor.duoc.cl::f3be1a7b-23c2-4c04-9128-ec6a6abe027a" providerId="AD" clId="Web-{7320D3EA-368C-4654-8188-265F93A40906}"/>
    <pc:docChg chg="modSld">
      <pc:chgData name="Juanpablo Acuna Haro" userId="S::ju.acunah@profesor.duoc.cl::f3be1a7b-23c2-4c04-9128-ec6a6abe027a" providerId="AD" clId="Web-{7320D3EA-368C-4654-8188-265F93A40906}" dt="2024-12-24T14:00:30.278" v="37" actId="20577"/>
      <pc:docMkLst>
        <pc:docMk/>
      </pc:docMkLst>
      <pc:sldChg chg="modSp">
        <pc:chgData name="Juanpablo Acuna Haro" userId="S::ju.acunah@profesor.duoc.cl::f3be1a7b-23c2-4c04-9128-ec6a6abe027a" providerId="AD" clId="Web-{7320D3EA-368C-4654-8188-265F93A40906}" dt="2024-12-24T13:54:55.564" v="11" actId="20577"/>
        <pc:sldMkLst>
          <pc:docMk/>
          <pc:sldMk cId="2091277452" sldId="346"/>
        </pc:sldMkLst>
        <pc:spChg chg="mod">
          <ac:chgData name="Juanpablo Acuna Haro" userId="S::ju.acunah@profesor.duoc.cl::f3be1a7b-23c2-4c04-9128-ec6a6abe027a" providerId="AD" clId="Web-{7320D3EA-368C-4654-8188-265F93A40906}" dt="2024-12-24T13:54:55.564" v="11" actId="20577"/>
          <ac:spMkLst>
            <pc:docMk/>
            <pc:sldMk cId="2091277452" sldId="346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7320D3EA-368C-4654-8188-265F93A40906}" dt="2024-12-24T13:56:09.895" v="20" actId="20577"/>
        <pc:sldMkLst>
          <pc:docMk/>
          <pc:sldMk cId="2689315549" sldId="350"/>
        </pc:sldMkLst>
        <pc:spChg chg="mod">
          <ac:chgData name="Juanpablo Acuna Haro" userId="S::ju.acunah@profesor.duoc.cl::f3be1a7b-23c2-4c04-9128-ec6a6abe027a" providerId="AD" clId="Web-{7320D3EA-368C-4654-8188-265F93A40906}" dt="2024-12-24T13:56:09.895" v="20" actId="20577"/>
          <ac:spMkLst>
            <pc:docMk/>
            <pc:sldMk cId="2689315549" sldId="350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7320D3EA-368C-4654-8188-265F93A40906}" dt="2024-12-24T13:56:59.912" v="29" actId="20577"/>
        <pc:sldMkLst>
          <pc:docMk/>
          <pc:sldMk cId="3654338845" sldId="352"/>
        </pc:sldMkLst>
        <pc:spChg chg="mod">
          <ac:chgData name="Juanpablo Acuna Haro" userId="S::ju.acunah@profesor.duoc.cl::f3be1a7b-23c2-4c04-9128-ec6a6abe027a" providerId="AD" clId="Web-{7320D3EA-368C-4654-8188-265F93A40906}" dt="2024-12-24T13:56:59.912" v="29" actId="20577"/>
          <ac:spMkLst>
            <pc:docMk/>
            <pc:sldMk cId="3654338845" sldId="352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7320D3EA-368C-4654-8188-265F93A40906}" dt="2024-12-24T13:57:40.429" v="34" actId="14100"/>
        <pc:sldMkLst>
          <pc:docMk/>
          <pc:sldMk cId="2079869229" sldId="356"/>
        </pc:sldMkLst>
        <pc:spChg chg="mod">
          <ac:chgData name="Juanpablo Acuna Haro" userId="S::ju.acunah@profesor.duoc.cl::f3be1a7b-23c2-4c04-9128-ec6a6abe027a" providerId="AD" clId="Web-{7320D3EA-368C-4654-8188-265F93A40906}" dt="2024-12-24T13:57:40.429" v="34" actId="14100"/>
          <ac:spMkLst>
            <pc:docMk/>
            <pc:sldMk cId="2079869229" sldId="356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7320D3EA-368C-4654-8188-265F93A40906}" dt="2024-12-24T14:00:30.278" v="37" actId="20577"/>
        <pc:sldMkLst>
          <pc:docMk/>
          <pc:sldMk cId="587892362" sldId="359"/>
        </pc:sldMkLst>
        <pc:spChg chg="mod">
          <ac:chgData name="Juanpablo Acuna Haro" userId="S::ju.acunah@profesor.duoc.cl::f3be1a7b-23c2-4c04-9128-ec6a6abe027a" providerId="AD" clId="Web-{7320D3EA-368C-4654-8188-265F93A40906}" dt="2024-12-24T14:00:30.278" v="37" actId="20577"/>
          <ac:spMkLst>
            <pc:docMk/>
            <pc:sldMk cId="587892362" sldId="359"/>
            <ac:spMk id="18" creationId="{B345BD19-76AC-1107-BA99-E7B2CAF57522}"/>
          </ac:spMkLst>
        </pc:spChg>
      </pc:sldChg>
    </pc:docChg>
  </pc:docChgLst>
  <pc:docChgLst>
    <pc:chgData name="Juanpablo Acuna Haro" userId="S::ju.acunah@profesor.duoc.cl::f3be1a7b-23c2-4c04-9128-ec6a6abe027a" providerId="AD" clId="Web-{3D85E20D-5DA2-486E-B008-AA3475255CF0}"/>
    <pc:docChg chg="addSld modSld sldOrd">
      <pc:chgData name="Juanpablo Acuna Haro" userId="S::ju.acunah@profesor.duoc.cl::f3be1a7b-23c2-4c04-9128-ec6a6abe027a" providerId="AD" clId="Web-{3D85E20D-5DA2-486E-B008-AA3475255CF0}" dt="2025-01-14T03:32:03.201" v="71" actId="20577"/>
      <pc:docMkLst>
        <pc:docMk/>
      </pc:docMkLst>
      <pc:sldChg chg="ord">
        <pc:chgData name="Juanpablo Acuna Haro" userId="S::ju.acunah@profesor.duoc.cl::f3be1a7b-23c2-4c04-9128-ec6a6abe027a" providerId="AD" clId="Web-{3D85E20D-5DA2-486E-B008-AA3475255CF0}" dt="2025-01-14T03:24:38.190" v="8"/>
        <pc:sldMkLst>
          <pc:docMk/>
          <pc:sldMk cId="3654338845" sldId="352"/>
        </pc:sldMkLst>
      </pc:sldChg>
      <pc:sldChg chg="modSp add ord">
        <pc:chgData name="Juanpablo Acuna Haro" userId="S::ju.acunah@profesor.duoc.cl::f3be1a7b-23c2-4c04-9128-ec6a6abe027a" providerId="AD" clId="Web-{3D85E20D-5DA2-486E-B008-AA3475255CF0}" dt="2025-01-14T03:25:40.301" v="20" actId="20577"/>
        <pc:sldMkLst>
          <pc:docMk/>
          <pc:sldMk cId="3979157062" sldId="361"/>
        </pc:sldMkLst>
        <pc:spChg chg="mod">
          <ac:chgData name="Juanpablo Acuna Haro" userId="S::ju.acunah@profesor.duoc.cl::f3be1a7b-23c2-4c04-9128-ec6a6abe027a" providerId="AD" clId="Web-{3D85E20D-5DA2-486E-B008-AA3475255CF0}" dt="2025-01-14T03:25:40.301" v="20" actId="20577"/>
          <ac:spMkLst>
            <pc:docMk/>
            <pc:sldMk cId="3979157062" sldId="361"/>
            <ac:spMk id="18" creationId="{B345BD19-76AC-1107-BA99-E7B2CAF57522}"/>
          </ac:spMkLst>
        </pc:spChg>
      </pc:sldChg>
      <pc:sldChg chg="modSp add ord replId">
        <pc:chgData name="Juanpablo Acuna Haro" userId="S::ju.acunah@profesor.duoc.cl::f3be1a7b-23c2-4c04-9128-ec6a6abe027a" providerId="AD" clId="Web-{3D85E20D-5DA2-486E-B008-AA3475255CF0}" dt="2025-01-14T03:32:03.201" v="71" actId="20577"/>
        <pc:sldMkLst>
          <pc:docMk/>
          <pc:sldMk cId="3187753973" sldId="362"/>
        </pc:sldMkLst>
        <pc:spChg chg="mod">
          <ac:chgData name="Juanpablo Acuna Haro" userId="S::ju.acunah@profesor.duoc.cl::f3be1a7b-23c2-4c04-9128-ec6a6abe027a" providerId="AD" clId="Web-{3D85E20D-5DA2-486E-B008-AA3475255CF0}" dt="2025-01-14T03:32:03.201" v="71" actId="20577"/>
          <ac:spMkLst>
            <pc:docMk/>
            <pc:sldMk cId="3187753973" sldId="362"/>
            <ac:spMk id="18" creationId="{B345BD19-76AC-1107-BA99-E7B2CAF575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8D83-3E7D-984B-A584-B9AE75E3ADAA}" type="datetimeFigureOut">
              <a:rPr lang="es-ES_tradnl" smtClean="0"/>
              <a:t>13/01/2025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7E11-F290-D44B-89E8-1B503D331C2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5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9786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6636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4728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870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984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0709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671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30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4934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397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981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388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167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928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618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652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661533" y="9280035"/>
            <a:ext cx="1433696" cy="46496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194429" y="9319145"/>
            <a:ext cx="344272" cy="427422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585930" y="9203076"/>
            <a:ext cx="388750" cy="543519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7"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6228971" y="596804"/>
            <a:ext cx="2040793" cy="964587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533" y="687162"/>
            <a:ext cx="15275483" cy="671890"/>
          </a:xfrm>
        </p:spPr>
        <p:txBody>
          <a:bodyPr/>
          <a:lstStyle>
            <a:lvl1pPr algn="r">
              <a:defRPr sz="4366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95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hyperlink" Target="http://biblioteca.duoc.cl.webezproxy.duoc.cl/bdigital/elibros/a50155-Programacion_en_Python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hyperlink" Target="https://www.youtube.com/watch?v=iFBcCDDDsms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hyperlink" Target="http://biblioteca.duoc.cl.webezproxy.duoc.cl/bdigital/elibros/a50155-Programacion_en_Python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2390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581422" y="8603574"/>
            <a:ext cx="8040719" cy="9525"/>
          </a:xfrm>
          <a:custGeom>
            <a:avLst/>
            <a:gdLst/>
            <a:ahLst/>
            <a:cxnLst/>
            <a:rect l="l" t="t" r="r" b="b"/>
            <a:pathLst>
              <a:path w="8040719" h="9525">
                <a:moveTo>
                  <a:pt x="0" y="0"/>
                </a:moveTo>
                <a:lnTo>
                  <a:pt x="8040720" y="0"/>
                </a:lnTo>
                <a:lnTo>
                  <a:pt x="804072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2627835" y="7296782"/>
            <a:ext cx="8732498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Programación FPY</a:t>
            </a:r>
          </a:p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de decisión en Python</a:t>
            </a:r>
          </a:p>
          <a:p>
            <a:pPr algn="l">
              <a:lnSpc>
                <a:spcPts val="4147"/>
              </a:lnSpc>
            </a:pPr>
            <a:endParaRPr lang="en-US" sz="345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1333" y="8575514"/>
            <a:ext cx="7924371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en-US" sz="2182">
                <a:solidFill>
                  <a:srgbClr val="FFFFFF"/>
                </a:solidFill>
                <a:latin typeface="Arial"/>
              </a:rPr>
              <a:t>NOMBRE Y FECHA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el funcionamiento de la anidación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6172200" y="2272833"/>
            <a:ext cx="10210800" cy="74174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#Conjunción</a:t>
            </a:r>
            <a:endParaRPr lang="es-CL" sz="3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=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endParaRPr lang="es-CL" sz="3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3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=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True</a:t>
            </a:r>
            <a:endParaRPr lang="es-CL" sz="3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br>
              <a:rPr lang="es-CL" sz="3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3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 &gt;= </a:t>
            </a:r>
            <a:r>
              <a:rPr lang="es-CL" sz="3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and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35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"Puede conducir"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r>
              <a:rPr lang="es-CL" sz="3500" dirty="0" err="1">
                <a:solidFill>
                  <a:srgbClr val="C586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s-CL" sz="3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  <a:r>
              <a:rPr lang="es-CL" sz="3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s-CL" sz="3500" b="0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35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"No puede conducir"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Al ejecutar la función ”and”, ambas condicionales se tratan como verdaderas, por lo cual se ejecuta la sentencia IF</a:t>
            </a:r>
          </a:p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¿Qué pasaría si cambias el valor de “</a:t>
            </a:r>
            <a:r>
              <a:rPr lang="es-C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tiene_licencia</a:t>
            </a: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” por ”False”?, realiza la prueba y comprueba los resultados.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160448D-EFCC-139C-21E6-94EFEF2E4D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4871" y="4229100"/>
            <a:ext cx="3181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el funcionamiento de la anidación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7206916" y="3506372"/>
            <a:ext cx="102108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Disyunción (OR)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 disyunción se entiende cuando </a:t>
            </a:r>
            <a:r>
              <a:rPr lang="es-CL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 lo menos una 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  las condiciones que conecta son verdaderas.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Ejemplo: José estudia en Duoc </a:t>
            </a:r>
            <a:r>
              <a:rPr lang="es-CL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está matriculado, por lo que puede estudiar en Duoc UC.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 este caso, una condicional basta que sea verdadera para que la oración sea tratada como verdadero. Veamos un ejemplo en programación.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0BD119-82DD-393E-014A-531D6886E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400300"/>
            <a:ext cx="55245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8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50" dirty="0">
                <a:solidFill>
                  <a:srgbClr val="000000"/>
                </a:solidFill>
                <a:latin typeface="Consolas"/>
              </a:rPr>
              <a:t>Revisión Bibliográfica</a:t>
            </a:r>
            <a:endParaRPr lang="es-ES" dirty="0" err="1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219200" y="1790168"/>
            <a:ext cx="15263244" cy="37240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onsolas"/>
                <a:cs typeface="Arial"/>
              </a:rPr>
              <a:t>Profundiza en el concepto de Operadores Lógicos, consultando a:</a:t>
            </a:r>
          </a:p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onsolas"/>
                <a:cs typeface="Arial"/>
              </a:rPr>
              <a:t>Cuevas Álvarez, A.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(2021). Capítulo 3.3 Operadores Lógicos. En </a:t>
            </a:r>
            <a:r>
              <a:rPr lang="es-ES" sz="2800" i="1" dirty="0">
                <a:solidFill>
                  <a:srgbClr val="000000"/>
                </a:solidFill>
                <a:latin typeface="Consolas"/>
                <a:cs typeface="Arial"/>
              </a:rPr>
              <a:t>Programación en Python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(pp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. 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99-102). Editorial Ra-Ma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.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URL</a:t>
            </a:r>
            <a:r>
              <a:rPr lang="es-ES" sz="280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: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 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http://biblioteca.duoc.cl.webezproxy</a:t>
            </a:r>
            <a:r>
              <a:rPr lang="es-ES" sz="2800" b="0" i="0" u="sng" strike="noStrike" dirty="0">
                <a:solidFill>
                  <a:srgbClr val="374151"/>
                </a:solidFill>
                <a:effectLst/>
                <a:latin typeface="Consolas"/>
                <a:cs typeface="Arial"/>
                <a:hlinkClick r:id="rId10"/>
              </a:rPr>
              <a:t>.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duoc</a:t>
            </a:r>
            <a:r>
              <a:rPr lang="es-ES" sz="2800" b="0" i="0" u="sng" strike="noStrike" dirty="0">
                <a:solidFill>
                  <a:srgbClr val="374151"/>
                </a:solidFill>
                <a:effectLst/>
                <a:latin typeface="Consolas"/>
                <a:cs typeface="Arial"/>
                <a:hlinkClick r:id="rId10"/>
              </a:rPr>
              <a:t>.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cl/bdigital/elibros/a50155-Programacion_en_Python/</a:t>
            </a:r>
            <a:endParaRPr lang="es-CL" sz="2800" b="0" i="0" u="none" strike="noStrike">
              <a:solidFill>
                <a:srgbClr val="000000"/>
              </a:solidFill>
              <a:effectLst/>
              <a:latin typeface="Consolas"/>
              <a:cs typeface="Times New Roman"/>
            </a:endParaRPr>
          </a:p>
          <a:p>
            <a:endParaRPr lang="es-CL" sz="1200" b="0" i="0" u="none" strike="noStrike" dirty="0">
              <a:solidFill>
                <a:srgbClr val="000000"/>
              </a:solidFill>
              <a:effectLst/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15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el funcionamiento de la anidación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6172200" y="2272833"/>
            <a:ext cx="10210800" cy="74174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#Disyunción</a:t>
            </a:r>
            <a:endParaRPr lang="es-CL" sz="3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3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endParaRPr lang="es-CL" sz="3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3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35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True</a:t>
            </a:r>
            <a:endParaRPr lang="es-CL" sz="3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br>
              <a:rPr lang="es-CL" sz="3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3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&gt;=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err="1">
                <a:solidFill>
                  <a:srgbClr val="569CD6"/>
                </a:solidFill>
                <a:latin typeface="Consolas"/>
                <a:cs typeface="Consolas" panose="020B0609020204030204" pitchFamily="49" charset="0"/>
              </a:rPr>
              <a:t>or</a:t>
            </a:r>
            <a:r>
              <a:rPr lang="es-CL" sz="3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tiene_licencia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35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"Puede conducir"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r>
              <a:rPr lang="es-CL" sz="3500" dirty="0" err="1">
                <a:solidFill>
                  <a:srgbClr val="C586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s-CL" sz="3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  <a:r>
              <a:rPr lang="es-CL" sz="3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s-CL" sz="3500" b="0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35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"No puede conducir"</a:t>
            </a:r>
            <a:r>
              <a:rPr lang="es-CL" sz="3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latin typeface="Consolas"/>
                <a:cs typeface="Consolas" panose="020B0609020204030204" pitchFamily="49" charset="0"/>
              </a:rPr>
              <a:t>Al ejecutar la función ”</a:t>
            </a:r>
            <a:r>
              <a:rPr lang="es-CL" sz="2800" dirty="0" err="1">
                <a:latin typeface="Consolas"/>
                <a:cs typeface="Consolas" panose="020B0609020204030204" pitchFamily="49" charset="0"/>
              </a:rPr>
              <a:t>or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”, con que una sola condicional sea verdadero, para ejecutar la el contenido de la sentencia </a:t>
            </a:r>
            <a:r>
              <a:rPr lang="es-CL" sz="2800" dirty="0" err="1">
                <a:latin typeface="Consolas"/>
                <a:cs typeface="Consolas" panose="020B0609020204030204" pitchFamily="49" charset="0"/>
              </a:rPr>
              <a:t>if</a:t>
            </a:r>
            <a:r>
              <a:rPr lang="es-CL" sz="2800" dirty="0">
                <a:latin typeface="Consolas"/>
                <a:cs typeface="Consolas" panose="020B0609020204030204" pitchFamily="49" charset="0"/>
              </a:rPr>
              <a:t>.</a:t>
            </a:r>
          </a:p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¿Qué pasaría si cambias el valor de “</a:t>
            </a:r>
            <a:r>
              <a:rPr lang="es-C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tiene_licencia</a:t>
            </a: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” por ”False” y el valor de edad en 17?, realiza la prueba y comprueba los resultados.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ADB7C8F-6B61-13D3-0F31-6198B4D871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4707" y="3962558"/>
            <a:ext cx="2373184" cy="22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3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el siguiente video: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905000" y="2272833"/>
            <a:ext cx="14478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s-CL" sz="35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Para potenciar el aprendizaje, te recomendamos revisar el siguiente video donde se muestra el uso de las sentencias IF ELIF y ELSE.</a:t>
            </a:r>
          </a:p>
          <a:p>
            <a:pPr marL="457200">
              <a:spcAft>
                <a:spcPts val="0"/>
              </a:spcAft>
            </a:pPr>
            <a:r>
              <a:rPr lang="es-CL" sz="35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457200"/>
            <a:r>
              <a:rPr lang="es-CL" sz="3600" dirty="0">
                <a:latin typeface="Consolas" panose="020B0609020204030204" pitchFamily="49" charset="0"/>
                <a:cs typeface="Consolas" panose="020B0609020204030204" pitchFamily="49" charset="0"/>
              </a:rPr>
              <a:t>Condicionales en Python desde Cero [IF, ELIF, ELSE] # 009</a:t>
            </a:r>
            <a:r>
              <a:rPr lang="es-CL" sz="36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 (2021, marzo 17). Sergio A. Castaño Giraldo. YouTube. 22:19 minutos</a:t>
            </a:r>
            <a:r>
              <a:rPr lang="es-CL" sz="3600" b="0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6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10"/>
              </a:rPr>
              <a:t>https://www.youtube.com/watch?v=iFBcCDDDsms</a:t>
            </a:r>
            <a:r>
              <a:rPr lang="es-CL" sz="2800" dirty="0">
                <a:solidFill>
                  <a:srgbClr val="374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61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13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Estructuras de 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12296443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IF – ELSE - ELIF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7206916" y="3506372"/>
            <a:ext cx="10210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Profundicemos ahora en la definición de las condicionales. </a:t>
            </a:r>
          </a:p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En la experiencia 1 ya revisamos por medio de </a:t>
            </a:r>
            <a:r>
              <a:rPr lang="es-CL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Pseint</a:t>
            </a: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 y Pseudocódigo las condicionales, e incluso dejamos establecido algunas definiciones, pero siempre es bueno repasar y profundizar en los conceptos adquiridos. </a:t>
            </a:r>
            <a:endParaRPr lang="es-CL" sz="28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C8F6613-AF12-8DBF-D359-3CF16711D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284" y="2369164"/>
            <a:ext cx="5292428" cy="55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IF – ELSE - ELIF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3723695" y="1289838"/>
            <a:ext cx="13160767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#Sintaxis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#La estructura básica </a:t>
            </a:r>
            <a:r>
              <a:rPr lang="es-CL" sz="25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se utiliza para ejecutar un 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#bloque de código si una condición es verdadera</a:t>
            </a:r>
          </a:p>
          <a:p>
            <a:r>
              <a:rPr lang="es-CL" sz="25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s-CL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Sentencia IF</a:t>
            </a:r>
            <a:endParaRPr lang="es-CL" sz="2500" b="0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condicion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condición es verdadera</a:t>
            </a:r>
          </a:p>
          <a:p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s-CL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Sentencia ELIF</a:t>
            </a:r>
            <a:endParaRPr lang="es-CL" sz="2500" b="0" dirty="0">
              <a:solidFill>
                <a:srgbClr val="7CA66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#Permite evaluar condiciones adicionales si la primera 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#condición en un bloque </a:t>
            </a:r>
            <a:r>
              <a:rPr lang="es-CL" sz="25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no es verdadera.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condicion1: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condición1 es verdadera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condicion2: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condicion1 no es verdadera y 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#la condicion2 es verdadera</a:t>
            </a:r>
          </a:p>
          <a:p>
            <a:endParaRPr lang="es-CL" sz="2500" b="0" dirty="0">
              <a:solidFill>
                <a:srgbClr val="7CA66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s-CL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Sentencia ELSE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#Se ejecuta si ninguna de las condiciones anteriores es 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#verdadera. Es opcional y se coloca al final.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condicion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condición es verdadera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</a:t>
            </a:r>
            <a:r>
              <a:rPr lang="es-CL" sz="25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la condición no es verdadera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2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IF – ELSE - ELIF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6628300" y="2561770"/>
            <a:ext cx="9603168" cy="69865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s-CL" sz="3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3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&lt;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menor de edad."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&lt;=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&lt;=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40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adulto joven."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41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&gt;=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&lt;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65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adulto."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un adulto mayor."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s-C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Prueba en tu Visual Studio </a:t>
            </a:r>
            <a:r>
              <a:rPr lang="es-CL" sz="32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y juega a cambiar las condicionales. Observa los resultados con tus compañeros.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C8F6613-AF12-8DBF-D359-3CF16711D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8185" y="1978965"/>
            <a:ext cx="5292428" cy="55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50" dirty="0">
                <a:solidFill>
                  <a:srgbClr val="000000"/>
                </a:solidFill>
                <a:latin typeface="Consolas"/>
              </a:rPr>
              <a:t>Revisión Bibliográfica</a:t>
            </a:r>
            <a:endParaRPr lang="es-ES" dirty="0" err="1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219200" y="1790168"/>
            <a:ext cx="15263244" cy="69865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2800" b="1">
                <a:solidFill>
                  <a:srgbClr val="000000"/>
                </a:solidFill>
                <a:latin typeface="Consolas"/>
                <a:cs typeface="Arial"/>
              </a:rPr>
              <a:t>Profundiza en el concepto de Operadores Lógicos, consultando a:</a:t>
            </a:r>
            <a:endParaRPr lang="en-US"/>
          </a:p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onsolas"/>
                <a:cs typeface="Arial"/>
              </a:rPr>
              <a:t>Cuevas Álvarez, A.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(2021). Capítulo 3.4 La instrucción condicional IF. En </a:t>
            </a:r>
            <a:r>
              <a:rPr lang="es-ES" sz="2800" i="1" dirty="0">
                <a:solidFill>
                  <a:srgbClr val="000000"/>
                </a:solidFill>
                <a:latin typeface="Consolas"/>
                <a:cs typeface="Arial"/>
              </a:rPr>
              <a:t>Programación en Python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(pp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. 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102-107). Editorial Ra-Ma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.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URL</a:t>
            </a:r>
            <a:r>
              <a:rPr lang="es-ES" sz="280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: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 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http://biblioteca.duoc.cl.webezproxy</a:t>
            </a:r>
            <a:r>
              <a:rPr lang="es-ES" sz="2800" b="0" i="0" u="sng" strike="noStrike" dirty="0">
                <a:solidFill>
                  <a:srgbClr val="374151"/>
                </a:solidFill>
                <a:effectLst/>
                <a:latin typeface="Consolas"/>
                <a:cs typeface="Arial"/>
                <a:hlinkClick r:id="rId10"/>
              </a:rPr>
              <a:t>.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duoc</a:t>
            </a:r>
            <a:r>
              <a:rPr lang="es-ES" sz="2800" b="0" i="0" u="sng" strike="noStrike" dirty="0">
                <a:solidFill>
                  <a:srgbClr val="374151"/>
                </a:solidFill>
                <a:effectLst/>
                <a:latin typeface="Consolas"/>
                <a:cs typeface="Arial"/>
                <a:hlinkClick r:id="rId10"/>
              </a:rPr>
              <a:t>.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cl/bdigital/elibros/a50155-Programacion_en_Python/</a:t>
            </a:r>
            <a:endParaRPr lang="es-CL" sz="2800" b="0" i="0" u="none" strike="noStrike">
              <a:solidFill>
                <a:srgbClr val="000000"/>
              </a:solidFill>
              <a:effectLst/>
              <a:latin typeface="Consolas"/>
              <a:cs typeface="Times New Roman"/>
            </a:endParaRPr>
          </a:p>
          <a:p>
            <a:endParaRPr lang="es-ES" sz="2800" u="sng" dirty="0">
              <a:solidFill>
                <a:srgbClr val="374151"/>
              </a:solidFill>
              <a:latin typeface="Consolas"/>
              <a:cs typeface="Arial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onsolas"/>
                <a:cs typeface="Times New Roman"/>
              </a:rPr>
              <a:t>Cuevas Álvarez, A.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Times New Roman"/>
              </a:rPr>
              <a:t> (2021). Capítulo 3.4.3 IF ELSE. En </a:t>
            </a:r>
            <a:r>
              <a:rPr lang="es-ES" sz="2800" i="1" dirty="0">
                <a:solidFill>
                  <a:srgbClr val="000000"/>
                </a:solidFill>
                <a:latin typeface="Consolas"/>
                <a:cs typeface="Times New Roman"/>
              </a:rPr>
              <a:t>Programación en Python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Times New Roman"/>
              </a:rPr>
              <a:t> (pp. 109-112). Editorial Ra-Ma. URL: 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Times New Roman"/>
                <a:hlinkClick r:id="rId10"/>
              </a:rPr>
              <a:t>http://biblioteca.duoc.cl.webezproxy.duoc.cl/bdigital/elibros/a50155-Programacion_en_Python/</a:t>
            </a:r>
          </a:p>
          <a:p>
            <a:endParaRPr lang="es-ES" sz="2800" dirty="0">
              <a:latin typeface="Consolas"/>
              <a:cs typeface="Times New Roman"/>
            </a:endParaRPr>
          </a:p>
          <a:p>
            <a:r>
              <a:rPr lang="es-ES" sz="2800" b="1" dirty="0">
                <a:latin typeface="Consolas"/>
                <a:cs typeface="Times New Roman"/>
              </a:rPr>
              <a:t>Cuevas Álvarez, A.</a:t>
            </a:r>
            <a:r>
              <a:rPr lang="es-ES" sz="2800" dirty="0">
                <a:latin typeface="Consolas"/>
                <a:cs typeface="Times New Roman"/>
              </a:rPr>
              <a:t> (2021). Capítulo 3.4.3 IF </a:t>
            </a:r>
            <a:r>
              <a:rPr lang="es-ES" sz="2800" dirty="0" err="1">
                <a:latin typeface="Consolas"/>
                <a:cs typeface="Times New Roman"/>
              </a:rPr>
              <a:t>ELIf</a:t>
            </a:r>
            <a:r>
              <a:rPr lang="es-ES" sz="2800" dirty="0">
                <a:latin typeface="Consolas"/>
                <a:cs typeface="Times New Roman"/>
              </a:rPr>
              <a:t> ELSE. En </a:t>
            </a:r>
            <a:r>
              <a:rPr lang="es-ES" sz="2800" i="1" dirty="0">
                <a:latin typeface="Consolas"/>
                <a:cs typeface="Times New Roman"/>
              </a:rPr>
              <a:t>Programación en Python</a:t>
            </a:r>
            <a:r>
              <a:rPr lang="es-ES" sz="2800" dirty="0">
                <a:latin typeface="Consolas"/>
                <a:cs typeface="Times New Roman"/>
              </a:rPr>
              <a:t> (pp. 113-117). Editorial Ra-Ma. URL: </a:t>
            </a:r>
            <a:r>
              <a:rPr lang="es-ES" sz="2800" dirty="0">
                <a:latin typeface="Consolas"/>
                <a:cs typeface="Times New Roman"/>
                <a:hlinkClick r:id="rId10"/>
              </a:rPr>
              <a:t>http://biblioteca.duoc.cl.webezproxy.duoc.cl/bdigital/elibros/a50155-Programacion_en_Python/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775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1202" y="451"/>
            <a:ext cx="17745596" cy="10286098"/>
            <a:chOff x="0" y="0"/>
            <a:chExt cx="24371995" cy="13714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377495" y="912244"/>
            <a:ext cx="8537504" cy="85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2.2.1: Contenidos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22317" y="4543728"/>
            <a:ext cx="4164787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Introducción a expresiones lógicas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04388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87835" y="4551646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Match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48600" y="5561427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96800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96800" y="6585598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Reflexiones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9680555-33FA-F607-C832-4E79CAA87117}"/>
              </a:ext>
            </a:extLst>
          </p:cNvPr>
          <p:cNvSpPr txBox="1"/>
          <p:nvPr/>
        </p:nvSpPr>
        <p:spPr>
          <a:xfrm>
            <a:off x="12534749" y="5389374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05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F427F32F-F124-0475-2393-71170F8ABF9C}"/>
              </a:ext>
            </a:extLst>
          </p:cNvPr>
          <p:cNvSpPr txBox="1"/>
          <p:nvPr/>
        </p:nvSpPr>
        <p:spPr>
          <a:xfrm>
            <a:off x="7870652" y="6456826"/>
            <a:ext cx="3789042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Conjunción y Disyunción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D0663B1-D6C2-56D9-6BAC-6BCFFC8B693D}"/>
              </a:ext>
            </a:extLst>
          </p:cNvPr>
          <p:cNvSpPr txBox="1"/>
          <p:nvPr/>
        </p:nvSpPr>
        <p:spPr>
          <a:xfrm>
            <a:off x="7804388" y="8399059"/>
            <a:ext cx="3789042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Estructuras de control de flujo 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23A95E95-210D-41D8-2CDB-CB6BBAEB4A07}"/>
              </a:ext>
            </a:extLst>
          </p:cNvPr>
          <p:cNvSpPr txBox="1"/>
          <p:nvPr/>
        </p:nvSpPr>
        <p:spPr>
          <a:xfrm>
            <a:off x="7822317" y="7488513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03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16094413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2071591"/>
            <a:ext cx="102108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 Python 3.10 y versiones posteriores, se introdujo la expresión </a:t>
            </a: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match, con el fin de ejecutar diferentes bloques de código dependiendo del valor de una variable o su expresión.</a:t>
            </a:r>
          </a:p>
          <a:p>
            <a:pPr algn="just"/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 funcionamiento especifico lo revisaremos en sesiones posteriores, debido a que funciona con componentes a nivel  de funciones, pero de todas formas, es bueno que te lleves por el momento el siguiente concepto: </a:t>
            </a:r>
          </a:p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“C</a:t>
            </a:r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uando requieres ejecutar secciones de un código, puedes hacerlo por medio de sentencias condicionales, pero una forma más eficiente es por medio del uso de esta librería”, veamos un ejemplo: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D247C8E-23D0-E7CF-8F9A-5B896036C3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87200" y="2039911"/>
            <a:ext cx="5877269" cy="59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2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861805"/>
            <a:ext cx="14275886" cy="65556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typing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800" b="0" err="1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def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verificar_tipo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8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valo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r: </a:t>
            </a:r>
            <a:r>
              <a:rPr lang="es-CL" sz="2800" b="0" dirty="0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Match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[</a:t>
            </a:r>
            <a:r>
              <a:rPr lang="es-CL" sz="2800" b="0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int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, </a:t>
            </a:r>
            <a:r>
              <a:rPr lang="es-CL" sz="2800" b="0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str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, </a:t>
            </a:r>
            <a:r>
              <a:rPr lang="es-CL" sz="2800" b="0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float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]) -&gt; </a:t>
            </a:r>
            <a:r>
              <a:rPr lang="es-CL" sz="2800" b="0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str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valor</a:t>
            </a:r>
            <a: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s-CL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1:</a:t>
            </a:r>
          </a:p>
          <a:p>
            <a:pPr lvl="2"/>
            <a:r>
              <a:rPr lang="es-CL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 un número entero"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s-CL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"texto"</a:t>
            </a:r>
            <a: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s-CL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 una cadena de texto"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s-CL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3.14</a:t>
            </a:r>
            <a: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es-CL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 un número decimal"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s-CL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_:</a:t>
            </a:r>
          </a:p>
          <a:p>
            <a:pPr lvl="2"/>
            <a:r>
              <a:rPr lang="es-CL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 un tipo de dato no reconocido”</a:t>
            </a:r>
            <a:endParaRPr lang="es-CL" sz="28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s-CL" sz="2800" dirty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s-CL" sz="28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resultado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8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verificar_tipo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8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10</a:t>
            </a:r>
            <a:r>
              <a:rPr lang="es-CL" sz="28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r>
              <a:rPr lang="es-CL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resultado</a:t>
            </a:r>
            <a: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789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Reflexionemos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1EE02D-06CB-8A21-36A3-4C6570DE527B}"/>
              </a:ext>
            </a:extLst>
          </p:cNvPr>
          <p:cNvSpPr txBox="1"/>
          <p:nvPr/>
        </p:nvSpPr>
        <p:spPr>
          <a:xfrm>
            <a:off x="1519721" y="4866254"/>
            <a:ext cx="15274410" cy="303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Debate con tu docente: ¿Por qué es bueno saber sobre condicionales?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¿Se puede decir que un computador piensa con condicionales?.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¿Cómo funcionará la Inteligencia Artificial?, ¿Será similar a las condicionales?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Tu día a día se basa en decisiones, ¿funcionas como un computador o un computador funciona como tú?.  </a:t>
            </a:r>
          </a:p>
          <a:p>
            <a:pPr algn="just"/>
            <a:endParaRPr lang="es-CL" sz="2729" dirty="0">
              <a:latin typeface="Consolas"/>
              <a:cs typeface="Consolas"/>
            </a:endParaRPr>
          </a:p>
        </p:txBody>
      </p:sp>
      <p:pic>
        <p:nvPicPr>
          <p:cNvPr id="5" name="Google Shape;182;p17" descr="http://www.clipartroo.com/images/33/group-talking-clipart-33811.png">
            <a:extLst>
              <a:ext uri="{FF2B5EF4-FFF2-40B4-BE49-F238E27FC236}">
                <a16:creationId xmlns:a16="http://schemas.microsoft.com/office/drawing/2014/main" id="{9D2CD1C6-5DFB-698B-E265-C31844150B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3371" y="617596"/>
            <a:ext cx="6211925" cy="385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13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Introducción a expresiones lógicas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Decisiones en un programa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861805"/>
            <a:ext cx="1021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 expresiones lógicas en programación evalúan condiciones y producen un resultado booleano, es decir, un valor verdadero (</a:t>
            </a: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o falso (</a:t>
            </a: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 Estas expresiones son fundamentales en el control de flujo de un programa, permitiendo tomar decisiones basadas en condicionales. Las condiciones suelen involucrar comparaciones entre valores, variables o el resultado de otras expresiones.</a:t>
            </a:r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270CBF-6D2C-2530-EFDA-7844E1086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7028" y="2709777"/>
            <a:ext cx="3929380" cy="561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el siguiente caso de decisión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861805"/>
            <a:ext cx="10210800" cy="58631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#¿Mayor o Menor de edad?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endParaRPr lang="es-CL" sz="2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b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2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 &gt;= </a:t>
            </a:r>
            <a:r>
              <a:rPr lang="es-CL" sz="2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2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2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5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"Eres mayor de edad."</a:t>
            </a:r>
            <a:r>
              <a:rPr lang="es-CL" sz="2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else</a:t>
            </a:r>
            <a:r>
              <a:rPr lang="es-CL" sz="2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2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25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0" dirty="0">
                <a:solidFill>
                  <a:srgbClr val="FF0000"/>
                </a:solidFill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"Eres menor de edad</a:t>
            </a:r>
            <a:r>
              <a:rPr lang="es-CL" sz="2500" dirty="0">
                <a:solidFill>
                  <a:srgbClr val="CE9178"/>
                </a:solidFill>
                <a:latin typeface="Consolas"/>
                <a:cs typeface="Consolas" panose="020B0609020204030204" pitchFamily="49" charset="0"/>
              </a:rPr>
              <a:t>.”</a:t>
            </a:r>
            <a:r>
              <a:rPr lang="es-CL" sz="2500" dirty="0">
                <a:solidFill>
                  <a:srgbClr val="FF0000"/>
                </a:solidFill>
                <a:latin typeface="Consolas"/>
                <a:cs typeface="Consolas" panose="020B0609020204030204" pitchFamily="49" charset="0"/>
              </a:rPr>
              <a:t>)</a:t>
            </a:r>
            <a:endParaRPr lang="es-CL" sz="2500" b="0" dirty="0">
              <a:solidFill>
                <a:srgbClr val="FF0000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endParaRPr lang="es-CL" sz="2500" dirty="0">
              <a:solidFill>
                <a:srgbClr val="CE917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L" sz="2500" b="0" dirty="0">
              <a:solidFill>
                <a:srgbClr val="CE917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 y como la mayoría de los lenguajes de programación, evalúa si la condición anterior es verdadera o falsa; </a:t>
            </a:r>
            <a:r>
              <a:rPr lang="es-CL" sz="25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caso de cumplirse la condición, es verdadero y ejecuta el contenido de la sentencia “</a:t>
            </a:r>
            <a:r>
              <a:rPr lang="es-CL" sz="25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en caso contrario es falso y ejecuta la sentencia dentro del “</a:t>
            </a:r>
            <a:r>
              <a:rPr lang="es-CL" sz="25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270CBF-6D2C-2530-EFDA-7844E1086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7028" y="2709777"/>
            <a:ext cx="392938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7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861805"/>
            <a:ext cx="10210800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 indicar a un programa si un dato o valor debe ser considerado como verdadero o falso, deberá incluirse condicionales; Revisemos algunas: </a:t>
            </a:r>
          </a:p>
          <a:p>
            <a:pPr algn="just"/>
            <a:endParaRPr lang="es-CL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Condicional 1 - Igualdad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'hola'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'adiós'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Falso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2 - Desigualdad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CL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CL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lang="es-CL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Falso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270CBF-6D2C-2530-EFDA-7844E1086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7028" y="2709777"/>
            <a:ext cx="392938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1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378185" y="1861805"/>
            <a:ext cx="10210800" cy="675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 indicar a un programa si un dato o valor debe ser considerado como verdadero o falso, deberá incluirse condicionales; Revisemos algunas: </a:t>
            </a:r>
          </a:p>
          <a:p>
            <a:pPr algn="just"/>
            <a:endParaRPr lang="es-CL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3 - Mayor que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</a:p>
          <a:p>
            <a:endParaRPr lang="es-CL" sz="2800" dirty="0">
              <a:solidFill>
                <a:srgbClr val="7CA66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4 - Menor que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</a:p>
          <a:p>
            <a:endParaRPr lang="es-CL" sz="2800" b="0" dirty="0">
              <a:solidFill>
                <a:srgbClr val="7CA668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5 - Mayor o igual que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</a:p>
          <a:p>
            <a:endParaRPr lang="es-CL" sz="2800" dirty="0">
              <a:solidFill>
                <a:srgbClr val="7CA66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#Condicional 6 - Menor o igua</a:t>
            </a:r>
            <a:r>
              <a:rPr lang="es-CL" sz="28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</a:t>
            </a:r>
            <a:endParaRPr lang="es-CL" sz="28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CL" sz="28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Verdadero</a:t>
            </a:r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9270CBF-6D2C-2530-EFDA-7844E1086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7028" y="2709777"/>
            <a:ext cx="392938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9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Conjunción y Disyunción</a:t>
            </a:r>
          </a:p>
        </p:txBody>
      </p:sp>
    </p:spTree>
    <p:extLst>
      <p:ext uri="{BB962C8B-B14F-4D97-AF65-F5344CB8AC3E}">
        <p14:creationId xmlns:p14="http://schemas.microsoft.com/office/powerpoint/2010/main" val="42322028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Profundicemos en el funcionamiento de la anidación de condicionales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7206916" y="3506372"/>
            <a:ext cx="10210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Conjunción (AND)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 conjunción se entiende cuando todas las condiciones que conecta son verdaderas.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Ejemplo: José estudia en Duoc </a:t>
            </a:r>
            <a:r>
              <a:rPr lang="es-CL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además está matriculado, por lo que puede estudiar en Duoc UC.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b="0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 este caso, ambas condiciones se tratan como verdadero. Veamos un ejemplo en programación.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0BD119-82DD-393E-014A-531D6886E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2400300"/>
            <a:ext cx="55245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CCD43CACF4314287F6553AB71AA2AF" ma:contentTypeVersion="8" ma:contentTypeDescription="Crear nuevo documento." ma:contentTypeScope="" ma:versionID="adf557f8ae41b94a7a2ec7566059c856">
  <xsd:schema xmlns:xsd="http://www.w3.org/2001/XMLSchema" xmlns:xs="http://www.w3.org/2001/XMLSchema" xmlns:p="http://schemas.microsoft.com/office/2006/metadata/properties" xmlns:ns2="8a379243-45ec-495f-a22e-237b638f26a0" targetNamespace="http://schemas.microsoft.com/office/2006/metadata/properties" ma:root="true" ma:fieldsID="6ffb951460d3fc8841f62ecb3798a2bc" ns2:_="">
    <xsd:import namespace="8a379243-45ec-495f-a22e-237b638f2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379243-45ec-495f-a22e-237b638f2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2A9F13-68F4-41B6-9E14-A1A2F4749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379243-45ec-495f-a22e-237b638f26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9E9CE9-7051-4418-BF67-9B06534C68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193868-0EAB-44F2-B074-104ACFCAAFC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1302</Words>
  <Application>Microsoft Office PowerPoint</Application>
  <PresentationFormat>Custom</PresentationFormat>
  <Paragraphs>179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1.1.1.pptx</dc:title>
  <cp:lastModifiedBy>José Acuña</cp:lastModifiedBy>
  <cp:revision>88</cp:revision>
  <dcterms:created xsi:type="dcterms:W3CDTF">2006-08-16T00:00:00Z</dcterms:created>
  <dcterms:modified xsi:type="dcterms:W3CDTF">2025-01-14T03:32:07Z</dcterms:modified>
  <dc:identifier>DAF2KA-PXbM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0x0101001ECCD43CACF4314287F6553AB71AA2AF</vt:lpwstr>
  </property>
</Properties>
</file>