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66" r:id="rId2"/>
    <p:sldId id="382" r:id="rId3"/>
    <p:sldId id="384" r:id="rId4"/>
    <p:sldId id="385" r:id="rId5"/>
    <p:sldId id="383" r:id="rId6"/>
    <p:sldId id="257" r:id="rId7"/>
    <p:sldId id="355" r:id="rId8"/>
    <p:sldId id="372" r:id="rId9"/>
    <p:sldId id="365" r:id="rId10"/>
    <p:sldId id="259" r:id="rId11"/>
    <p:sldId id="329" r:id="rId12"/>
    <p:sldId id="262" r:id="rId13"/>
    <p:sldId id="263" r:id="rId14"/>
    <p:sldId id="336" r:id="rId15"/>
    <p:sldId id="359" r:id="rId16"/>
    <p:sldId id="360" r:id="rId17"/>
    <p:sldId id="357" r:id="rId18"/>
    <p:sldId id="358" r:id="rId19"/>
    <p:sldId id="361" r:id="rId20"/>
    <p:sldId id="333" r:id="rId21"/>
    <p:sldId id="362" r:id="rId22"/>
    <p:sldId id="344" r:id="rId23"/>
    <p:sldId id="269" r:id="rId24"/>
    <p:sldId id="342" r:id="rId25"/>
    <p:sldId id="274" r:id="rId26"/>
    <p:sldId id="272" r:id="rId27"/>
    <p:sldId id="331" r:id="rId28"/>
    <p:sldId id="332" r:id="rId29"/>
    <p:sldId id="341" r:id="rId30"/>
    <p:sldId id="279" r:id="rId31"/>
    <p:sldId id="363" r:id="rId32"/>
    <p:sldId id="340" r:id="rId33"/>
    <p:sldId id="364" r:id="rId34"/>
    <p:sldId id="335" r:id="rId35"/>
    <p:sldId id="353" r:id="rId36"/>
    <p:sldId id="354" r:id="rId37"/>
    <p:sldId id="367" r:id="rId38"/>
    <p:sldId id="282" r:id="rId39"/>
    <p:sldId id="352" r:id="rId40"/>
    <p:sldId id="328" r:id="rId41"/>
    <p:sldId id="368" r:id="rId42"/>
    <p:sldId id="369" r:id="rId43"/>
    <p:sldId id="380" r:id="rId44"/>
    <p:sldId id="370" r:id="rId45"/>
    <p:sldId id="324" r:id="rId46"/>
    <p:sldId id="373" r:id="rId47"/>
    <p:sldId id="346" r:id="rId48"/>
    <p:sldId id="374" r:id="rId49"/>
    <p:sldId id="375" r:id="rId50"/>
    <p:sldId id="376" r:id="rId51"/>
    <p:sldId id="377" r:id="rId52"/>
    <p:sldId id="379" r:id="rId53"/>
    <p:sldId id="378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21:56:1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862D2-F89A-410A-9B7E-39C9DBC3207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60F16-EFD4-4B3F-9966-A51C908F5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60F16-EFD4-4B3F-9966-A51C908F52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B443-B28F-429B-8A98-3F1AB79B9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9D9A4-7AFF-4701-AD6B-9CF7D9F0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3E21-EA7A-4932-863D-E1440823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651-D540-4BB2-B0B4-55351BDA6384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96F2-D16A-466A-8823-BB0EB86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6C63-26D0-4005-9B7F-A5B3D971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56E2F-323D-4C6E-9975-F2788B3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5847-82F4-4FFA-8C15-BF861E82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9283452E-1984-4DF5-9D38-2CED447B8FDF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437B-30C2-4669-BC30-A768B954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A8FB-CBEC-4DD4-9F11-266F8FED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72E1EE9-2AD5-408B-9272-770376D895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D983AA-00DF-4B90-BFA2-D00FADAF33C8}"/>
              </a:ext>
            </a:extLst>
          </p:cNvPr>
          <p:cNvSpPr txBox="1">
            <a:spLocks/>
          </p:cNvSpPr>
          <p:nvPr userDrawn="1"/>
        </p:nvSpPr>
        <p:spPr>
          <a:xfrm>
            <a:off x="838200" y="281998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6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1473F-B276-4D83-A63E-EA562F009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48575"/>
            <a:ext cx="2628900" cy="5028388"/>
          </a:xfrm>
        </p:spPr>
        <p:txBody>
          <a:bodyPr vert="eaVert"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1843-944E-4434-B310-4526D4E2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48575"/>
            <a:ext cx="7734300" cy="5028387"/>
          </a:xfrm>
        </p:spPr>
        <p:txBody>
          <a:bodyPr vert="eaVert"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72E5-541B-402E-B435-11929517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07F2C34D-A73E-4F1C-85E5-A20B078494AC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031E-F732-4FCD-A1D7-B6F699D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8CDD-FF32-4653-AB76-732DF31F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48DD8EC-3596-49D0-9B92-DC43F19462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9FF1EC4-8767-4C38-9694-AA33D19F165C}"/>
              </a:ext>
            </a:extLst>
          </p:cNvPr>
          <p:cNvSpPr txBox="1">
            <a:spLocks/>
          </p:cNvSpPr>
          <p:nvPr userDrawn="1"/>
        </p:nvSpPr>
        <p:spPr>
          <a:xfrm>
            <a:off x="838200" y="281998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7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1721-13A2-45F3-BC00-B69732C3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A96E-51BD-42A9-9E29-755B4690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4953B57A-51A8-496B-BCDA-83E2DE72914A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2243-E35A-41A5-B360-E8E51B46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BB20-4AC4-4165-B2FE-33C5A27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EAA8B1-1CD8-4CCA-8D5D-8A66C5BCA5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DE1C8-795C-4114-8F6A-5CE49F3E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9145385" cy="485775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491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2C0-F021-413A-81DA-3DA36E1D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2315418"/>
            <a:ext cx="10515600" cy="130609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6C10-4E80-49B4-AB60-D47990A1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12" y="364849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7793-A95D-41EA-90F9-BA32DE32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8BB3C1BD-FD9A-4E5D-A7BF-69508877E76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3EC6-78B3-4A29-B694-656B2456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0953-9452-40BF-8F76-CDE095C2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D600237-BB04-40BF-8F11-DF1FB90693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9FF0-5109-4B7A-8E5C-B33FA44EC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BF98-7719-4943-9AE5-EE3E8E55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66A5-65F0-4577-9C6A-4B6E5E13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7605418-785A-49B1-A66F-1BED8E31E376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6FC2F-2EC2-4D49-AFFA-417C3F12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C693-D167-4473-81F0-060ED586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93FCFB-43C4-4CFD-A5F8-951AF5CE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9145385" cy="485775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6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307A27B4-8C48-48BA-A185-88DC01DB5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6957-9DE9-4B0F-BA3E-B628B823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EB2AC-ABDD-449D-9B27-6947A13E8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66F5-D5CA-4FF3-8062-D0F91952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121D6-CB7F-4AC8-8E55-12AEB3FA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C8448-E6C2-4B6B-8ECB-8FD1F228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E3ABBEFF-FD45-4EF7-9569-54C8D71F67B9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4E75E-CF15-44BC-AA46-49E280EC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54EDF-AB64-4046-A841-C769FD65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032BFEA-1782-421D-A808-8FEFB59D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9145385" cy="485775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61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7FDCC-8011-4A73-A1BA-AE883F35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EDB53344-104A-4C69-8418-3D4126CCAB54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911AD-85C1-4D79-8FB5-7B18EB2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EAE58-F660-4873-99B3-5C1F2BBA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7FCF27-DFE6-45BF-8B97-455F814520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02B6A6-26C8-4BED-87C6-DCA12346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9145385" cy="485775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bg1"/>
                </a:solidFill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08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2280-686F-42D9-953D-E18A6E1B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996BD48-03DB-4EC0-9CE3-3FA88EF586AC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8D1D-C986-40D9-BF17-DC1720B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D1DB-8010-45A0-8513-0DD132E4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2CC-5022-44A0-B943-E81BBEE7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F0BF-77BF-49E0-B2B6-F7524656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>
              <a:defRPr sz="2800">
                <a:latin typeface="CHULALONGKORN" panose="02000506050000020004" pitchFamily="50" charset="-34"/>
                <a:cs typeface="CHULALONGKORN" panose="02000506050000020004" pitchFamily="50" charset="-34"/>
              </a:defRPr>
            </a:lvl2pPr>
            <a:lvl3pPr>
              <a:defRPr sz="2400">
                <a:latin typeface="CHULALONGKORN" panose="02000506050000020004" pitchFamily="50" charset="-34"/>
                <a:cs typeface="CHULALONGKORN" panose="02000506050000020004" pitchFamily="50" charset="-34"/>
              </a:defRPr>
            </a:lvl3pPr>
            <a:lvl4pPr>
              <a:defRPr sz="2000">
                <a:latin typeface="CHULALONGKORN" panose="02000506050000020004" pitchFamily="50" charset="-34"/>
                <a:cs typeface="CHULALONGKORN" panose="02000506050000020004" pitchFamily="50" charset="-34"/>
              </a:defRPr>
            </a:lvl4pPr>
            <a:lvl5pPr>
              <a:defRPr sz="2000">
                <a:latin typeface="CHULALONGKORN" panose="02000506050000020004" pitchFamily="50" charset="-34"/>
                <a:cs typeface="CHULALONGKORN" panose="02000506050000020004" pitchFamily="50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0A2E-3B92-4BD9-90DF-016DAA5C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B13D-2DDD-4407-82C7-C2DAAD5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7DA2413F-658F-4364-8695-47546E84AC55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787E-B4C5-45F4-8073-9CF7919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BC7E-B042-45FC-8690-D6499952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E099FC-652C-4934-917E-A186B3BF8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4CF809-E8F1-4C64-9867-A6D7E026C5F3}"/>
              </a:ext>
            </a:extLst>
          </p:cNvPr>
          <p:cNvSpPr txBox="1">
            <a:spLocks/>
          </p:cNvSpPr>
          <p:nvPr userDrawn="1"/>
        </p:nvSpPr>
        <p:spPr>
          <a:xfrm>
            <a:off x="838200" y="281998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42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7C4C-9CE0-48FB-96F0-FC2ACC6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DAF1F-CAA5-41D3-BC28-488C4F9E1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6646-5BC3-4B11-9F0B-977108417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34828-6B04-4AEB-88E3-B9435C7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AA0C6FD2-104D-4EF8-B070-D66DEC8F7E53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64CF5-2ABE-4459-8437-87CCB652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4A871-4618-4134-B3A9-C604D2AA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HULALONGKORN" panose="02000506050000020004" pitchFamily="50" charset="-34"/>
                <a:cs typeface="CHULALONGKORN" panose="02000506050000020004" pitchFamily="50" charset="-34"/>
              </a:defRPr>
            </a:lvl1pPr>
          </a:lstStyle>
          <a:p>
            <a:fld id="{2EAC2407-5E29-4FF0-9185-718B880FA5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B80203-704A-46C9-AED0-0D199AC95B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9461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646AD71-C27F-433F-9E42-0F2B61952FB7}"/>
              </a:ext>
            </a:extLst>
          </p:cNvPr>
          <p:cNvSpPr txBox="1">
            <a:spLocks/>
          </p:cNvSpPr>
          <p:nvPr userDrawn="1"/>
        </p:nvSpPr>
        <p:spPr>
          <a:xfrm>
            <a:off x="838200" y="281998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1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81AEF-D596-45E0-813C-5333F97E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71BE-C14B-4ED1-BE1E-F42470EB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04CB-F0D8-45FD-95B7-39B28380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838E-337E-444C-8931-EFB12B1EC3C8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AC8D-52DD-434E-A5C2-0DB22466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6AAB-B7BC-424C-869E-DF5CB2C0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2407-5E29-4FF0-9185-718B880FA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12" Type="http://schemas.openxmlformats.org/officeDocument/2006/relationships/image" Target="../media/image57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openxmlformats.org/officeDocument/2006/relationships/image" Target="../media/image55.sv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sv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14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7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CB597-2459-D14C-BA36-630690D3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915" y="10429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h-TH" sz="4000" i="1" dirty="0">
                <a:solidFill>
                  <a:schemeClr val="tx1"/>
                </a:solidFill>
              </a:rPr>
              <a:t>ศึกษาความเป็นไปได้ในการใช้สัญญาอัจฉริยะและลายเซ็นดิจิทัลเพื่อทําการเซ็นสัญญาผ่านช่องทางดิจิทัลให้มีผลในโลกจริง และทําการพัฒนาเว็บแอปพลิเคชันต้นแบบเพื่อการเผยแพร่ต่อไปแบบโอเพนซอร์ส </a:t>
            </a:r>
            <a:br>
              <a:rPr lang="en-US" sz="4000" i="1" dirty="0">
                <a:solidFill>
                  <a:schemeClr val="tx1"/>
                </a:solidFill>
              </a:rPr>
            </a:br>
            <a:r>
              <a:rPr lang="en-US" sz="4000" i="1" dirty="0">
                <a:solidFill>
                  <a:schemeClr val="tx1"/>
                </a:solidFill>
              </a:rPr>
              <a:t>Investigate the possibility of using smart contracts and digital signatures to create a legally binding contract, and to create a prototype opensource web application as a proof of 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161D7-9E5B-7CE9-4F7A-A79B3D10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BA172-69D0-6D47-1A36-BABA9578F48B}"/>
              </a:ext>
            </a:extLst>
          </p:cNvPr>
          <p:cNvSpPr txBox="1">
            <a:spLocks/>
          </p:cNvSpPr>
          <p:nvPr/>
        </p:nvSpPr>
        <p:spPr>
          <a:xfrm>
            <a:off x="3733332" y="2776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79DB9-4775-0736-DE3D-E5CA27A08645}"/>
              </a:ext>
            </a:extLst>
          </p:cNvPr>
          <p:cNvSpPr txBox="1"/>
          <p:nvPr/>
        </p:nvSpPr>
        <p:spPr>
          <a:xfrm>
            <a:off x="979601" y="4230588"/>
            <a:ext cx="961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สอบวิทยานิพนธ์ ปริญญาโท สาขา วิทยาศาสตร์คอมพิวเตอร์ </a:t>
            </a:r>
          </a:p>
          <a:p>
            <a:r>
              <a:rPr lang="th-TH" sz="2400" dirty="0"/>
              <a:t>ภาควิชา วิศวกรรคอมพิวเตอร์ คณะวิศวกรรมศาสตร์ จุฬาลงกรณ์มหาวิทยาลัย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AC9A14-AA1F-B580-72C0-8B5D9DEE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732" y="-438581"/>
            <a:ext cx="1396536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5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D97CCA-D65D-A719-AB05-4DC2E014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-388938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3848F2-5222-0A2F-5BC6-34F041F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Replace a handwritten signature on paper.</a:t>
            </a:r>
          </a:p>
          <a:p>
            <a:r>
              <a:rPr lang="en-US" dirty="0"/>
              <a:t>Digital data that can represent a person.</a:t>
            </a:r>
          </a:p>
          <a:p>
            <a:r>
              <a:rPr lang="en-US" dirty="0"/>
              <a:t>Legally recognized in Thailand.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D1BE-DCE2-9DD8-D3D7-897096E4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AEB2531-BCBA-FDE8-B0FF-57F6A3AE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9" y="281998"/>
            <a:ext cx="9145385" cy="48577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Electronic signature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12590-B09B-BA7E-97FE-F310BD65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17" y="3598960"/>
            <a:ext cx="548716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C9958-FBA4-9352-2B47-DCCD2FE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B6EC80-DC12-6492-7661-325348AA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Electronic signature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23746-07CF-5EE4-88EB-9BE37BE9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61" y="2259340"/>
            <a:ext cx="4677428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6D7B1-5523-F383-6BDC-02DB21AA8020}"/>
              </a:ext>
            </a:extLst>
          </p:cNvPr>
          <p:cNvSpPr txBox="1"/>
          <p:nvPr/>
        </p:nvSpPr>
        <p:spPr>
          <a:xfrm>
            <a:off x="3865086" y="4334647"/>
            <a:ext cx="403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non serious contract, this is enough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56953-42E0-8701-032B-E9F1616B62F8}"/>
              </a:ext>
            </a:extLst>
          </p:cNvPr>
          <p:cNvSpPr/>
          <p:nvPr/>
        </p:nvSpPr>
        <p:spPr>
          <a:xfrm>
            <a:off x="5077533" y="2591329"/>
            <a:ext cx="1380930" cy="494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59C2C-30D6-A22F-4673-09E813A55154}"/>
              </a:ext>
            </a:extLst>
          </p:cNvPr>
          <p:cNvSpPr txBox="1"/>
          <p:nvPr/>
        </p:nvSpPr>
        <p:spPr>
          <a:xfrm>
            <a:off x="6491400" y="2531454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Electronic 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C6868-BBCE-18FA-371D-AD94C252C5F8}"/>
              </a:ext>
            </a:extLst>
          </p:cNvPr>
          <p:cNvSpPr txBox="1"/>
          <p:nvPr/>
        </p:nvSpPr>
        <p:spPr>
          <a:xfrm>
            <a:off x="3523408" y="5124893"/>
            <a:ext cx="48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GOOD ENOUGH FOR A SERIOUS CONTRACT 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7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B592B-2486-A0FA-F5C6-BD141403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894" y="17048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cryptographic algorithm, a signature can be enhanced in many ways.</a:t>
            </a:r>
          </a:p>
          <a:p>
            <a:pPr marL="0" indent="0">
              <a:buNone/>
            </a:pPr>
            <a:r>
              <a:rPr lang="en-US" dirty="0"/>
              <a:t>-  Verifiable</a:t>
            </a:r>
          </a:p>
          <a:p>
            <a:pPr>
              <a:buFontTx/>
              <a:buChar char="-"/>
            </a:pPr>
            <a:r>
              <a:rPr lang="en-US" dirty="0"/>
              <a:t>Nonrepudiation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DCA2F-3EDE-BA6F-0D11-81AC3EDC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486" y="316032"/>
            <a:ext cx="9145385" cy="48577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Digital signatures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8703C-8CE9-BFE9-8699-2217DB3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le profile outline">
            <a:extLst>
              <a:ext uri="{FF2B5EF4-FFF2-40B4-BE49-F238E27FC236}">
                <a16:creationId xmlns:a16="http://schemas.microsoft.com/office/drawing/2014/main" id="{EBEE3671-9173-C1FF-D5ED-F55157624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2122714"/>
            <a:ext cx="914400" cy="91440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7432CB-0B18-BF87-0A6F-5899A6D7B7BC}"/>
              </a:ext>
            </a:extLst>
          </p:cNvPr>
          <p:cNvSpPr txBox="1">
            <a:spLocks/>
          </p:cNvSpPr>
          <p:nvPr/>
        </p:nvSpPr>
        <p:spPr>
          <a:xfrm>
            <a:off x="4087996" y="3429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person carries 2 keys.</a:t>
            </a:r>
          </a:p>
          <a:p>
            <a:pPr>
              <a:buFontTx/>
              <a:buChar char="-"/>
            </a:pPr>
            <a:r>
              <a:rPr lang="en-US" dirty="0"/>
              <a:t>A private key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A public 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426A9-4CD5-251F-6513-AE4A9457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CA5FBA9-65CE-5D7D-4639-A1D249413CBD}"/>
              </a:ext>
            </a:extLst>
          </p:cNvPr>
          <p:cNvSpPr txBox="1">
            <a:spLocks/>
          </p:cNvSpPr>
          <p:nvPr/>
        </p:nvSpPr>
        <p:spPr>
          <a:xfrm>
            <a:off x="3886695" y="271958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 b="1">
                <a:solidFill>
                  <a:schemeClr val="tx1"/>
                </a:solidFill>
              </a:rPr>
              <a:t>PUBLIC KEY INFRASTRUCTURE (PKI)</a:t>
            </a:r>
          </a:p>
        </p:txBody>
      </p:sp>
      <p:pic>
        <p:nvPicPr>
          <p:cNvPr id="3" name="Graphic 2" descr="Old Key outline">
            <a:extLst>
              <a:ext uri="{FF2B5EF4-FFF2-40B4-BE49-F238E27FC236}">
                <a16:creationId xmlns:a16="http://schemas.microsoft.com/office/drawing/2014/main" id="{CD460BAC-2172-962D-A308-E07840CD4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181" y="4459567"/>
            <a:ext cx="499533" cy="499533"/>
          </a:xfrm>
          <a:prstGeom prst="rect">
            <a:avLst/>
          </a:prstGeom>
        </p:spPr>
      </p:pic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92A77642-CC17-181C-9229-452713AD1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2181" y="3896245"/>
            <a:ext cx="539653" cy="5396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32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AFB24-966A-38A2-C7EA-D64DB638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B790CCD6-9831-749B-9380-A728DC08C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5363" y="326965"/>
            <a:ext cx="9145588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Private key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CDA589-41B1-2EBF-F0CC-45F65A2E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1913730"/>
            <a:ext cx="9202434" cy="22386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FBB526-D1E4-45CC-DCE3-7D1742BFB642}"/>
              </a:ext>
            </a:extLst>
          </p:cNvPr>
          <p:cNvSpPr txBox="1"/>
          <p:nvPr/>
        </p:nvSpPr>
        <p:spPr>
          <a:xfrm>
            <a:off x="3981863" y="4986779"/>
            <a:ext cx="422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 can be used to sign a document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2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B0CAC-0DAF-E673-CED6-7921C18D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C64E8-FC76-2FC6-2593-DEEE0290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287E8-975C-6866-FAEC-194969A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2128656"/>
            <a:ext cx="10031225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1FF92-4EB9-AEC7-B0E2-5239FBCCAC83}"/>
              </a:ext>
            </a:extLst>
          </p:cNvPr>
          <p:cNvSpPr txBox="1"/>
          <p:nvPr/>
        </p:nvSpPr>
        <p:spPr>
          <a:xfrm>
            <a:off x="2966879" y="5242811"/>
            <a:ext cx="58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can be used to authenticate the signed document</a:t>
            </a:r>
          </a:p>
        </p:txBody>
      </p:sp>
    </p:spTree>
    <p:extLst>
      <p:ext uri="{BB962C8B-B14F-4D97-AF65-F5344CB8AC3E}">
        <p14:creationId xmlns:p14="http://schemas.microsoft.com/office/powerpoint/2010/main" val="33512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60ED70-30B7-6D74-CF32-407790CDD9C9}"/>
              </a:ext>
            </a:extLst>
          </p:cNvPr>
          <p:cNvSpPr>
            <a:spLocks/>
          </p:cNvSpPr>
          <p:nvPr/>
        </p:nvSpPr>
        <p:spPr>
          <a:xfrm>
            <a:off x="4454125" y="1938528"/>
            <a:ext cx="3008376" cy="29809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09D63-73D4-FE44-76FD-EF36C8CF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D966F7-F64F-6D1B-3EFB-A81CC34F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Digital certificate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D5241F4-B19F-BC3D-6F81-A09C58E174AD}"/>
              </a:ext>
            </a:extLst>
          </p:cNvPr>
          <p:cNvSpPr txBox="1">
            <a:spLocks/>
          </p:cNvSpPr>
          <p:nvPr/>
        </p:nvSpPr>
        <p:spPr>
          <a:xfrm>
            <a:off x="6247496" y="3208337"/>
            <a:ext cx="2034396" cy="4909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key</a:t>
            </a:r>
          </a:p>
        </p:txBody>
      </p:sp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7167C278-401F-9D25-A282-FF910AD0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144" y="3492025"/>
            <a:ext cx="539653" cy="539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AA062-DE87-9B3D-92AA-77BBB734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264" y="3137617"/>
            <a:ext cx="1531116" cy="974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2A61F-1C91-5AE4-D326-8A4163F4A0A9}"/>
              </a:ext>
            </a:extLst>
          </p:cNvPr>
          <p:cNvSpPr txBox="1"/>
          <p:nvPr/>
        </p:nvSpPr>
        <p:spPr>
          <a:xfrm>
            <a:off x="3069420" y="5620444"/>
            <a:ext cx="543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digital certificate bind real-world identity to a key pairs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36036EDC-C626-A59E-54C0-BF2DB0C28BA5}"/>
              </a:ext>
            </a:extLst>
          </p:cNvPr>
          <p:cNvSpPr txBox="1">
            <a:spLocks/>
          </p:cNvSpPr>
          <p:nvPr/>
        </p:nvSpPr>
        <p:spPr>
          <a:xfrm>
            <a:off x="1385620" y="2016937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Digital certificate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1D580-0739-C6DD-7627-B3FCCD88FC02}"/>
              </a:ext>
            </a:extLst>
          </p:cNvPr>
          <p:cNvSpPr txBox="1"/>
          <p:nvPr/>
        </p:nvSpPr>
        <p:spPr>
          <a:xfrm>
            <a:off x="6038088" y="4519362"/>
            <a:ext cx="6153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Issue by : xxx xxx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Digital signature : </a:t>
            </a:r>
            <a:r>
              <a:rPr lang="en-US" sz="1000" dirty="0" err="1"/>
              <a:t>xxxxx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84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97E51-ACFA-5A03-CED3-638B2150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2EE08-5A66-6FE5-C6B2-6DA360A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35" y="282371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PKI in 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E25D-1ACA-64E0-731C-A1E1486D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36" y="1647870"/>
            <a:ext cx="9027036" cy="422194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10B754-4E5E-CDE6-41AA-10DA6DCB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2081" y="1756626"/>
            <a:ext cx="1967187" cy="15146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A96F67-A763-5E17-8042-EC307E8D8D42}"/>
              </a:ext>
            </a:extLst>
          </p:cNvPr>
          <p:cNvSpPr txBox="1"/>
          <p:nvPr/>
        </p:nvSpPr>
        <p:spPr>
          <a:xfrm>
            <a:off x="4456221" y="6169580"/>
            <a:ext cx="363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Diploma, signed with private key</a:t>
            </a:r>
          </a:p>
        </p:txBody>
      </p:sp>
    </p:spTree>
    <p:extLst>
      <p:ext uri="{BB962C8B-B14F-4D97-AF65-F5344CB8AC3E}">
        <p14:creationId xmlns:p14="http://schemas.microsoft.com/office/powerpoint/2010/main" val="184561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F28A2-C4AE-D3EA-4BB6-9567573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204E-9BDA-E0EE-59FA-A7CD8D09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25"/>
            <a:ext cx="12192000" cy="4088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FC020-46C1-EF01-A5B3-DAE9E0B4C4C6}"/>
              </a:ext>
            </a:extLst>
          </p:cNvPr>
          <p:cNvSpPr txBox="1"/>
          <p:nvPr/>
        </p:nvSpPr>
        <p:spPr>
          <a:xfrm>
            <a:off x="2440313" y="5455011"/>
            <a:ext cx="7311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Adobe software can validate the signed document with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92840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408CC-FC03-9D41-C604-534E010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F32B4-9556-7B7D-5EE2-E383760A7875}"/>
              </a:ext>
            </a:extLst>
          </p:cNvPr>
          <p:cNvSpPr txBox="1"/>
          <p:nvPr/>
        </p:nvSpPr>
        <p:spPr>
          <a:xfrm>
            <a:off x="2962406" y="2382415"/>
            <a:ext cx="6831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Blockchain = decentralized + PKI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E966C-2ABB-BBAB-B4A0-53BC7CD0628F}"/>
              </a:ext>
            </a:extLst>
          </p:cNvPr>
          <p:cNvSpPr txBox="1"/>
          <p:nvPr/>
        </p:nvSpPr>
        <p:spPr>
          <a:xfrm>
            <a:off x="3501624" y="398678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blockchain to sign the contract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7330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4AEEF-F8B8-CF06-7852-ADEAD921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EC6FCBAA-1656-2C73-557E-FF93EA951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6506" y="214884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59F2C7-8810-9068-19B9-7A3C8531E615}"/>
              </a:ext>
            </a:extLst>
          </p:cNvPr>
          <p:cNvSpPr txBox="1"/>
          <p:nvPr/>
        </p:nvSpPr>
        <p:spPr>
          <a:xfrm>
            <a:off x="1581912" y="1892808"/>
            <a:ext cx="120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011D3-9003-E475-66CB-C8795714D13F}"/>
              </a:ext>
            </a:extLst>
          </p:cNvPr>
          <p:cNvCxnSpPr>
            <a:cxnSpLocks/>
          </p:cNvCxnSpPr>
          <p:nvPr/>
        </p:nvCxnSpPr>
        <p:spPr>
          <a:xfrm>
            <a:off x="2898648" y="2734056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786B1-6468-95CA-20DF-59C4C7EA3E66}"/>
              </a:ext>
            </a:extLst>
          </p:cNvPr>
          <p:cNvCxnSpPr>
            <a:cxnSpLocks/>
          </p:cNvCxnSpPr>
          <p:nvPr/>
        </p:nvCxnSpPr>
        <p:spPr>
          <a:xfrm>
            <a:off x="5788152" y="26852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68D1D4-7535-848B-2E62-43F3531EA463}"/>
              </a:ext>
            </a:extLst>
          </p:cNvPr>
          <p:cNvSpPr txBox="1"/>
          <p:nvPr/>
        </p:nvSpPr>
        <p:spPr>
          <a:xfrm>
            <a:off x="4423570" y="1715328"/>
            <a:ext cx="9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2827D-5F6C-3DC7-05C3-916FB09618E6}"/>
              </a:ext>
            </a:extLst>
          </p:cNvPr>
          <p:cNvSpPr txBox="1"/>
          <p:nvPr/>
        </p:nvSpPr>
        <p:spPr>
          <a:xfrm>
            <a:off x="7098419" y="2148840"/>
            <a:ext cx="1118307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57FC9097-A226-20BE-5A41-248EB128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9182" y="2321312"/>
            <a:ext cx="843638" cy="8436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1AC2F6-771E-95A3-EC82-9F8DBE073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635" y="2380873"/>
            <a:ext cx="902783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59C3D1E-EC99-8D42-3E88-52AA45E153FF}"/>
              </a:ext>
            </a:extLst>
          </p:cNvPr>
          <p:cNvSpPr txBox="1"/>
          <p:nvPr/>
        </p:nvSpPr>
        <p:spPr>
          <a:xfrm>
            <a:off x="5915427" y="2315956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226F80-7ACB-60F0-AA97-B5910973F476}"/>
              </a:ext>
            </a:extLst>
          </p:cNvPr>
          <p:cNvSpPr txBox="1"/>
          <p:nvPr/>
        </p:nvSpPr>
        <p:spPr>
          <a:xfrm>
            <a:off x="3146537" y="235684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</a:p>
        </p:txBody>
      </p:sp>
      <p:pic>
        <p:nvPicPr>
          <p:cNvPr id="45" name="Graphic 44" descr="Key with solid fill">
            <a:extLst>
              <a:ext uri="{FF2B5EF4-FFF2-40B4-BE49-F238E27FC236}">
                <a16:creationId xmlns:a16="http://schemas.microsoft.com/office/drawing/2014/main" id="{66B1274B-4AFB-43AB-B66F-FFE87AB6E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782" y="4496881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6F1695-2831-4F3D-4C99-B433516CA455}"/>
              </a:ext>
            </a:extLst>
          </p:cNvPr>
          <p:cNvSpPr txBox="1"/>
          <p:nvPr/>
        </p:nvSpPr>
        <p:spPr>
          <a:xfrm>
            <a:off x="1050087" y="4232966"/>
            <a:ext cx="24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Blockchain’s Private key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E1F732-51FE-1285-72FE-A8B4EE42A74E}"/>
              </a:ext>
            </a:extLst>
          </p:cNvPr>
          <p:cNvCxnSpPr>
            <a:cxnSpLocks/>
          </p:cNvCxnSpPr>
          <p:nvPr/>
        </p:nvCxnSpPr>
        <p:spPr>
          <a:xfrm>
            <a:off x="2902924" y="5082097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C91D61-592B-2DA8-DC21-6192624AC7D7}"/>
              </a:ext>
            </a:extLst>
          </p:cNvPr>
          <p:cNvCxnSpPr>
            <a:cxnSpLocks/>
          </p:cNvCxnSpPr>
          <p:nvPr/>
        </p:nvCxnSpPr>
        <p:spPr>
          <a:xfrm>
            <a:off x="5792428" y="503332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E6567C-E7A6-FC3B-9A61-B78F14DB3469}"/>
              </a:ext>
            </a:extLst>
          </p:cNvPr>
          <p:cNvSpPr txBox="1"/>
          <p:nvPr/>
        </p:nvSpPr>
        <p:spPr>
          <a:xfrm>
            <a:off x="4452419" y="4127549"/>
            <a:ext cx="9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</a:t>
            </a:r>
          </a:p>
        </p:txBody>
      </p:sp>
      <p:pic>
        <p:nvPicPr>
          <p:cNvPr id="51" name="Graphic 50" descr="Key with solid fill">
            <a:extLst>
              <a:ext uri="{FF2B5EF4-FFF2-40B4-BE49-F238E27FC236}">
                <a16:creationId xmlns:a16="http://schemas.microsoft.com/office/drawing/2014/main" id="{8E14BA01-B4C2-3146-2C9D-9B57C13E1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3457" y="4669353"/>
            <a:ext cx="944837" cy="84363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7F283-E55E-595B-32A8-AE5A8607C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11" y="4728914"/>
            <a:ext cx="902783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BBF46F9-4872-4588-D4B5-8C1BAEC9D177}"/>
              </a:ext>
            </a:extLst>
          </p:cNvPr>
          <p:cNvSpPr txBox="1"/>
          <p:nvPr/>
        </p:nvSpPr>
        <p:spPr>
          <a:xfrm>
            <a:off x="5919703" y="4663997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23649B-19DB-271A-B22F-0D637DEEDCC7}"/>
              </a:ext>
            </a:extLst>
          </p:cNvPr>
          <p:cNvSpPr txBox="1"/>
          <p:nvPr/>
        </p:nvSpPr>
        <p:spPr>
          <a:xfrm>
            <a:off x="3150813" y="470488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BF5C1C-9893-9432-1D32-2D0158633F2A}"/>
              </a:ext>
            </a:extLst>
          </p:cNvPr>
          <p:cNvSpPr txBox="1"/>
          <p:nvPr/>
        </p:nvSpPr>
        <p:spPr>
          <a:xfrm>
            <a:off x="6987369" y="4359582"/>
            <a:ext cx="24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Blockchain’s Public key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40E0DF-C89C-F91D-A886-A570FECF816E}"/>
              </a:ext>
            </a:extLst>
          </p:cNvPr>
          <p:cNvCxnSpPr/>
          <p:nvPr/>
        </p:nvCxnSpPr>
        <p:spPr>
          <a:xfrm>
            <a:off x="1197204" y="1376313"/>
            <a:ext cx="7324627" cy="2139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5CC244-0D6E-AECE-2049-D5903691E854}"/>
              </a:ext>
            </a:extLst>
          </p:cNvPr>
          <p:cNvCxnSpPr>
            <a:cxnSpLocks/>
          </p:cNvCxnSpPr>
          <p:nvPr/>
        </p:nvCxnSpPr>
        <p:spPr>
          <a:xfrm flipV="1">
            <a:off x="1589201" y="1433426"/>
            <a:ext cx="7099553" cy="2099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8F5AE7-D349-94B0-ACB7-7BA73D87553D}"/>
              </a:ext>
            </a:extLst>
          </p:cNvPr>
          <p:cNvSpPr txBox="1"/>
          <p:nvPr/>
        </p:nvSpPr>
        <p:spPr>
          <a:xfrm>
            <a:off x="3909620" y="5979453"/>
            <a:ext cx="245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 identity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1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4" grpId="0"/>
      <p:bldP spid="46" grpId="0"/>
      <p:bldP spid="49" grpId="0"/>
      <p:bldP spid="53" grpId="0"/>
      <p:bldP spid="54" grpId="0"/>
      <p:bldP spid="55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9DA23-638F-15AF-65F9-EBAC0F90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Majority rules !!</a:t>
            </a:r>
          </a:p>
          <a:p>
            <a:r>
              <a:rPr lang="en-US" sz="4800" dirty="0"/>
              <a:t>Immutable, Timestamped , Verifiable </a:t>
            </a:r>
          </a:p>
          <a:p>
            <a:r>
              <a:rPr lang="en-US" sz="4800" dirty="0"/>
              <a:t>PKI = cryptographically secured</a:t>
            </a:r>
          </a:p>
          <a:p>
            <a:endParaRPr lang="en-US" sz="4800" dirty="0"/>
          </a:p>
          <a:p>
            <a:r>
              <a:rPr lang="en-US" sz="4800" b="1" dirty="0">
                <a:solidFill>
                  <a:srgbClr val="FF0000"/>
                </a:solidFill>
              </a:rPr>
              <a:t>Blockchain is public. Anyone can access it.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E2134-ADEF-6E08-0A33-0A85A92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D4FE8-9D0D-5976-F981-FC4C30B8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122" y="309990"/>
            <a:ext cx="9145385" cy="48577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Blockchain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0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408CC-FC03-9D41-C604-534E010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5D8A9-F6AC-6C33-144F-04ACE92BF771}"/>
              </a:ext>
            </a:extLst>
          </p:cNvPr>
          <p:cNvSpPr txBox="1"/>
          <p:nvPr/>
        </p:nvSpPr>
        <p:spPr>
          <a:xfrm>
            <a:off x="1203198" y="2685211"/>
            <a:ext cx="10705338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if we use Blockchain to store our information?  </a:t>
            </a:r>
          </a:p>
          <a:p>
            <a:endParaRPr lang="en-US" sz="3600" b="1" dirty="0"/>
          </a:p>
          <a:p>
            <a:r>
              <a:rPr lang="en-US" sz="1100" b="1" dirty="0"/>
              <a:t>such as digital ID, driving license, diploma, birth certificate?</a:t>
            </a:r>
          </a:p>
        </p:txBody>
      </p:sp>
    </p:spTree>
    <p:extLst>
      <p:ext uri="{BB962C8B-B14F-4D97-AF65-F5344CB8AC3E}">
        <p14:creationId xmlns:p14="http://schemas.microsoft.com/office/powerpoint/2010/main" val="58773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CB597-2459-D14C-BA36-630690D3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616" y="2690322"/>
            <a:ext cx="10515600" cy="1306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DECENTRALIZED IDENTITY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161D7-9E5B-7CE9-4F7A-A79B3D10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BA172-69D0-6D47-1A36-BABA9578F48B}"/>
              </a:ext>
            </a:extLst>
          </p:cNvPr>
          <p:cNvSpPr txBox="1">
            <a:spLocks/>
          </p:cNvSpPr>
          <p:nvPr/>
        </p:nvSpPr>
        <p:spPr>
          <a:xfrm>
            <a:off x="3733332" y="2776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Decentralized identity = Blockchain + Digital ID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1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4196C3-41E5-B01A-B5F5-8478A413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20" y="307873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Decentralized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16A65-3B80-3B2D-F6DC-B1748064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Male profile outline">
            <a:extLst>
              <a:ext uri="{FF2B5EF4-FFF2-40B4-BE49-F238E27FC236}">
                <a16:creationId xmlns:a16="http://schemas.microsoft.com/office/drawing/2014/main" id="{267C27DF-24CF-05E3-D1A7-70DFD403C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930" y="3326625"/>
            <a:ext cx="636138" cy="636138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B646F282-FBFD-3D41-33F7-059E86A53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1162" y="3326625"/>
            <a:ext cx="636138" cy="6361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A753E2-76AA-2B8E-B2B0-46CF62A15FE7}"/>
              </a:ext>
            </a:extLst>
          </p:cNvPr>
          <p:cNvSpPr/>
          <p:nvPr/>
        </p:nvSpPr>
        <p:spPr>
          <a:xfrm>
            <a:off x="993560" y="1308538"/>
            <a:ext cx="10360240" cy="896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66688-0705-E1CA-5E70-D3444E80E387}"/>
              </a:ext>
            </a:extLst>
          </p:cNvPr>
          <p:cNvCxnSpPr/>
          <p:nvPr/>
        </p:nvCxnSpPr>
        <p:spPr>
          <a:xfrm flipV="1">
            <a:off x="6096000" y="2321649"/>
            <a:ext cx="0" cy="81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5C2E2E-4547-5509-01C6-DA992AF50436}"/>
              </a:ext>
            </a:extLst>
          </p:cNvPr>
          <p:cNvCxnSpPr/>
          <p:nvPr/>
        </p:nvCxnSpPr>
        <p:spPr>
          <a:xfrm flipV="1">
            <a:off x="9319326" y="2321649"/>
            <a:ext cx="0" cy="81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9ADAD4-B4ED-8420-1D02-1B5B7410CCD0}"/>
              </a:ext>
            </a:extLst>
          </p:cNvPr>
          <p:cNvSpPr txBox="1"/>
          <p:nvPr/>
        </p:nvSpPr>
        <p:spPr>
          <a:xfrm>
            <a:off x="9091162" y="40390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559F0-AA68-F0BD-C4A1-1D8D059D170C}"/>
              </a:ext>
            </a:extLst>
          </p:cNvPr>
          <p:cNvSpPr txBox="1"/>
          <p:nvPr/>
        </p:nvSpPr>
        <p:spPr>
          <a:xfrm>
            <a:off x="5699096" y="404355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1</a:t>
            </a:r>
          </a:p>
        </p:txBody>
      </p:sp>
      <p:pic>
        <p:nvPicPr>
          <p:cNvPr id="13" name="Graphic 12" descr="Greek Temple outline">
            <a:extLst>
              <a:ext uri="{FF2B5EF4-FFF2-40B4-BE49-F238E27FC236}">
                <a16:creationId xmlns:a16="http://schemas.microsoft.com/office/drawing/2014/main" id="{F083D120-5A43-6B4C-F941-3CD305F26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1540" y="2945941"/>
            <a:ext cx="1355211" cy="1355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01238-271F-E120-3858-4742A6CB8F57}"/>
              </a:ext>
            </a:extLst>
          </p:cNvPr>
          <p:cNvSpPr txBox="1"/>
          <p:nvPr/>
        </p:nvSpPr>
        <p:spPr>
          <a:xfrm>
            <a:off x="1543945" y="4116486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Institute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0C850-1486-3A78-5306-294AE462DFD4}"/>
              </a:ext>
            </a:extLst>
          </p:cNvPr>
          <p:cNvCxnSpPr>
            <a:cxnSpLocks/>
          </p:cNvCxnSpPr>
          <p:nvPr/>
        </p:nvCxnSpPr>
        <p:spPr>
          <a:xfrm flipV="1">
            <a:off x="2039145" y="2264939"/>
            <a:ext cx="0" cy="6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DA2694-0FA8-01E8-8A33-ED064E13CE67}"/>
              </a:ext>
            </a:extLst>
          </p:cNvPr>
          <p:cNvSpPr txBox="1"/>
          <p:nvPr/>
        </p:nvSpPr>
        <p:spPr>
          <a:xfrm>
            <a:off x="5747398" y="1873343"/>
            <a:ext cx="233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Unique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5B0CC-AE82-F308-B3AB-EF087B22F637}"/>
              </a:ext>
            </a:extLst>
          </p:cNvPr>
          <p:cNvSpPr txBox="1"/>
          <p:nvPr/>
        </p:nvSpPr>
        <p:spPr>
          <a:xfrm>
            <a:off x="1694017" y="1881918"/>
            <a:ext cx="233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Unique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A7A30-4A27-521D-0871-549A0CDD2906}"/>
              </a:ext>
            </a:extLst>
          </p:cNvPr>
          <p:cNvSpPr txBox="1"/>
          <p:nvPr/>
        </p:nvSpPr>
        <p:spPr>
          <a:xfrm>
            <a:off x="8945413" y="1895303"/>
            <a:ext cx="233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Unique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F27A2-B995-A943-F7E4-49D6CC708349}"/>
              </a:ext>
            </a:extLst>
          </p:cNvPr>
          <p:cNvSpPr txBox="1"/>
          <p:nvPr/>
        </p:nvSpPr>
        <p:spPr>
          <a:xfrm>
            <a:off x="4481543" y="5348114"/>
            <a:ext cx="35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is connected to the blockchain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29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25BCE-B67B-8F72-B91D-F6F7133C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218" y="5051207"/>
            <a:ext cx="10515600" cy="4351338"/>
          </a:xfrm>
        </p:spPr>
        <p:txBody>
          <a:bodyPr/>
          <a:lstStyle/>
          <a:p>
            <a:r>
              <a:rPr lang="en-US" dirty="0"/>
              <a:t>Reading the blockchain doesn’t leave any record (nobody know who search for you).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BD3D4-5A7A-FBC1-6A19-BA643059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BA9BC7-3DD2-0039-DF54-419EEC6F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25" y="261876"/>
            <a:ext cx="9145385" cy="4857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IDEA OF DECENTRALIZED 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ED4DE-5BB7-C277-5C10-3A6CA4F29FBD}"/>
              </a:ext>
            </a:extLst>
          </p:cNvPr>
          <p:cNvSpPr/>
          <p:nvPr/>
        </p:nvSpPr>
        <p:spPr>
          <a:xfrm>
            <a:off x="2852927" y="1157335"/>
            <a:ext cx="7496287" cy="1828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                                                                  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C059B-55D4-E55E-6826-636C96006E80}"/>
              </a:ext>
            </a:extLst>
          </p:cNvPr>
          <p:cNvSpPr/>
          <p:nvPr/>
        </p:nvSpPr>
        <p:spPr>
          <a:xfrm>
            <a:off x="6002302" y="2280743"/>
            <a:ext cx="767143" cy="622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data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E599089-FE6E-45D7-7C7B-877DE0ADF390}"/>
              </a:ext>
            </a:extLst>
          </p:cNvPr>
          <p:cNvSpPr/>
          <p:nvPr/>
        </p:nvSpPr>
        <p:spPr>
          <a:xfrm>
            <a:off x="6002302" y="1611433"/>
            <a:ext cx="776288" cy="67418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chool boy outline">
            <a:extLst>
              <a:ext uri="{FF2B5EF4-FFF2-40B4-BE49-F238E27FC236}">
                <a16:creationId xmlns:a16="http://schemas.microsoft.com/office/drawing/2014/main" id="{67EB7CE5-1FD5-C0ED-6794-AE7301730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154" y="3462458"/>
            <a:ext cx="914400" cy="921188"/>
          </a:xfrm>
          <a:prstGeom prst="rect">
            <a:avLst/>
          </a:prstGeom>
        </p:spPr>
      </p:pic>
      <p:pic>
        <p:nvPicPr>
          <p:cNvPr id="11" name="Graphic 10" descr="User Crown Male outline">
            <a:extLst>
              <a:ext uri="{FF2B5EF4-FFF2-40B4-BE49-F238E27FC236}">
                <a16:creationId xmlns:a16="http://schemas.microsoft.com/office/drawing/2014/main" id="{EF754AE4-4BFB-F667-4734-10911394A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5610" y="3505146"/>
            <a:ext cx="914400" cy="921188"/>
          </a:xfrm>
          <a:prstGeom prst="rect">
            <a:avLst/>
          </a:prstGeom>
        </p:spPr>
      </p:pic>
      <p:pic>
        <p:nvPicPr>
          <p:cNvPr id="13" name="Graphic 12" descr="Old Key outline">
            <a:extLst>
              <a:ext uri="{FF2B5EF4-FFF2-40B4-BE49-F238E27FC236}">
                <a16:creationId xmlns:a16="http://schemas.microsoft.com/office/drawing/2014/main" id="{5AAF3C95-C7E8-8021-7131-BD7DAFB04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810" y="3877578"/>
            <a:ext cx="665543" cy="670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113F4-F0DB-9802-20D4-6CA174313FF3}"/>
              </a:ext>
            </a:extLst>
          </p:cNvPr>
          <p:cNvSpPr txBox="1"/>
          <p:nvPr/>
        </p:nvSpPr>
        <p:spPr>
          <a:xfrm>
            <a:off x="5304297" y="450091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1E7F6-6890-9415-BA4B-419841FFC72B}"/>
              </a:ext>
            </a:extLst>
          </p:cNvPr>
          <p:cNvSpPr txBox="1"/>
          <p:nvPr/>
        </p:nvSpPr>
        <p:spPr>
          <a:xfrm>
            <a:off x="7285870" y="437685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other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D3C5F-87BD-5026-CF1D-6D7DD8D869A5}"/>
              </a:ext>
            </a:extLst>
          </p:cNvPr>
          <p:cNvCxnSpPr>
            <a:cxnSpLocks/>
          </p:cNvCxnSpPr>
          <p:nvPr/>
        </p:nvCxnSpPr>
        <p:spPr>
          <a:xfrm flipV="1">
            <a:off x="5950010" y="3017817"/>
            <a:ext cx="292608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5567A-8F27-591D-7B84-DDD974B21DAD}"/>
              </a:ext>
            </a:extLst>
          </p:cNvPr>
          <p:cNvCxnSpPr>
            <a:cxnSpLocks/>
          </p:cNvCxnSpPr>
          <p:nvPr/>
        </p:nvCxnSpPr>
        <p:spPr>
          <a:xfrm flipH="1" flipV="1">
            <a:off x="6659546" y="3017817"/>
            <a:ext cx="497472" cy="53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042C06-491A-5C8E-A023-7367465D0AAA}"/>
              </a:ext>
            </a:extLst>
          </p:cNvPr>
          <p:cNvSpPr txBox="1"/>
          <p:nvPr/>
        </p:nvSpPr>
        <p:spPr>
          <a:xfrm>
            <a:off x="5697971" y="322739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claim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795AB-1F5C-EA9F-A91B-D99F9F9FFE8B}"/>
              </a:ext>
            </a:extLst>
          </p:cNvPr>
          <p:cNvSpPr txBox="1"/>
          <p:nvPr/>
        </p:nvSpPr>
        <p:spPr>
          <a:xfrm>
            <a:off x="6908282" y="3155041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6C01-3627-DCBA-FF75-32287217A58B}"/>
              </a:ext>
            </a:extLst>
          </p:cNvPr>
          <p:cNvSpPr txBox="1"/>
          <p:nvPr/>
        </p:nvSpPr>
        <p:spPr>
          <a:xfrm>
            <a:off x="5781508" y="1197863"/>
            <a:ext cx="120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01140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7662DF-2A7D-8B65-8752-AB9CE066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426" y="21875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users has a unique identifier (decentralized identifier : DID)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6E95B-17AA-5D87-D674-A83ECCC4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127" y="195262"/>
            <a:ext cx="9145385" cy="48577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Decentralized identity standard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712F6-CD39-41C6-0E47-B7C2665A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13" y="3249013"/>
            <a:ext cx="5639587" cy="885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E51E-2143-EFDB-681A-A7DC286D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F02D7-49D3-83B1-EE47-6D99286B8A28}"/>
              </a:ext>
            </a:extLst>
          </p:cNvPr>
          <p:cNvSpPr txBox="1">
            <a:spLocks/>
          </p:cNvSpPr>
          <p:nvPr/>
        </p:nvSpPr>
        <p:spPr>
          <a:xfrm>
            <a:off x="3120281" y="1332415"/>
            <a:ext cx="23682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Key pairs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DID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DID document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B39F3-6852-D707-F0A2-21ECE5A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96FB2-377D-8721-41B1-1709CEC6A201}"/>
              </a:ext>
            </a:extLst>
          </p:cNvPr>
          <p:cNvSpPr txBox="1"/>
          <p:nvPr/>
        </p:nvSpPr>
        <p:spPr>
          <a:xfrm>
            <a:off x="9144719" y="6619223"/>
            <a:ext cx="60945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https://www.gsma.com/identity/decentralised-identity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AA9D40-FE55-EAB7-B5E3-8037A97C2BFE}"/>
              </a:ext>
            </a:extLst>
          </p:cNvPr>
          <p:cNvSpPr/>
          <p:nvPr/>
        </p:nvSpPr>
        <p:spPr>
          <a:xfrm>
            <a:off x="6246700" y="4595700"/>
            <a:ext cx="1912521" cy="212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id:  </a:t>
            </a:r>
            <a:r>
              <a:rPr lang="en-US" sz="900" i="1" dirty="0">
                <a:solidFill>
                  <a:srgbClr val="FF0000"/>
                </a:solidFill>
              </a:rPr>
              <a:t>DID:BTCR:f1Xe5ae54</a:t>
            </a:r>
            <a:endParaRPr lang="en-US" sz="900" dirty="0"/>
          </a:p>
          <a:p>
            <a:pPr algn="ctr"/>
            <a:r>
              <a:rPr lang="en-US" sz="900" dirty="0"/>
              <a:t>Name: ____</a:t>
            </a:r>
          </a:p>
          <a:p>
            <a:pPr algn="ctr"/>
            <a:r>
              <a:rPr lang="en-US" sz="900" dirty="0"/>
              <a:t>Date of birth:  ____</a:t>
            </a:r>
          </a:p>
          <a:p>
            <a:pPr algn="ctr"/>
            <a:r>
              <a:rPr lang="en-US" sz="900" dirty="0"/>
              <a:t>School : ____</a:t>
            </a:r>
          </a:p>
          <a:p>
            <a:pPr algn="ctr"/>
            <a:r>
              <a:rPr lang="en-US" sz="900" dirty="0"/>
              <a:t>&lt;&lt;cryptographic proof&gt;&gt;</a:t>
            </a:r>
          </a:p>
          <a:p>
            <a:pPr algn="ctr"/>
            <a:r>
              <a:rPr lang="en-US" sz="900" dirty="0"/>
              <a:t>&lt;&lt;public key&gt;&gt;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191AB-7183-A2CB-DFD8-47FE9FF58D74}"/>
              </a:ext>
            </a:extLst>
          </p:cNvPr>
          <p:cNvSpPr txBox="1"/>
          <p:nvPr/>
        </p:nvSpPr>
        <p:spPr>
          <a:xfrm>
            <a:off x="6365637" y="3520928"/>
            <a:ext cx="233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DID:BTCR:f1Xe5ae54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A86B8-8AF7-0609-B84A-B921842C6442}"/>
              </a:ext>
            </a:extLst>
          </p:cNvPr>
          <p:cNvSpPr txBox="1"/>
          <p:nvPr/>
        </p:nvSpPr>
        <p:spPr>
          <a:xfrm>
            <a:off x="6365638" y="4587875"/>
            <a:ext cx="17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DID 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67AEBD-F7A5-C02F-6885-1CFF778E4A19}"/>
              </a:ext>
            </a:extLst>
          </p:cNvPr>
          <p:cNvSpPr/>
          <p:nvPr/>
        </p:nvSpPr>
        <p:spPr>
          <a:xfrm>
            <a:off x="5764795" y="3218562"/>
            <a:ext cx="2700068" cy="8817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Old Key outline">
            <a:extLst>
              <a:ext uri="{FF2B5EF4-FFF2-40B4-BE49-F238E27FC236}">
                <a16:creationId xmlns:a16="http://schemas.microsoft.com/office/drawing/2014/main" id="{B93B00FA-C0A4-7A79-6B15-F3906B2BA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871" y="2056607"/>
            <a:ext cx="499533" cy="499533"/>
          </a:xfrm>
          <a:prstGeom prst="rect">
            <a:avLst/>
          </a:prstGeom>
        </p:spPr>
      </p:pic>
      <p:pic>
        <p:nvPicPr>
          <p:cNvPr id="30" name="Graphic 29" descr="Key outline">
            <a:extLst>
              <a:ext uri="{FF2B5EF4-FFF2-40B4-BE49-F238E27FC236}">
                <a16:creationId xmlns:a16="http://schemas.microsoft.com/office/drawing/2014/main" id="{54133958-3560-0C88-5D0C-8559D42DD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133" y="2056607"/>
            <a:ext cx="539653" cy="539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124A19-D542-812E-E737-61559CE98A77}"/>
              </a:ext>
            </a:extLst>
          </p:cNvPr>
          <p:cNvSpPr txBox="1"/>
          <p:nvPr/>
        </p:nvSpPr>
        <p:spPr>
          <a:xfrm>
            <a:off x="4181074" y="276935"/>
            <a:ext cx="3952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 UP A DECENTRALIZED IDENTITY</a:t>
            </a:r>
          </a:p>
        </p:txBody>
      </p:sp>
      <p:pic>
        <p:nvPicPr>
          <p:cNvPr id="5" name="Graphic 4" descr="Key outline">
            <a:extLst>
              <a:ext uri="{FF2B5EF4-FFF2-40B4-BE49-F238E27FC236}">
                <a16:creationId xmlns:a16="http://schemas.microsoft.com/office/drawing/2014/main" id="{1D42B96C-9065-FF39-FCBF-C37BAC34F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8710" y="5738397"/>
            <a:ext cx="269827" cy="269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00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16492-8D06-34B0-C745-A84AB984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ABC5943-4DE8-D7FF-5E3E-706CFEE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9BD9-F7B0-D22C-3045-3D5943E58E2C}"/>
              </a:ext>
            </a:extLst>
          </p:cNvPr>
          <p:cNvSpPr txBox="1"/>
          <p:nvPr/>
        </p:nvSpPr>
        <p:spPr>
          <a:xfrm>
            <a:off x="4801378" y="296737"/>
            <a:ext cx="7618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Publishing your identity</a:t>
            </a:r>
          </a:p>
          <a:p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B85EDC-AC1A-C147-DC58-6C84EA2BC144}"/>
              </a:ext>
            </a:extLst>
          </p:cNvPr>
          <p:cNvCxnSpPr/>
          <p:nvPr/>
        </p:nvCxnSpPr>
        <p:spPr>
          <a:xfrm>
            <a:off x="5589037" y="3331029"/>
            <a:ext cx="1735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5AA97-D7BB-B4D3-59F1-E3FEFE50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08" y="3049676"/>
            <a:ext cx="1638529" cy="5239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B60ED3-4D7E-2273-37E3-85E77EE33842}"/>
              </a:ext>
            </a:extLst>
          </p:cNvPr>
          <p:cNvSpPr/>
          <p:nvPr/>
        </p:nvSpPr>
        <p:spPr>
          <a:xfrm>
            <a:off x="3293774" y="2391996"/>
            <a:ext cx="1912521" cy="212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id:  </a:t>
            </a:r>
            <a:r>
              <a:rPr lang="en-US" sz="900" i="1" dirty="0">
                <a:solidFill>
                  <a:srgbClr val="FF0000"/>
                </a:solidFill>
              </a:rPr>
              <a:t>DID:BTCR:f1Xe5ae54</a:t>
            </a:r>
            <a:endParaRPr lang="en-US" sz="900" dirty="0"/>
          </a:p>
          <a:p>
            <a:pPr algn="ctr"/>
            <a:r>
              <a:rPr lang="en-US" sz="900" dirty="0"/>
              <a:t>Name: ____</a:t>
            </a:r>
          </a:p>
          <a:p>
            <a:pPr algn="ctr"/>
            <a:r>
              <a:rPr lang="en-US" sz="900" dirty="0"/>
              <a:t>Date of birth:  ____</a:t>
            </a:r>
          </a:p>
          <a:p>
            <a:pPr algn="ctr"/>
            <a:r>
              <a:rPr lang="en-US" sz="900" dirty="0"/>
              <a:t>School : ____</a:t>
            </a:r>
          </a:p>
          <a:p>
            <a:pPr algn="ctr"/>
            <a:r>
              <a:rPr lang="en-US" sz="900" dirty="0"/>
              <a:t>&lt;&lt;cryptographic proof&gt;&gt;</a:t>
            </a:r>
          </a:p>
          <a:p>
            <a:pPr algn="ctr"/>
            <a:r>
              <a:rPr lang="en-US" sz="900" dirty="0"/>
              <a:t>&lt;&lt;public key&gt;&gt;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296B1-AB99-6625-F781-C8DEA570D3B5}"/>
              </a:ext>
            </a:extLst>
          </p:cNvPr>
          <p:cNvSpPr txBox="1"/>
          <p:nvPr/>
        </p:nvSpPr>
        <p:spPr>
          <a:xfrm>
            <a:off x="3412712" y="2384171"/>
            <a:ext cx="17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DID document</a:t>
            </a:r>
          </a:p>
        </p:txBody>
      </p:sp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13FAE679-2D6C-952D-1384-7B5373B22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784" y="3534693"/>
            <a:ext cx="269827" cy="269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E9FC8-852C-631B-AD26-BBE25EE63491}"/>
              </a:ext>
            </a:extLst>
          </p:cNvPr>
          <p:cNvSpPr txBox="1"/>
          <p:nvPr/>
        </p:nvSpPr>
        <p:spPr>
          <a:xfrm>
            <a:off x="5760720" y="3049676"/>
            <a:ext cx="61996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Upload to blockchain</a:t>
            </a:r>
          </a:p>
        </p:txBody>
      </p:sp>
    </p:spTree>
    <p:extLst>
      <p:ext uri="{BB962C8B-B14F-4D97-AF65-F5344CB8AC3E}">
        <p14:creationId xmlns:p14="http://schemas.microsoft.com/office/powerpoint/2010/main" val="3850037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CD30946-9531-9004-BA8D-9ABA02EA4D56}"/>
              </a:ext>
            </a:extLst>
          </p:cNvPr>
          <p:cNvSpPr/>
          <p:nvPr/>
        </p:nvSpPr>
        <p:spPr>
          <a:xfrm>
            <a:off x="3546954" y="1458754"/>
            <a:ext cx="2292611" cy="153604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Who 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30ACC-044B-57F5-44CD-FE68E49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8BAE9-CEBE-652D-7B44-9EEBCB8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185C-5924-C6C5-E74A-02CE7615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077" y="3370762"/>
            <a:ext cx="1638529" cy="52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18CC5-432C-792F-501F-8D0AEB2A9774}"/>
              </a:ext>
            </a:extLst>
          </p:cNvPr>
          <p:cNvSpPr txBox="1"/>
          <p:nvPr/>
        </p:nvSpPr>
        <p:spPr>
          <a:xfrm>
            <a:off x="4693259" y="5510695"/>
            <a:ext cx="7618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anyone can search for you !</a:t>
            </a:r>
          </a:p>
          <a:p>
            <a:r>
              <a:rPr lang="en-US" dirty="0"/>
              <a:t>( in total privacy)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95952-4687-BCCC-9F4F-E099237021A3}"/>
              </a:ext>
            </a:extLst>
          </p:cNvPr>
          <p:cNvSpPr txBox="1"/>
          <p:nvPr/>
        </p:nvSpPr>
        <p:spPr>
          <a:xfrm>
            <a:off x="4040473" y="2383627"/>
            <a:ext cx="4531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DID:BTC:f1Xe5ae54 ?</a:t>
            </a:r>
            <a:endParaRPr lang="en-US" sz="1200"/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074CB97F-7B07-211C-9854-19BE7590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0698" y="2913562"/>
            <a:ext cx="914400" cy="91440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06A9B54-9B17-0D09-FD89-09513DB1165A}"/>
              </a:ext>
            </a:extLst>
          </p:cNvPr>
          <p:cNvSpPr/>
          <p:nvPr/>
        </p:nvSpPr>
        <p:spPr>
          <a:xfrm>
            <a:off x="7794217" y="1262484"/>
            <a:ext cx="2292611" cy="153604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know him , he is ……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8026D-21F4-C684-543F-85EBCFCAD79A}"/>
              </a:ext>
            </a:extLst>
          </p:cNvPr>
          <p:cNvSpPr/>
          <p:nvPr/>
        </p:nvSpPr>
        <p:spPr>
          <a:xfrm>
            <a:off x="8670044" y="2922158"/>
            <a:ext cx="1912521" cy="212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id:  </a:t>
            </a:r>
            <a:r>
              <a:rPr lang="en-US" sz="900" i="1" dirty="0">
                <a:solidFill>
                  <a:srgbClr val="FF0000"/>
                </a:solidFill>
              </a:rPr>
              <a:t>DID:BTCR:f1Xe5ae54</a:t>
            </a:r>
            <a:endParaRPr lang="en-US" sz="900" dirty="0"/>
          </a:p>
          <a:p>
            <a:pPr algn="ctr"/>
            <a:r>
              <a:rPr lang="en-US" sz="900" dirty="0"/>
              <a:t>Name: ____</a:t>
            </a:r>
          </a:p>
          <a:p>
            <a:pPr algn="ctr"/>
            <a:r>
              <a:rPr lang="en-US" sz="900" dirty="0"/>
              <a:t>Date of birth:  ____</a:t>
            </a:r>
          </a:p>
          <a:p>
            <a:pPr algn="ctr"/>
            <a:r>
              <a:rPr lang="en-US" sz="900" dirty="0"/>
              <a:t>School : ____</a:t>
            </a:r>
          </a:p>
          <a:p>
            <a:pPr algn="ctr"/>
            <a:r>
              <a:rPr lang="en-US" sz="900" dirty="0"/>
              <a:t>&lt;&lt;cryptographic proof&gt;&gt;</a:t>
            </a:r>
          </a:p>
          <a:p>
            <a:pPr algn="ctr"/>
            <a:r>
              <a:rPr lang="en-US" sz="900" dirty="0"/>
              <a:t>&lt;&lt;public key&gt;&gt;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FA6A3-6149-494D-8100-0DA0375FD3B3}"/>
              </a:ext>
            </a:extLst>
          </p:cNvPr>
          <p:cNvSpPr txBox="1"/>
          <p:nvPr/>
        </p:nvSpPr>
        <p:spPr>
          <a:xfrm>
            <a:off x="8788982" y="2914333"/>
            <a:ext cx="17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DID document</a:t>
            </a:r>
          </a:p>
        </p:txBody>
      </p:sp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DEE4CD90-C7C3-149B-02FE-16086EE57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2054" y="4064855"/>
            <a:ext cx="269827" cy="2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1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CD30946-9531-9004-BA8D-9ABA02EA4D56}"/>
              </a:ext>
            </a:extLst>
          </p:cNvPr>
          <p:cNvSpPr/>
          <p:nvPr/>
        </p:nvSpPr>
        <p:spPr>
          <a:xfrm>
            <a:off x="3605340" y="1885306"/>
            <a:ext cx="1406608" cy="9144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30ACC-044B-57F5-44CD-FE68E49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8BAE9-CEBE-652D-7B44-9EEBCB8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185C-5924-C6C5-E74A-02CE7615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64" y="2836025"/>
            <a:ext cx="1638529" cy="52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18CC5-432C-792F-501F-8D0AEB2A9774}"/>
              </a:ext>
            </a:extLst>
          </p:cNvPr>
          <p:cNvSpPr txBox="1"/>
          <p:nvPr/>
        </p:nvSpPr>
        <p:spPr>
          <a:xfrm>
            <a:off x="4397304" y="5009895"/>
            <a:ext cx="761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Only you can claim its ownership</a:t>
            </a:r>
            <a:endParaRPr lang="en-US" dirty="0"/>
          </a:p>
        </p:txBody>
      </p:sp>
      <p:pic>
        <p:nvPicPr>
          <p:cNvPr id="9" name="Graphic 8" descr="Male profile outline">
            <a:extLst>
              <a:ext uri="{FF2B5EF4-FFF2-40B4-BE49-F238E27FC236}">
                <a16:creationId xmlns:a16="http://schemas.microsoft.com/office/drawing/2014/main" id="{074CB97F-7B07-211C-9854-19BE7590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5124" y="2640799"/>
            <a:ext cx="914400" cy="914400"/>
          </a:xfrm>
          <a:prstGeom prst="rect">
            <a:avLst/>
          </a:prstGeom>
        </p:spPr>
      </p:pic>
      <p:pic>
        <p:nvPicPr>
          <p:cNvPr id="7" name="Graphic 6" descr="Old Key outline">
            <a:extLst>
              <a:ext uri="{FF2B5EF4-FFF2-40B4-BE49-F238E27FC236}">
                <a16:creationId xmlns:a16="http://schemas.microsoft.com/office/drawing/2014/main" id="{08682968-4D43-2796-E02A-A432DE5CC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4869" y="2946720"/>
            <a:ext cx="499533" cy="499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3FA74C-1384-BF0C-FE59-092A86ABAA9A}"/>
              </a:ext>
            </a:extLst>
          </p:cNvPr>
          <p:cNvSpPr txBox="1"/>
          <p:nvPr/>
        </p:nvSpPr>
        <p:spPr>
          <a:xfrm>
            <a:off x="3959524" y="2192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 !!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85205-6EF8-1A99-188B-704756091F67}"/>
              </a:ext>
            </a:extLst>
          </p:cNvPr>
          <p:cNvCxnSpPr>
            <a:cxnSpLocks/>
          </p:cNvCxnSpPr>
          <p:nvPr/>
        </p:nvCxnSpPr>
        <p:spPr>
          <a:xfrm>
            <a:off x="5270740" y="3085791"/>
            <a:ext cx="202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BBA4D0-D1D0-C115-B983-58FDA448D12A}"/>
              </a:ext>
            </a:extLst>
          </p:cNvPr>
          <p:cNvSpPr txBox="1"/>
          <p:nvPr/>
        </p:nvSpPr>
        <p:spPr>
          <a:xfrm>
            <a:off x="5941353" y="267671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3CF85-C85E-A763-2238-140558419D91}"/>
              </a:ext>
            </a:extLst>
          </p:cNvPr>
          <p:cNvSpPr/>
          <p:nvPr/>
        </p:nvSpPr>
        <p:spPr>
          <a:xfrm>
            <a:off x="8995354" y="2240854"/>
            <a:ext cx="1912521" cy="212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id:  </a:t>
            </a:r>
            <a:r>
              <a:rPr lang="en-US" sz="900" i="1" dirty="0">
                <a:solidFill>
                  <a:srgbClr val="FF0000"/>
                </a:solidFill>
              </a:rPr>
              <a:t>DID:BTCR:f1Xe5ae54</a:t>
            </a:r>
            <a:endParaRPr lang="en-US" sz="900" dirty="0"/>
          </a:p>
          <a:p>
            <a:pPr algn="ctr"/>
            <a:r>
              <a:rPr lang="en-US" sz="900" dirty="0"/>
              <a:t>Name: ____</a:t>
            </a:r>
          </a:p>
          <a:p>
            <a:pPr algn="ctr"/>
            <a:r>
              <a:rPr lang="en-US" sz="900" dirty="0"/>
              <a:t>Date of birth:  ____</a:t>
            </a:r>
          </a:p>
          <a:p>
            <a:pPr algn="ctr"/>
            <a:r>
              <a:rPr lang="en-US" sz="900" dirty="0"/>
              <a:t>School : ____</a:t>
            </a:r>
          </a:p>
          <a:p>
            <a:pPr algn="ctr"/>
            <a:r>
              <a:rPr lang="en-US" sz="900" dirty="0"/>
              <a:t>&lt;&lt;cryptographic proof&gt;&gt;</a:t>
            </a:r>
          </a:p>
          <a:p>
            <a:pPr algn="ctr"/>
            <a:r>
              <a:rPr lang="en-US" sz="900" dirty="0"/>
              <a:t>&lt;&lt;public key&gt;&gt;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20730-92E7-3A8F-2D99-2E641052393E}"/>
              </a:ext>
            </a:extLst>
          </p:cNvPr>
          <p:cNvSpPr txBox="1"/>
          <p:nvPr/>
        </p:nvSpPr>
        <p:spPr>
          <a:xfrm>
            <a:off x="9114292" y="2233029"/>
            <a:ext cx="17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DID document</a:t>
            </a:r>
          </a:p>
        </p:txBody>
      </p:sp>
      <p:pic>
        <p:nvPicPr>
          <p:cNvPr id="16" name="Graphic 15" descr="Key outline">
            <a:extLst>
              <a:ext uri="{FF2B5EF4-FFF2-40B4-BE49-F238E27FC236}">
                <a16:creationId xmlns:a16="http://schemas.microsoft.com/office/drawing/2014/main" id="{968C2142-E203-4330-26CE-991B76420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7364" y="3383551"/>
            <a:ext cx="269827" cy="2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658EA4-B932-CCDC-DD3D-4C7EE748F048}"/>
              </a:ext>
            </a:extLst>
          </p:cNvPr>
          <p:cNvSpPr>
            <a:spLocks/>
          </p:cNvSpPr>
          <p:nvPr/>
        </p:nvSpPr>
        <p:spPr>
          <a:xfrm>
            <a:off x="1071404" y="1801368"/>
            <a:ext cx="3008376" cy="298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AE235-AA77-B245-0FBE-CAEC3C5E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A26A47-F452-ACD7-1B8D-A8697850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A9367-C08F-1D43-E32C-5DD2153BFA66}"/>
              </a:ext>
            </a:extLst>
          </p:cNvPr>
          <p:cNvSpPr txBox="1"/>
          <p:nvPr/>
        </p:nvSpPr>
        <p:spPr>
          <a:xfrm>
            <a:off x="1669158" y="2038066"/>
            <a:ext cx="194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Digital certificate</a:t>
            </a:r>
          </a:p>
        </p:txBody>
      </p:sp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34982769-D140-36AE-ADD1-68476A3E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8655" y="3041827"/>
            <a:ext cx="539653" cy="539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C9F04-77CF-6A5E-9F20-207912F39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409" y="2977616"/>
            <a:ext cx="987241" cy="628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B122E9-2E34-665F-6E72-30D977E5B9C2}"/>
              </a:ext>
            </a:extLst>
          </p:cNvPr>
          <p:cNvSpPr txBox="1"/>
          <p:nvPr/>
        </p:nvSpPr>
        <p:spPr>
          <a:xfrm>
            <a:off x="3048762" y="4501845"/>
            <a:ext cx="6094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Signed by issuer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3D459-56A0-1C7C-C2DE-337D99CD5E67}"/>
              </a:ext>
            </a:extLst>
          </p:cNvPr>
          <p:cNvSpPr>
            <a:spLocks/>
          </p:cNvSpPr>
          <p:nvPr/>
        </p:nvSpPr>
        <p:spPr>
          <a:xfrm>
            <a:off x="6819932" y="1821181"/>
            <a:ext cx="3008376" cy="298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0BDAB-6718-72C2-6D06-1CF181A4B858}"/>
              </a:ext>
            </a:extLst>
          </p:cNvPr>
          <p:cNvSpPr txBox="1"/>
          <p:nvPr/>
        </p:nvSpPr>
        <p:spPr>
          <a:xfrm>
            <a:off x="7289937" y="2058611"/>
            <a:ext cx="25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Verifable</a:t>
            </a:r>
            <a:r>
              <a:rPr lang="en-US" u="sng" dirty="0"/>
              <a:t> credential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424DD-4421-A9CA-382C-7FF590E9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937" y="2997429"/>
            <a:ext cx="987241" cy="628447"/>
          </a:xfrm>
          <a:prstGeom prst="rect">
            <a:avLst/>
          </a:prstGeom>
        </p:spPr>
      </p:pic>
      <p:pic>
        <p:nvPicPr>
          <p:cNvPr id="17" name="Graphic 16" descr="Key with solid fill">
            <a:extLst>
              <a:ext uri="{FF2B5EF4-FFF2-40B4-BE49-F238E27FC236}">
                <a16:creationId xmlns:a16="http://schemas.microsoft.com/office/drawing/2014/main" id="{78882432-F988-16BB-35BC-5F6A108C1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7183" y="3089519"/>
            <a:ext cx="564236" cy="5642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304AF1-8350-8703-2BD1-92A2EF32DBD2}"/>
              </a:ext>
            </a:extLst>
          </p:cNvPr>
          <p:cNvSpPr txBox="1"/>
          <p:nvPr/>
        </p:nvSpPr>
        <p:spPr>
          <a:xfrm>
            <a:off x="8836152" y="4574120"/>
            <a:ext cx="609447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Signed by issuer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0CFE7D-4A9E-61EE-78C8-BACB396C731F}"/>
              </a:ext>
            </a:extLst>
          </p:cNvPr>
          <p:cNvCxnSpPr>
            <a:cxnSpLocks/>
          </p:cNvCxnSpPr>
          <p:nvPr/>
        </p:nvCxnSpPr>
        <p:spPr>
          <a:xfrm>
            <a:off x="367645" y="1801368"/>
            <a:ext cx="4335787" cy="325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0B8466-9F4F-1774-4B11-5EDD084BD08B}"/>
              </a:ext>
            </a:extLst>
          </p:cNvPr>
          <p:cNvCxnSpPr>
            <a:cxnSpLocks/>
          </p:cNvCxnSpPr>
          <p:nvPr/>
        </p:nvCxnSpPr>
        <p:spPr>
          <a:xfrm flipV="1">
            <a:off x="488611" y="1442301"/>
            <a:ext cx="4214821" cy="3466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68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0FD53-BE10-44AD-DEF5-FD7B7D8E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31" y="907451"/>
            <a:ext cx="5944138" cy="58140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61EC-D42F-BFB8-E0BF-2015E7F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BA10-437C-888B-DD55-0E144ADC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4EA2031-9A37-7D97-E42A-31C4ECEA44B8}"/>
              </a:ext>
            </a:extLst>
          </p:cNvPr>
          <p:cNvSpPr txBox="1">
            <a:spLocks/>
          </p:cNvSpPr>
          <p:nvPr/>
        </p:nvSpPr>
        <p:spPr>
          <a:xfrm>
            <a:off x="3046615" y="281997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 b="1">
                <a:solidFill>
                  <a:schemeClr val="tx1"/>
                </a:solidFill>
              </a:rPr>
              <a:t>DECENTRALIZED IDENTITY IN ACTION </a:t>
            </a:r>
          </a:p>
        </p:txBody>
      </p:sp>
    </p:spTree>
    <p:extLst>
      <p:ext uri="{BB962C8B-B14F-4D97-AF65-F5344CB8AC3E}">
        <p14:creationId xmlns:p14="http://schemas.microsoft.com/office/powerpoint/2010/main" val="132229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49587-2DAE-66E2-7D91-BF5A6A4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6C198-BC99-398C-AF7E-61199543C16A}"/>
              </a:ext>
            </a:extLst>
          </p:cNvPr>
          <p:cNvSpPr txBox="1"/>
          <p:nvPr/>
        </p:nvSpPr>
        <p:spPr>
          <a:xfrm>
            <a:off x="3179173" y="2598003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No one want to store a personal information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87819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D5705-8625-2096-BBD9-7E87E74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A6F93B-943D-11EC-77EE-9CD0096243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4922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88F7D-1038-A29E-C33F-0180E7D3A152}"/>
              </a:ext>
            </a:extLst>
          </p:cNvPr>
          <p:cNvSpPr txBox="1"/>
          <p:nvPr/>
        </p:nvSpPr>
        <p:spPr>
          <a:xfrm>
            <a:off x="2106946" y="2828835"/>
            <a:ext cx="8408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 WANT KEEP OUR PERSONAL INFORMATION PRIVATE</a:t>
            </a:r>
          </a:p>
          <a:p>
            <a:endParaRPr lang="en-US" sz="2400" b="1" dirty="0"/>
          </a:p>
          <a:p>
            <a:r>
              <a:rPr lang="en-US" sz="1200" b="1" dirty="0"/>
              <a:t>BUT somehow, made it so that anyone can verify it using a cryptographic proof the same way as before.</a:t>
            </a:r>
          </a:p>
        </p:txBody>
      </p:sp>
    </p:spTree>
    <p:extLst>
      <p:ext uri="{BB962C8B-B14F-4D97-AF65-F5344CB8AC3E}">
        <p14:creationId xmlns:p14="http://schemas.microsoft.com/office/powerpoint/2010/main" val="149265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CB597-2459-D14C-BA36-630690D3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560" y="2196546"/>
            <a:ext cx="10515600" cy="13060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VERIFIABLE CREDENTIALS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161D7-9E5B-7CE9-4F7A-A79B3D10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BA172-69D0-6D47-1A36-BABA9578F48B}"/>
              </a:ext>
            </a:extLst>
          </p:cNvPr>
          <p:cNvSpPr txBox="1">
            <a:spLocks/>
          </p:cNvSpPr>
          <p:nvPr/>
        </p:nvSpPr>
        <p:spPr>
          <a:xfrm>
            <a:off x="2977896" y="28495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        Decentralized identity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&lt;-&gt;</a:t>
            </a:r>
            <a:r>
              <a:rPr lang="en-US" b="1" dirty="0">
                <a:solidFill>
                  <a:schemeClr val="tx1"/>
                </a:solidFill>
              </a:rPr>
              <a:t> Real world identity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1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98935-BDA8-2B42-BF9A-D8FCB8B3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99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digital credential that can be verified , built on top of DID.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2566F-DCC7-096A-CD28-ED8B27A6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2FE3C8E-42B4-4D50-6F54-3A5B9DA6E6D5}"/>
              </a:ext>
            </a:extLst>
          </p:cNvPr>
          <p:cNvSpPr txBox="1">
            <a:spLocks/>
          </p:cNvSpPr>
          <p:nvPr/>
        </p:nvSpPr>
        <p:spPr>
          <a:xfrm>
            <a:off x="4197220" y="338850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r>
              <a:rPr lang="en-US" b="1">
                <a:solidFill>
                  <a:schemeClr val="tx1"/>
                </a:solidFill>
              </a:rPr>
              <a:t>VERIFIABLE CREDENTIAL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4674C8-DBB4-4CE2-B82D-223D11B74D38}"/>
              </a:ext>
            </a:extLst>
          </p:cNvPr>
          <p:cNvSpPr/>
          <p:nvPr/>
        </p:nvSpPr>
        <p:spPr>
          <a:xfrm>
            <a:off x="3732981" y="1821333"/>
            <a:ext cx="5036667" cy="50366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22557-DEC2-2A4B-40C6-C3322616DB98}"/>
              </a:ext>
            </a:extLst>
          </p:cNvPr>
          <p:cNvSpPr txBox="1"/>
          <p:nvPr/>
        </p:nvSpPr>
        <p:spPr>
          <a:xfrm>
            <a:off x="5528006" y="1866591"/>
            <a:ext cx="15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Decentralized identity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</a:rPr>
              <a:t>(DID)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1E19C6-BA35-B605-CDDD-8C24E6EA400A}"/>
              </a:ext>
            </a:extLst>
          </p:cNvPr>
          <p:cNvSpPr/>
          <p:nvPr/>
        </p:nvSpPr>
        <p:spPr>
          <a:xfrm>
            <a:off x="4739374" y="3495271"/>
            <a:ext cx="3023879" cy="30238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15F8F-4CD2-4F57-8FE9-0605EED49CCC}"/>
              </a:ext>
            </a:extLst>
          </p:cNvPr>
          <p:cNvSpPr txBox="1"/>
          <p:nvPr/>
        </p:nvSpPr>
        <p:spPr>
          <a:xfrm>
            <a:off x="5110199" y="3608235"/>
            <a:ext cx="228222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Verifiable credential 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(VC)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0BF8-A75D-B472-AB4C-681AFE4A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09" y="4858451"/>
            <a:ext cx="685619" cy="434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73EBA6-A3A2-11AE-F17B-84243203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64" y="4914779"/>
            <a:ext cx="659951" cy="354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0D5B18-2A29-4952-E929-A5860FC2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44" y="5601189"/>
            <a:ext cx="754121" cy="550909"/>
          </a:xfrm>
          <a:prstGeom prst="rect">
            <a:avLst/>
          </a:prstGeom>
        </p:spPr>
      </p:pic>
      <p:pic>
        <p:nvPicPr>
          <p:cNvPr id="18" name="Graphic 17" descr="Confused person outline">
            <a:extLst>
              <a:ext uri="{FF2B5EF4-FFF2-40B4-BE49-F238E27FC236}">
                <a16:creationId xmlns:a16="http://schemas.microsoft.com/office/drawing/2014/main" id="{D37CFC5D-CA9F-78ED-2A06-433F7E0A1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817" y="4122528"/>
            <a:ext cx="434275" cy="434275"/>
          </a:xfrm>
          <a:prstGeom prst="rect">
            <a:avLst/>
          </a:prstGeom>
        </p:spPr>
      </p:pic>
      <p:pic>
        <p:nvPicPr>
          <p:cNvPr id="20" name="Graphic 19" descr="Office worker female outline">
            <a:extLst>
              <a:ext uri="{FF2B5EF4-FFF2-40B4-BE49-F238E27FC236}">
                <a16:creationId xmlns:a16="http://schemas.microsoft.com/office/drawing/2014/main" id="{5116F8F9-5615-07EF-24EC-8DC54306A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9542" y="4418097"/>
            <a:ext cx="627046" cy="627046"/>
          </a:xfrm>
          <a:prstGeom prst="rect">
            <a:avLst/>
          </a:prstGeom>
        </p:spPr>
      </p:pic>
      <p:pic>
        <p:nvPicPr>
          <p:cNvPr id="22" name="Graphic 21" descr="Office worker male outline">
            <a:extLst>
              <a:ext uri="{FF2B5EF4-FFF2-40B4-BE49-F238E27FC236}">
                <a16:creationId xmlns:a16="http://schemas.microsoft.com/office/drawing/2014/main" id="{D12E3E82-B94C-AEF8-1394-3CB841F9C7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2123" y="2886649"/>
            <a:ext cx="519663" cy="519663"/>
          </a:xfrm>
          <a:prstGeom prst="rect">
            <a:avLst/>
          </a:prstGeom>
        </p:spPr>
      </p:pic>
      <p:pic>
        <p:nvPicPr>
          <p:cNvPr id="24" name="Graphic 23" descr="Call center outline">
            <a:extLst>
              <a:ext uri="{FF2B5EF4-FFF2-40B4-BE49-F238E27FC236}">
                <a16:creationId xmlns:a16="http://schemas.microsoft.com/office/drawing/2014/main" id="{E9A79844-C40F-489A-0934-17D7BDBAB8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0849" y="2712916"/>
            <a:ext cx="469852" cy="469852"/>
          </a:xfrm>
          <a:prstGeom prst="rect">
            <a:avLst/>
          </a:prstGeom>
        </p:spPr>
      </p:pic>
      <p:pic>
        <p:nvPicPr>
          <p:cNvPr id="26" name="Graphic 25" descr="Man with cane outline">
            <a:extLst>
              <a:ext uri="{FF2B5EF4-FFF2-40B4-BE49-F238E27FC236}">
                <a16:creationId xmlns:a16="http://schemas.microsoft.com/office/drawing/2014/main" id="{75EBB96B-2A0A-F67D-02A8-B7901052C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8379" y="2829628"/>
            <a:ext cx="621163" cy="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9740953-4B5E-EDFA-AD3F-CBF9EBF25901}"/>
              </a:ext>
            </a:extLst>
          </p:cNvPr>
          <p:cNvSpPr/>
          <p:nvPr/>
        </p:nvSpPr>
        <p:spPr>
          <a:xfrm>
            <a:off x="1541894" y="1079389"/>
            <a:ext cx="10488562" cy="1243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DFB73-23F9-AF4F-8459-5EEAE322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EB329-01C8-9729-3D66-AE2484EF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Verifiable credential</a:t>
            </a:r>
          </a:p>
        </p:txBody>
      </p:sp>
      <p:pic>
        <p:nvPicPr>
          <p:cNvPr id="22" name="Content Placeholder 4" descr="Greek Temple outline">
            <a:extLst>
              <a:ext uri="{FF2B5EF4-FFF2-40B4-BE49-F238E27FC236}">
                <a16:creationId xmlns:a16="http://schemas.microsoft.com/office/drawing/2014/main" id="{B2CF0162-9FA8-8CCE-EF92-AB345A4C0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780" y="34290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F3821E-FC96-006A-87C6-A4A287455227}"/>
              </a:ext>
            </a:extLst>
          </p:cNvPr>
          <p:cNvSpPr txBox="1"/>
          <p:nvPr/>
        </p:nvSpPr>
        <p:spPr>
          <a:xfrm>
            <a:off x="1751796" y="4318809"/>
            <a:ext cx="142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86D539-BBB3-36BC-93C8-94A03E4D0AE8}"/>
              </a:ext>
            </a:extLst>
          </p:cNvPr>
          <p:cNvCxnSpPr>
            <a:cxnSpLocks/>
          </p:cNvCxnSpPr>
          <p:nvPr/>
        </p:nvCxnSpPr>
        <p:spPr>
          <a:xfrm>
            <a:off x="3322478" y="3810001"/>
            <a:ext cx="3163666" cy="10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E9869B2D-9B3A-B44E-5EA4-EF734171B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632" y="442569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7812BC-A62C-F6ED-B418-A4AF99023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560" y="5340097"/>
            <a:ext cx="725984" cy="4342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5546F-56AF-B2EC-37A8-6588956B9F8B}"/>
              </a:ext>
            </a:extLst>
          </p:cNvPr>
          <p:cNvSpPr txBox="1"/>
          <p:nvPr/>
        </p:nvSpPr>
        <p:spPr>
          <a:xfrm>
            <a:off x="4703647" y="3886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5F5E3D-3023-A102-9461-75E0F0D90385}"/>
              </a:ext>
            </a:extLst>
          </p:cNvPr>
          <p:cNvSpPr/>
          <p:nvPr/>
        </p:nvSpPr>
        <p:spPr>
          <a:xfrm>
            <a:off x="6961352" y="5746792"/>
            <a:ext cx="914400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F7E34F-59B8-1B3D-8184-6577A638FBF6}"/>
              </a:ext>
            </a:extLst>
          </p:cNvPr>
          <p:cNvCxnSpPr>
            <a:cxnSpLocks/>
          </p:cNvCxnSpPr>
          <p:nvPr/>
        </p:nvCxnSpPr>
        <p:spPr>
          <a:xfrm flipV="1">
            <a:off x="3322478" y="2563108"/>
            <a:ext cx="0" cy="12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22DF4-5E0B-4058-6907-AF7B25CBC938}"/>
              </a:ext>
            </a:extLst>
          </p:cNvPr>
          <p:cNvSpPr/>
          <p:nvPr/>
        </p:nvSpPr>
        <p:spPr>
          <a:xfrm>
            <a:off x="2919180" y="2210896"/>
            <a:ext cx="873474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C32B90-5A70-67C8-5292-6E212A726E3F}"/>
              </a:ext>
            </a:extLst>
          </p:cNvPr>
          <p:cNvSpPr txBox="1"/>
          <p:nvPr/>
        </p:nvSpPr>
        <p:spPr>
          <a:xfrm>
            <a:off x="5633341" y="6181067"/>
            <a:ext cx="398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of the proof is attached to the issued credential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6EF72-7E87-539A-5932-4870BBD058C4}"/>
              </a:ext>
            </a:extLst>
          </p:cNvPr>
          <p:cNvSpPr txBox="1"/>
          <p:nvPr/>
        </p:nvSpPr>
        <p:spPr>
          <a:xfrm>
            <a:off x="3914394" y="230818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 of the proof is store on a public blockchain.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5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40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9740953-4B5E-EDFA-AD3F-CBF9EBF25901}"/>
              </a:ext>
            </a:extLst>
          </p:cNvPr>
          <p:cNvSpPr/>
          <p:nvPr/>
        </p:nvSpPr>
        <p:spPr>
          <a:xfrm>
            <a:off x="1541894" y="1079389"/>
            <a:ext cx="10488562" cy="1243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DFB73-23F9-AF4F-8459-5EEAE322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2" name="Content Placeholder 4" descr="Greek Temple outline">
            <a:extLst>
              <a:ext uri="{FF2B5EF4-FFF2-40B4-BE49-F238E27FC236}">
                <a16:creationId xmlns:a16="http://schemas.microsoft.com/office/drawing/2014/main" id="{B2CF0162-9FA8-8CCE-EF92-AB345A4C0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780" y="34290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F3821E-FC96-006A-87C6-A4A287455227}"/>
              </a:ext>
            </a:extLst>
          </p:cNvPr>
          <p:cNvSpPr txBox="1"/>
          <p:nvPr/>
        </p:nvSpPr>
        <p:spPr>
          <a:xfrm>
            <a:off x="1751796" y="4318809"/>
            <a:ext cx="142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Government</a:t>
            </a:r>
          </a:p>
        </p:txBody>
      </p:sp>
      <p:pic>
        <p:nvPicPr>
          <p:cNvPr id="25" name="Graphic 24" descr="Male profile outline">
            <a:extLst>
              <a:ext uri="{FF2B5EF4-FFF2-40B4-BE49-F238E27FC236}">
                <a16:creationId xmlns:a16="http://schemas.microsoft.com/office/drawing/2014/main" id="{E9869B2D-9B3A-B44E-5EA4-EF734171B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632" y="442569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7812BC-A62C-F6ED-B418-A4AF99023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560" y="5340097"/>
            <a:ext cx="685619" cy="4342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B5F5E3D-3023-A102-9461-75E0F0D90385}"/>
              </a:ext>
            </a:extLst>
          </p:cNvPr>
          <p:cNvSpPr/>
          <p:nvPr/>
        </p:nvSpPr>
        <p:spPr>
          <a:xfrm>
            <a:off x="6961632" y="5749064"/>
            <a:ext cx="873474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22DF4-5E0B-4058-6907-AF7B25CBC938}"/>
              </a:ext>
            </a:extLst>
          </p:cNvPr>
          <p:cNvSpPr/>
          <p:nvPr/>
        </p:nvSpPr>
        <p:spPr>
          <a:xfrm>
            <a:off x="2919180" y="2210896"/>
            <a:ext cx="873474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75F8BA8-75FF-1926-D3F4-6FEAB414863B}"/>
              </a:ext>
            </a:extLst>
          </p:cNvPr>
          <p:cNvSpPr txBox="1">
            <a:spLocks/>
          </p:cNvSpPr>
          <p:nvPr/>
        </p:nvSpPr>
        <p:spPr>
          <a:xfrm>
            <a:off x="1264920" y="243594"/>
            <a:ext cx="9145385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CHULALONGKORN" panose="02000506050000020004" pitchFamily="50" charset="-34"/>
                <a:ea typeface="+mj-ea"/>
                <a:cs typeface="CHULALONGKORN" panose="02000506050000020004" pitchFamily="50" charset="-34"/>
              </a:defRPr>
            </a:lvl1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Verifiable credential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Graphic 7" descr="Police male with solid fill">
            <a:extLst>
              <a:ext uri="{FF2B5EF4-FFF2-40B4-BE49-F238E27FC236}">
                <a16:creationId xmlns:a16="http://schemas.microsoft.com/office/drawing/2014/main" id="{E9BDA1C6-805D-68E1-43A4-5FF93CB4B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6276" y="2701688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E0F398-6E73-E711-01BC-9BEE42A54C4A}"/>
              </a:ext>
            </a:extLst>
          </p:cNvPr>
          <p:cNvCxnSpPr>
            <a:cxnSpLocks/>
          </p:cNvCxnSpPr>
          <p:nvPr/>
        </p:nvCxnSpPr>
        <p:spPr>
          <a:xfrm flipH="1" flipV="1">
            <a:off x="4014216" y="2551176"/>
            <a:ext cx="1802060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698D0-7B84-9A98-B64D-CF213370CF06}"/>
              </a:ext>
            </a:extLst>
          </p:cNvPr>
          <p:cNvCxnSpPr>
            <a:cxnSpLocks/>
          </p:cNvCxnSpPr>
          <p:nvPr/>
        </p:nvCxnSpPr>
        <p:spPr>
          <a:xfrm>
            <a:off x="6409944" y="3886200"/>
            <a:ext cx="391388" cy="1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C0CEE27-5842-5F78-66B5-AFD0B346D40E}"/>
              </a:ext>
            </a:extLst>
          </p:cNvPr>
          <p:cNvSpPr/>
          <p:nvPr/>
        </p:nvSpPr>
        <p:spPr>
          <a:xfrm>
            <a:off x="6689750" y="2496678"/>
            <a:ext cx="2161773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digital ID is valid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CF70E52-BFD2-E40A-B370-2EC4B5A3724B}"/>
              </a:ext>
            </a:extLst>
          </p:cNvPr>
          <p:cNvSpPr/>
          <p:nvPr/>
        </p:nvSpPr>
        <p:spPr>
          <a:xfrm>
            <a:off x="7770636" y="4367767"/>
            <a:ext cx="2025613" cy="5740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 can also prove that I am the real owner.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(*using a private key)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3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12D37-8A71-6955-55FA-50C74485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9318A-42AB-E779-C472-AE7F997CBB99}"/>
              </a:ext>
            </a:extLst>
          </p:cNvPr>
          <p:cNvSpPr/>
          <p:nvPr/>
        </p:nvSpPr>
        <p:spPr>
          <a:xfrm>
            <a:off x="501081" y="1012898"/>
            <a:ext cx="10613121" cy="17643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592D439-E9B9-1C7E-F00D-1572E4FBA32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AC2407-5E29-4FF0-9185-718B880FA53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4" descr="Greek Temple outline">
            <a:extLst>
              <a:ext uri="{FF2B5EF4-FFF2-40B4-BE49-F238E27FC236}">
                <a16:creationId xmlns:a16="http://schemas.microsoft.com/office/drawing/2014/main" id="{2E3C7977-74D2-D024-45C3-39BAC13A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638" y="34290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12F85-724E-A5AA-B391-D0BEE95AA91C}"/>
              </a:ext>
            </a:extLst>
          </p:cNvPr>
          <p:cNvSpPr txBox="1"/>
          <p:nvPr/>
        </p:nvSpPr>
        <p:spPr>
          <a:xfrm>
            <a:off x="1887654" y="4318809"/>
            <a:ext cx="142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503DC-64CD-2212-BB57-3E444222B431}"/>
              </a:ext>
            </a:extLst>
          </p:cNvPr>
          <p:cNvSpPr/>
          <p:nvPr/>
        </p:nvSpPr>
        <p:spPr>
          <a:xfrm>
            <a:off x="2434548" y="1873727"/>
            <a:ext cx="873474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201A0-F2A8-2EA1-7EC6-8BB5FD9D0743}"/>
              </a:ext>
            </a:extLst>
          </p:cNvPr>
          <p:cNvSpPr/>
          <p:nvPr/>
        </p:nvSpPr>
        <p:spPr>
          <a:xfrm>
            <a:off x="2170884" y="1095228"/>
            <a:ext cx="1400802" cy="1556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goverment</a:t>
            </a:r>
            <a:endParaRPr lang="en-US" sz="900" dirty="0"/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did:btcr:123456</a:t>
            </a:r>
          </a:p>
          <a:p>
            <a:pPr algn="ctr"/>
            <a:r>
              <a:rPr lang="en-US" sz="900" dirty="0"/>
              <a:t>&lt;&lt;cryptographic proof&gt;&gt;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&lt;&lt;public key&gt;&gt;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8CC082-ECFA-C93E-EFBC-B1416ED4E847}"/>
              </a:ext>
            </a:extLst>
          </p:cNvPr>
          <p:cNvSpPr/>
          <p:nvPr/>
        </p:nvSpPr>
        <p:spPr>
          <a:xfrm>
            <a:off x="2246131" y="1775064"/>
            <a:ext cx="1325555" cy="240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</a:t>
            </a:r>
          </a:p>
        </p:txBody>
      </p:sp>
      <p:pic>
        <p:nvPicPr>
          <p:cNvPr id="23" name="Graphic 22" descr="Police male with solid fill">
            <a:extLst>
              <a:ext uri="{FF2B5EF4-FFF2-40B4-BE49-F238E27FC236}">
                <a16:creationId xmlns:a16="http://schemas.microsoft.com/office/drawing/2014/main" id="{C69DD546-52A4-2CAA-B709-6285021F2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9580" y="3638566"/>
            <a:ext cx="914400" cy="914400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DB28B9A8-AFBF-D965-D8AD-9FF9D7FCBC33}"/>
              </a:ext>
            </a:extLst>
          </p:cNvPr>
          <p:cNvSpPr/>
          <p:nvPr/>
        </p:nvSpPr>
        <p:spPr>
          <a:xfrm>
            <a:off x="2884732" y="3130231"/>
            <a:ext cx="1965832" cy="525074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My ID is did:btcr:123456</a:t>
            </a:r>
          </a:p>
          <a:p>
            <a:pPr algn="ctr"/>
            <a:endParaRPr lang="en-US" sz="1200" dirty="0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C38E9DE2-648B-3082-5D23-A8D4C7FE8331}"/>
              </a:ext>
            </a:extLst>
          </p:cNvPr>
          <p:cNvSpPr/>
          <p:nvPr/>
        </p:nvSpPr>
        <p:spPr>
          <a:xfrm>
            <a:off x="8570000" y="2953257"/>
            <a:ext cx="1780632" cy="9144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32126-61D6-097F-8265-EDF765684200}"/>
              </a:ext>
            </a:extLst>
          </p:cNvPr>
          <p:cNvSpPr txBox="1"/>
          <p:nvPr/>
        </p:nvSpPr>
        <p:spPr>
          <a:xfrm>
            <a:off x="0" y="5475770"/>
            <a:ext cx="124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can verify any data signed by the government by using a government’s public key store inside government’s DID document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819BFE8-BC07-5D25-99BC-AB83015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Graphic 28" descr="Key outline">
            <a:extLst>
              <a:ext uri="{FF2B5EF4-FFF2-40B4-BE49-F238E27FC236}">
                <a16:creationId xmlns:a16="http://schemas.microsoft.com/office/drawing/2014/main" id="{1FA20CBC-F7F8-8AF3-66AB-0C63A1D0E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4427" y="2317631"/>
            <a:ext cx="340611" cy="340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1033B-EAA9-9885-3BC7-152C267C5FDA}"/>
              </a:ext>
            </a:extLst>
          </p:cNvPr>
          <p:cNvSpPr txBox="1"/>
          <p:nvPr/>
        </p:nvSpPr>
        <p:spPr>
          <a:xfrm>
            <a:off x="-232093" y="1113617"/>
            <a:ext cx="623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DID DOCUMENT</a:t>
            </a:r>
          </a:p>
        </p:txBody>
      </p:sp>
    </p:spTree>
    <p:extLst>
      <p:ext uri="{BB962C8B-B14F-4D97-AF65-F5344CB8AC3E}">
        <p14:creationId xmlns:p14="http://schemas.microsoft.com/office/powerpoint/2010/main" val="304715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7A1893-0968-1258-3809-6DC3CEB5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647" y="0"/>
            <a:ext cx="4804331" cy="68490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3137C9-E1EA-5429-CEA1-1A90EC97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869E60-DAE8-A617-6CA5-F5040820AF3B}"/>
                  </a:ext>
                </a:extLst>
              </p14:cNvPr>
              <p14:cNvContentPartPr/>
              <p14:nvPr/>
            </p14:nvContentPartPr>
            <p14:xfrm>
              <a:off x="5790813" y="28361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869E60-DAE8-A617-6CA5-F5040820A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1813" y="28271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1E2567-7485-CA01-8DE5-CE94444E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B497E-8B3B-8556-8661-09B8052A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9A8CEA-F0D7-F89C-03C6-2FB76193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58B660C-7EF3-C943-E03A-EAFA3E65ECD3}"/>
              </a:ext>
            </a:extLst>
          </p:cNvPr>
          <p:cNvSpPr txBox="1">
            <a:spLocks/>
          </p:cNvSpPr>
          <p:nvPr/>
        </p:nvSpPr>
        <p:spPr>
          <a:xfrm>
            <a:off x="3167332" y="60094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verifiable credential stored on the user wallet.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E45FB-9AD0-3C46-2922-B1B59FF6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07" y="1078469"/>
            <a:ext cx="212437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77372-4529-5CF7-5194-0A6DEFE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B8832-1556-E7A6-5ED9-AE90565B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Browser window with solid fill">
            <a:extLst>
              <a:ext uri="{FF2B5EF4-FFF2-40B4-BE49-F238E27FC236}">
                <a16:creationId xmlns:a16="http://schemas.microsoft.com/office/drawing/2014/main" id="{C844E60B-8B12-095D-854B-7A1ECC53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411" y="2556221"/>
            <a:ext cx="1251513" cy="1251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FC741-EEBC-CC31-AF66-1AA00F4D8644}"/>
              </a:ext>
            </a:extLst>
          </p:cNvPr>
          <p:cNvSpPr txBox="1"/>
          <p:nvPr/>
        </p:nvSpPr>
        <p:spPr>
          <a:xfrm>
            <a:off x="2321678" y="3647738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app</a:t>
            </a:r>
          </a:p>
        </p:txBody>
      </p:sp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A9131759-E649-20DC-0210-D8BC2B087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415" y="2908869"/>
            <a:ext cx="602786" cy="602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092D88-A1A5-607C-DDD9-BBA5F7BB58E5}"/>
              </a:ext>
            </a:extLst>
          </p:cNvPr>
          <p:cNvSpPr txBox="1"/>
          <p:nvPr/>
        </p:nvSpPr>
        <p:spPr>
          <a:xfrm>
            <a:off x="4879848" y="2371555"/>
            <a:ext cx="465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คู่เซ็นสัญญา ยืนยันตัวตนก่อนเซ็น  </a:t>
            </a:r>
            <a:r>
              <a:rPr lang="en-US" dirty="0"/>
              <a:t>(verifiable credential)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25A52-634D-73A0-23D5-A8BF1E4DB6DC}"/>
              </a:ext>
            </a:extLst>
          </p:cNvPr>
          <p:cNvSpPr txBox="1"/>
          <p:nvPr/>
        </p:nvSpPr>
        <p:spPr>
          <a:xfrm>
            <a:off x="4879848" y="2840930"/>
            <a:ext cx="644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th-TH" dirty="0"/>
              <a:t>ร่างสัญญาและเซ็นสัญญาผ่านเว็บโดยใช้กุญแจจากบล็อกเชน </a:t>
            </a:r>
            <a:r>
              <a:rPr lang="en-US" dirty="0"/>
              <a:t>(decentralized identity)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C6B7B-2E70-F386-D7D4-ED025B91D7A3}"/>
              </a:ext>
            </a:extLst>
          </p:cNvPr>
          <p:cNvSpPr txBox="1"/>
          <p:nvPr/>
        </p:nvSpPr>
        <p:spPr>
          <a:xfrm>
            <a:off x="4879848" y="3310305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th-TH" dirty="0"/>
              <a:t>มีระบบตรวจสอบเอกสารที่ถูกเซ็นแล้ว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B3925-975C-7916-768D-E64762838927}"/>
              </a:ext>
            </a:extLst>
          </p:cNvPr>
          <p:cNvSpPr txBox="1"/>
          <p:nvPr/>
        </p:nvSpPr>
        <p:spPr>
          <a:xfrm>
            <a:off x="4879848" y="3913861"/>
            <a:ext cx="582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th-TH" dirty="0"/>
              <a:t>สำหรับสัญญาเช่าอย่างง่าย สามารถใช้ </a:t>
            </a:r>
            <a:r>
              <a:rPr lang="en-US" dirty="0"/>
              <a:t>smart contract </a:t>
            </a:r>
            <a:r>
              <a:rPr lang="th-TH" dirty="0"/>
              <a:t>ควบคุมเงื่อนไขสัญญาได้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8E1A-45B7-2C02-0D36-A4098F70EBA9}"/>
              </a:ext>
            </a:extLst>
          </p:cNvPr>
          <p:cNvSpPr txBox="1"/>
          <p:nvPr/>
        </p:nvSpPr>
        <p:spPr>
          <a:xfrm>
            <a:off x="4422966" y="143501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สร้างเว็บเซ็นสัญญา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5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FC27A1-BB86-D1E4-4A91-A5C5B20C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Verifiable credential advantage over Traditional digital ID :</a:t>
            </a:r>
          </a:p>
          <a:p>
            <a:r>
              <a:rPr lang="en-US" dirty="0"/>
              <a:t>Can be verified by anyone.</a:t>
            </a:r>
          </a:p>
          <a:p>
            <a:r>
              <a:rPr lang="en-US" dirty="0"/>
              <a:t>Your credential usage cannot be tracked.</a:t>
            </a:r>
          </a:p>
          <a:p>
            <a:r>
              <a:rPr lang="en-US" dirty="0"/>
              <a:t>Can not be tampered.</a:t>
            </a:r>
          </a:p>
          <a:p>
            <a:r>
              <a:rPr lang="en-US" dirty="0"/>
              <a:t>Once issued, it’s belonged to you and only you.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92417-A76B-CB77-F521-D56AE8F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7B4FED-435A-1C4D-879D-3925D51E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73" y="281999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Verifiable 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57528-FEBE-B16C-30AD-C624BD1FC387}"/>
              </a:ext>
            </a:extLst>
          </p:cNvPr>
          <p:cNvSpPr txBox="1"/>
          <p:nvPr/>
        </p:nvSpPr>
        <p:spPr>
          <a:xfrm>
            <a:off x="4460033" y="5001208"/>
            <a:ext cx="336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Blockchain is still in it early stage,</a:t>
            </a:r>
          </a:p>
          <a:p>
            <a:r>
              <a:rPr lang="en-US" b="1" dirty="0">
                <a:solidFill>
                  <a:srgbClr val="0070C0"/>
                </a:solidFill>
              </a:rPr>
              <a:t>It is evolving.</a:t>
            </a:r>
          </a:p>
        </p:txBody>
      </p:sp>
    </p:spTree>
    <p:extLst>
      <p:ext uri="{BB962C8B-B14F-4D97-AF65-F5344CB8AC3E}">
        <p14:creationId xmlns:p14="http://schemas.microsoft.com/office/powerpoint/2010/main" val="3176947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2953BC-B39F-5CEE-B47E-736EE296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087" y="2187574"/>
            <a:ext cx="10515600" cy="4351338"/>
          </a:xfrm>
        </p:spPr>
        <p:txBody>
          <a:bodyPr/>
          <a:lstStyle/>
          <a:p>
            <a:r>
              <a:rPr lang="en-US" dirty="0"/>
              <a:t>A code runs on blockchain</a:t>
            </a:r>
          </a:p>
          <a:p>
            <a:r>
              <a:rPr lang="en-US" dirty="0"/>
              <a:t>Do exactly what it program to do.</a:t>
            </a:r>
          </a:p>
          <a:p>
            <a:r>
              <a:rPr lang="en-US" dirty="0"/>
              <a:t>Public and Immutable.</a:t>
            </a:r>
          </a:p>
          <a:p>
            <a:r>
              <a:rPr lang="en-US" dirty="0"/>
              <a:t>Can hold money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4EB8E-9845-9CB2-EA9A-464377B0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F875C-D9F8-4BE5-E782-C6CA5716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Smart contract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2B85FE0B-E5FF-A898-1DBD-7C6C58AB9BCC}"/>
              </a:ext>
            </a:extLst>
          </p:cNvPr>
          <p:cNvSpPr/>
          <p:nvPr/>
        </p:nvSpPr>
        <p:spPr>
          <a:xfrm>
            <a:off x="7244002" y="1485645"/>
            <a:ext cx="3381327" cy="3740406"/>
          </a:xfrm>
          <a:prstGeom prst="verticalScrol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Contract</a:t>
            </a:r>
          </a:p>
          <a:p>
            <a:pPr algn="ctr"/>
            <a:endParaRPr lang="en-US" dirty="0"/>
          </a:p>
          <a:p>
            <a:r>
              <a:rPr lang="en-US" sz="1400" dirty="0">
                <a:solidFill>
                  <a:schemeClr val="tx1"/>
                </a:solidFill>
              </a:rPr>
              <a:t>PayRent()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Transfer (Alice,Bob,200$)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isTerminated(){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if(paid)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return false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WithdrawDepositFee(){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Transfer(Alice,50)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EF65-7E76-D1C8-E77C-2A109D51B2A2}"/>
              </a:ext>
            </a:extLst>
          </p:cNvPr>
          <p:cNvSpPr txBox="1"/>
          <p:nvPr/>
        </p:nvSpPr>
        <p:spPr>
          <a:xfrm>
            <a:off x="5900629" y="5513149"/>
            <a:ext cx="606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contract is a programmable script running on blockchain</a:t>
            </a:r>
          </a:p>
        </p:txBody>
      </p:sp>
    </p:spTree>
    <p:extLst>
      <p:ext uri="{BB962C8B-B14F-4D97-AF65-F5344CB8AC3E}">
        <p14:creationId xmlns:p14="http://schemas.microsoft.com/office/powerpoint/2010/main" val="3746628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12B19-FBA7-4AA5-D6FB-A37CC9D0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736" y="1798193"/>
            <a:ext cx="10515600" cy="4351338"/>
          </a:xfrm>
        </p:spPr>
        <p:txBody>
          <a:bodyPr/>
          <a:lstStyle/>
          <a:p>
            <a:r>
              <a:rPr lang="en-US" dirty="0"/>
              <a:t>Inactive by default</a:t>
            </a:r>
          </a:p>
          <a:p>
            <a:r>
              <a:rPr lang="en-US" dirty="0"/>
              <a:t>Requires user private key.</a:t>
            </a:r>
          </a:p>
          <a:p>
            <a:r>
              <a:rPr lang="en-US" dirty="0"/>
              <a:t>Cannot run on schedule</a:t>
            </a:r>
          </a:p>
          <a:p>
            <a:r>
              <a:rPr lang="en-US" dirty="0"/>
              <a:t>Does not support real money transfer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02D6B-7AA7-745A-D9AD-488FD25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3B4090-3519-FD71-9E2C-510B7C35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Smart contract limitation</a:t>
            </a:r>
          </a:p>
        </p:txBody>
      </p:sp>
    </p:spTree>
    <p:extLst>
      <p:ext uri="{BB962C8B-B14F-4D97-AF65-F5344CB8AC3E}">
        <p14:creationId xmlns:p14="http://schemas.microsoft.com/office/powerpoint/2010/main" val="3195019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860EF-2E09-E382-C3FF-6BB76C9F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Transfer money out of smart contract to landlord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Terminate the contract if the condition is not fulfilled.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NOT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Force tenant to pay rent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up a recurring payment system.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DB8AC-2A19-C16E-9CD3-2EF34CCC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E8A0F-9DBF-44D3-E279-C27C2C3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Smart contract automation.</a:t>
            </a:r>
          </a:p>
        </p:txBody>
      </p:sp>
      <p:pic>
        <p:nvPicPr>
          <p:cNvPr id="5" name="Graphic 4" descr="Browser window with solid fill">
            <a:extLst>
              <a:ext uri="{FF2B5EF4-FFF2-40B4-BE49-F238E27FC236}">
                <a16:creationId xmlns:a16="http://schemas.microsoft.com/office/drawing/2014/main" id="{9BF4F72C-8301-A33F-C5A2-2F7C1F69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279" y="4254833"/>
            <a:ext cx="1251513" cy="1251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CAD89-25F5-BD92-05A5-7BA5C72DB4C5}"/>
              </a:ext>
            </a:extLst>
          </p:cNvPr>
          <p:cNvSpPr txBox="1"/>
          <p:nvPr/>
        </p:nvSpPr>
        <p:spPr>
          <a:xfrm>
            <a:off x="8845546" y="5346350"/>
            <a:ext cx="10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6BC3C0-6589-B6B6-E731-984CBBB0E114}"/>
              </a:ext>
            </a:extLst>
          </p:cNvPr>
          <p:cNvCxnSpPr/>
          <p:nvPr/>
        </p:nvCxnSpPr>
        <p:spPr>
          <a:xfrm flipV="1">
            <a:off x="9363456" y="3289246"/>
            <a:ext cx="0" cy="105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BE0E1D4-DE58-03A9-486C-D27D434AB68B}"/>
              </a:ext>
            </a:extLst>
          </p:cNvPr>
          <p:cNvSpPr/>
          <p:nvPr/>
        </p:nvSpPr>
        <p:spPr>
          <a:xfrm>
            <a:off x="8453937" y="1220374"/>
            <a:ext cx="1876199" cy="1976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BBDCF409-1636-5FB3-0A78-35A419AFBCA3}"/>
              </a:ext>
            </a:extLst>
          </p:cNvPr>
          <p:cNvSpPr/>
          <p:nvPr/>
        </p:nvSpPr>
        <p:spPr>
          <a:xfrm>
            <a:off x="8845546" y="1880807"/>
            <a:ext cx="1067963" cy="1030008"/>
          </a:xfrm>
          <a:prstGeom prst="verticalScrol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i="1" dirty="0"/>
          </a:p>
          <a:p>
            <a:pPr algn="ctr"/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1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1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Contract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C63D3-46E9-B4A0-1BAB-520639878F62}"/>
              </a:ext>
            </a:extLst>
          </p:cNvPr>
          <p:cNvSpPr txBox="1"/>
          <p:nvPr/>
        </p:nvSpPr>
        <p:spPr>
          <a:xfrm>
            <a:off x="8831826" y="1299097"/>
            <a:ext cx="120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Blockchain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C4DD-CCC3-C8BC-20A6-050991AD6248}"/>
              </a:ext>
            </a:extLst>
          </p:cNvPr>
          <p:cNvSpPr txBox="1"/>
          <p:nvPr/>
        </p:nvSpPr>
        <p:spPr>
          <a:xfrm>
            <a:off x="9451611" y="3705986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Schedule a command</a:t>
            </a:r>
          </a:p>
        </p:txBody>
      </p:sp>
    </p:spTree>
    <p:extLst>
      <p:ext uri="{BB962C8B-B14F-4D97-AF65-F5344CB8AC3E}">
        <p14:creationId xmlns:p14="http://schemas.microsoft.com/office/powerpoint/2010/main" val="3746613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767E-FB97-87E9-9070-4500DEF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5DAB60-3111-F344-C7CD-A06CEA7E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DB136-1186-CFB2-A121-E34CA9EC7FE9}"/>
              </a:ext>
            </a:extLst>
          </p:cNvPr>
          <p:cNvSpPr txBox="1"/>
          <p:nvPr/>
        </p:nvSpPr>
        <p:spPr>
          <a:xfrm>
            <a:off x="2127380" y="1530220"/>
            <a:ext cx="7668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Decentralized identity </a:t>
            </a:r>
            <a:r>
              <a:rPr lang="en-US" dirty="0"/>
              <a:t>= use to sign a contract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Verifiable credentials </a:t>
            </a:r>
            <a:r>
              <a:rPr lang="en-US" dirty="0"/>
              <a:t>= bind real world identity to the decentralized identity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3.  Smart contract  </a:t>
            </a:r>
            <a:r>
              <a:rPr lang="en-US" dirty="0"/>
              <a:t>= enforce the term of the contract</a:t>
            </a:r>
          </a:p>
        </p:txBody>
      </p:sp>
    </p:spTree>
    <p:extLst>
      <p:ext uri="{BB962C8B-B14F-4D97-AF65-F5344CB8AC3E}">
        <p14:creationId xmlns:p14="http://schemas.microsoft.com/office/powerpoint/2010/main" val="1155723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6F464-57E3-C3D2-8ACE-9030C5A8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4" y="1928813"/>
            <a:ext cx="10515600" cy="1500187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METHOD:</a:t>
            </a:r>
          </a:p>
          <a:p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Signing a contract with the blockchain-based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1992-C226-AC24-19B6-0076E498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2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12B19-FBA7-4AA5-D6FB-A37CC9D0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Tenants and landlord authenticate each other with Verifiable credentials.</a:t>
            </a:r>
          </a:p>
          <a:p>
            <a:pPr marL="0" indent="0">
              <a:buNone/>
            </a:pPr>
            <a:r>
              <a:rPr lang="en-US" dirty="0"/>
              <a:t>2. A lease agreement is signed using a decentralized identity private key.</a:t>
            </a:r>
          </a:p>
          <a:p>
            <a:pPr marL="0" indent="0">
              <a:buNone/>
            </a:pPr>
            <a:r>
              <a:rPr lang="en-US" dirty="0"/>
              <a:t>3. A smart contract is created based on the condition specified in a lease agreement.</a:t>
            </a:r>
          </a:p>
          <a:p>
            <a:pPr marL="0" indent="0">
              <a:buNone/>
            </a:pPr>
            <a:r>
              <a:rPr lang="en-US" dirty="0"/>
              <a:t>4. Tenant can pay rents through smart contract.</a:t>
            </a:r>
          </a:p>
          <a:p>
            <a:pPr marL="0" indent="0">
              <a:buNone/>
            </a:pPr>
            <a:r>
              <a:rPr lang="en-US" dirty="0"/>
              <a:t>5. The smart contract will detect any breach of contract and notified the landlord.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02D6B-7AA7-745A-D9AD-488FD25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3B4090-3519-FD71-9E2C-510B7C35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245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5F537-A596-F0B1-52E4-6CED2B6F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65C96-AFE3-1208-39B1-99DC2C7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396" y="324075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act as an intermediary between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DE248-7762-7283-E8A1-E22FA9C9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52286"/>
            <a:ext cx="945964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7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71869D-E046-31BF-ECC1-0CE72420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BD327-A0C1-BDBB-2BDF-F914C748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7A2C-0119-7CF9-31D7-5D6EAD69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334178"/>
            <a:ext cx="9942576" cy="48577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must obtain a verifiable credentials before using our web 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A4C4A-93E7-F561-7DA9-8301B8F4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35" y="999340"/>
            <a:ext cx="888806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6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03820-81F0-D071-55EB-CB8F994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0EF3B8-0C2B-393C-9D92-7974C61D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84" y="348455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Users can fill in a contract with a verifiable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7442E-94DD-4B7D-76FD-09AF1B0A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22" y="1122439"/>
            <a:ext cx="97930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50229-BFB0-5CAE-9F20-4FEEC10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C3BDF-4802-EF3F-79C2-39DEE8CF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37E9-DC60-BA6E-94FC-4CDB2FD9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36" y="2463594"/>
            <a:ext cx="1408818" cy="1291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A61D1-EDA2-E553-9F22-9ABA507E2CED}"/>
              </a:ext>
            </a:extLst>
          </p:cNvPr>
          <p:cNvSpPr txBox="1"/>
          <p:nvPr/>
        </p:nvSpPr>
        <p:spPr>
          <a:xfrm>
            <a:off x="2319855" y="1980349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signature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7F3F5-FE63-9EEA-26E2-730238BC751C}"/>
              </a:ext>
            </a:extLst>
          </p:cNvPr>
          <p:cNvCxnSpPr>
            <a:cxnSpLocks/>
          </p:cNvCxnSpPr>
          <p:nvPr/>
        </p:nvCxnSpPr>
        <p:spPr>
          <a:xfrm>
            <a:off x="4331147" y="3024896"/>
            <a:ext cx="392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1836D2-1A0D-86E6-80A0-0EA7E6E8D13D}"/>
              </a:ext>
            </a:extLst>
          </p:cNvPr>
          <p:cNvSpPr txBox="1"/>
          <p:nvPr/>
        </p:nvSpPr>
        <p:spPr>
          <a:xfrm>
            <a:off x="588696" y="2323219"/>
            <a:ext cx="1118307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6FE07F43-0FD2-4134-8250-37C78691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585" y="2692547"/>
            <a:ext cx="550079" cy="550079"/>
          </a:xfrm>
          <a:prstGeom prst="rect">
            <a:avLst/>
          </a:prstGeom>
        </p:spPr>
      </p:pic>
      <p:pic>
        <p:nvPicPr>
          <p:cNvPr id="16" name="Graphic 15" descr="Badge Tick1 outline">
            <a:extLst>
              <a:ext uri="{FF2B5EF4-FFF2-40B4-BE49-F238E27FC236}">
                <a16:creationId xmlns:a16="http://schemas.microsoft.com/office/drawing/2014/main" id="{70271D94-1DDF-EF75-3FAD-68E5E1D74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1639" y="245762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9EBECA-1D8A-9FC9-B32C-1C7179B55A2A}"/>
              </a:ext>
            </a:extLst>
          </p:cNvPr>
          <p:cNvSpPr txBox="1"/>
          <p:nvPr/>
        </p:nvSpPr>
        <p:spPr>
          <a:xfrm>
            <a:off x="5756994" y="2628866"/>
            <a:ext cx="1118307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verify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7CF556F-FBA3-25F4-8062-46775638EAFA}"/>
              </a:ext>
            </a:extLst>
          </p:cNvPr>
          <p:cNvSpPr/>
          <p:nvPr/>
        </p:nvSpPr>
        <p:spPr>
          <a:xfrm>
            <a:off x="1875137" y="2771716"/>
            <a:ext cx="452955" cy="452955"/>
          </a:xfrm>
          <a:prstGeom prst="plus">
            <a:avLst>
              <a:gd name="adj" fmla="val 4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04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578C1-7EE5-E7F8-F6A5-145EA4E0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F4BA5-821E-BB91-F0DF-DBA4BC4F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25F9A-2F36-31CF-ED69-2C495805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727" y="259299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web application will turn this contract into a smart contract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C640-7D31-7FE6-9F41-2FC84AB4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133154"/>
            <a:ext cx="948822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2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F7F54-4E23-4252-5252-F291E38E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9EF931-4AEA-5289-4FC7-780AA612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88" y="322004"/>
            <a:ext cx="9706312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Tenants and landlord interact with the smart contract via web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47DC8-1760-5127-EB3E-12DB4C84DDA2}"/>
              </a:ext>
            </a:extLst>
          </p:cNvPr>
          <p:cNvSpPr txBox="1"/>
          <p:nvPr/>
        </p:nvSpPr>
        <p:spPr>
          <a:xfrm>
            <a:off x="2291088" y="6357620"/>
            <a:ext cx="848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 allows users to interact with the smart contract with no coding required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8DB3E08B-6FF7-D58A-BD8A-5D87F9D3A57E}"/>
              </a:ext>
            </a:extLst>
          </p:cNvPr>
          <p:cNvSpPr/>
          <p:nvPr/>
        </p:nvSpPr>
        <p:spPr>
          <a:xfrm>
            <a:off x="6834993" y="1894569"/>
            <a:ext cx="3049844" cy="3373722"/>
          </a:xfrm>
          <a:prstGeom prst="verticalScrol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Contract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Tenant &amp; Landlord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pic>
        <p:nvPicPr>
          <p:cNvPr id="9" name="Graphic 8" descr="Browser window with solid fill">
            <a:extLst>
              <a:ext uri="{FF2B5EF4-FFF2-40B4-BE49-F238E27FC236}">
                <a16:creationId xmlns:a16="http://schemas.microsoft.com/office/drawing/2014/main" id="{764875AB-359C-494F-2C81-FEAC9C072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41" y="3284262"/>
            <a:ext cx="914400" cy="922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40CE0-4335-7E32-4196-A101ED09D162}"/>
              </a:ext>
            </a:extLst>
          </p:cNvPr>
          <p:cNvSpPr txBox="1"/>
          <p:nvPr/>
        </p:nvSpPr>
        <p:spPr>
          <a:xfrm>
            <a:off x="5194299" y="4129201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</a:p>
        </p:txBody>
      </p:sp>
      <p:pic>
        <p:nvPicPr>
          <p:cNvPr id="11" name="Content Placeholder 3" descr="Male profile outline">
            <a:extLst>
              <a:ext uri="{FF2B5EF4-FFF2-40B4-BE49-F238E27FC236}">
                <a16:creationId xmlns:a16="http://schemas.microsoft.com/office/drawing/2014/main" id="{EB057C98-A2CD-26C4-E97D-0D08D448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6008" y="2744866"/>
            <a:ext cx="914400" cy="914400"/>
          </a:xfrm>
          <a:prstGeom prst="rect">
            <a:avLst/>
          </a:prstGeom>
        </p:spPr>
      </p:pic>
      <p:pic>
        <p:nvPicPr>
          <p:cNvPr id="12" name="Graphic 11" descr="Office worker female outline">
            <a:extLst>
              <a:ext uri="{FF2B5EF4-FFF2-40B4-BE49-F238E27FC236}">
                <a16:creationId xmlns:a16="http://schemas.microsoft.com/office/drawing/2014/main" id="{66F28734-1737-9179-BABE-AE4BF7B2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6008" y="412920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05F3B-1398-EEEB-60AA-46ADAC3855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10248" y="3202066"/>
            <a:ext cx="1121293" cy="54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B25B18-BCF6-EBC9-0018-61DDE529326B}"/>
              </a:ext>
            </a:extLst>
          </p:cNvPr>
          <p:cNvCxnSpPr>
            <a:cxnSpLocks/>
          </p:cNvCxnSpPr>
          <p:nvPr/>
        </p:nvCxnSpPr>
        <p:spPr>
          <a:xfrm flipV="1">
            <a:off x="3922420" y="3921764"/>
            <a:ext cx="1209121" cy="6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01E25-789F-3FD0-660F-84E42CB1060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45941" y="3741462"/>
            <a:ext cx="850246" cy="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062077-BA94-5AE8-7ACB-0D49B82C43D3}"/>
              </a:ext>
            </a:extLst>
          </p:cNvPr>
          <p:cNvSpPr txBox="1"/>
          <p:nvPr/>
        </p:nvSpPr>
        <p:spPr>
          <a:xfrm rot="19286531">
            <a:off x="4155638" y="4286291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pay 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ED5AB-2B3B-50A4-1672-555B35161162}"/>
              </a:ext>
            </a:extLst>
          </p:cNvPr>
          <p:cNvSpPr txBox="1"/>
          <p:nvPr/>
        </p:nvSpPr>
        <p:spPr>
          <a:xfrm rot="1713200">
            <a:off x="4127939" y="3219849"/>
            <a:ext cx="1276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Check status</a:t>
            </a:r>
          </a:p>
        </p:txBody>
      </p:sp>
    </p:spTree>
    <p:extLst>
      <p:ext uri="{BB962C8B-B14F-4D97-AF65-F5344CB8AC3E}">
        <p14:creationId xmlns:p14="http://schemas.microsoft.com/office/powerpoint/2010/main" val="1393522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DAFB2-CEFE-849E-3CB3-412819796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51" y="1848375"/>
            <a:ext cx="8773749" cy="38486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4D2D97-6A2B-9EC5-2FFD-4A19C8CD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7485B0-D75F-3E00-AEE5-F9065AFE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16" y="272854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method I presented earlier is too hard to use for a general public</a:t>
            </a:r>
          </a:p>
        </p:txBody>
      </p:sp>
    </p:spTree>
    <p:extLst>
      <p:ext uri="{BB962C8B-B14F-4D97-AF65-F5344CB8AC3E}">
        <p14:creationId xmlns:p14="http://schemas.microsoft.com/office/powerpoint/2010/main" val="1438973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CB167-7059-E3FF-B9B6-BE8D2D1A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6452"/>
            <a:ext cx="9993120" cy="3858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A6D03-0C41-52D7-E7B5-2583758C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E13F71-5F7C-FA4E-B35D-436D9D15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07" y="263710"/>
            <a:ext cx="9145385" cy="4857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 use Microsoft Entra to abstract away the hard part from the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168FB-FB65-C67C-5F10-440BE620492D}"/>
              </a:ext>
            </a:extLst>
          </p:cNvPr>
          <p:cNvSpPr txBox="1"/>
          <p:nvPr/>
        </p:nvSpPr>
        <p:spPr>
          <a:xfrm>
            <a:off x="900336" y="5871463"/>
            <a:ext cx="103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simply need a phone to sign a contract, they  don’t have to worry about private key and stuffs</a:t>
            </a:r>
          </a:p>
        </p:txBody>
      </p:sp>
    </p:spTree>
    <p:extLst>
      <p:ext uri="{BB962C8B-B14F-4D97-AF65-F5344CB8AC3E}">
        <p14:creationId xmlns:p14="http://schemas.microsoft.com/office/powerpoint/2010/main" val="3722576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F4E-D14D-BE3E-8172-A2321B01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27766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WEB APPLICATION DEMO</a:t>
            </a:r>
          </a:p>
          <a:p>
            <a:pPr marL="0" indent="0" algn="ctr">
              <a:buNone/>
            </a:pPr>
            <a:r>
              <a:rPr lang="en-US" sz="3600" dirty="0"/>
              <a:t>https://github.com/TaroAndMulan/VCsignAlpha</a:t>
            </a:r>
          </a:p>
          <a:p>
            <a:pPr marL="0" indent="0" algn="ctr">
              <a:buNone/>
            </a:pPr>
            <a:endParaRPr lang="en-US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D1574-542B-A435-219B-6EFA038F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55AB6-93F8-90BD-8AFB-8E066D63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2032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6F5D4-C902-C04B-CB52-1C2051D0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Review:</a:t>
            </a:r>
          </a:p>
          <a:p>
            <a:pPr lvl="1"/>
            <a:r>
              <a:rPr lang="en-US" dirty="0"/>
              <a:t>Electronic signature and Digital signature</a:t>
            </a:r>
          </a:p>
          <a:p>
            <a:pPr lvl="1"/>
            <a:r>
              <a:rPr lang="en-US" dirty="0"/>
              <a:t>Blockchain (decentralized identity/ Verifiable credential/ Smart contract)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Method:</a:t>
            </a:r>
          </a:p>
          <a:p>
            <a:pPr lvl="1"/>
            <a:r>
              <a:rPr lang="en-US" dirty="0"/>
              <a:t>Using blockchain in signing a contract</a:t>
            </a:r>
          </a:p>
          <a:p>
            <a:pPr lvl="1"/>
            <a:r>
              <a:rPr lang="en-US" dirty="0"/>
              <a:t>Enforce the term of the contract with blockchain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Demo:	</a:t>
            </a:r>
          </a:p>
          <a:p>
            <a:pPr lvl="1"/>
            <a:r>
              <a:rPr lang="en-US" dirty="0"/>
              <a:t>Show case a proof-of-concept web application</a:t>
            </a:r>
          </a:p>
          <a:p>
            <a:pPr lvl="1"/>
            <a:r>
              <a:rPr lang="en-US" dirty="0"/>
              <a:t>https://github.com/TaroAndMulan/VCsignAlpha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0A8B1-0C31-485B-5960-3F1545A3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041" y="281997"/>
            <a:ext cx="2128935" cy="48577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9F5B-9712-7281-CB6A-CDF46F69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4C118-2944-9FA5-C193-A6DA03D3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Signing a document required an electronic signature. </a:t>
            </a:r>
          </a:p>
          <a:p>
            <a:pPr lvl="1"/>
            <a:r>
              <a:rPr lang="en-US" dirty="0"/>
              <a:t>We can use blockchain to create this signature in a better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lease agreement, can we enforce the term with smart contract?</a:t>
            </a:r>
          </a:p>
          <a:p>
            <a:pPr lvl="1"/>
            <a:r>
              <a:rPr lang="en-US" dirty="0"/>
              <a:t>The answer is yes, we can. But smart contract do have it limitation.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43F5-F733-F790-F2D0-160AEE52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748A48-651C-D786-72CA-993B9197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2278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767E-FB97-87E9-9070-4500DEF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5DAB60-3111-F344-C7CD-A06CEA7E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DB136-1186-CFB2-A121-E34CA9EC7FE9}"/>
              </a:ext>
            </a:extLst>
          </p:cNvPr>
          <p:cNvSpPr txBox="1"/>
          <p:nvPr/>
        </p:nvSpPr>
        <p:spPr>
          <a:xfrm>
            <a:off x="2173100" y="2764660"/>
            <a:ext cx="7774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Decentralized identity </a:t>
            </a:r>
            <a:r>
              <a:rPr lang="en-US" dirty="0"/>
              <a:t>= use to sign a contract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Verifiable credentials </a:t>
            </a:r>
            <a:r>
              <a:rPr lang="en-US" dirty="0"/>
              <a:t>= bind real world identity to the decentralized identity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3.  Smart contract  </a:t>
            </a:r>
            <a:r>
              <a:rPr lang="en-US" dirty="0"/>
              <a:t>= enforce the term of the contract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6553A-6A21-3FF5-D523-A964489A6833}"/>
              </a:ext>
            </a:extLst>
          </p:cNvPr>
          <p:cNvSpPr txBox="1"/>
          <p:nvPr/>
        </p:nvSpPr>
        <p:spPr>
          <a:xfrm>
            <a:off x="2304329" y="1728216"/>
            <a:ext cx="767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these 3 blockchain-based technology to create a legally binding contract.</a:t>
            </a:r>
          </a:p>
        </p:txBody>
      </p:sp>
    </p:spTree>
    <p:extLst>
      <p:ext uri="{BB962C8B-B14F-4D97-AF65-F5344CB8AC3E}">
        <p14:creationId xmlns:p14="http://schemas.microsoft.com/office/powerpoint/2010/main" val="3972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CB597-2459-D14C-BA36-630690D3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704" y="2196546"/>
            <a:ext cx="10515600" cy="13060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161D7-9E5B-7CE9-4F7A-A79B3D10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2407-5E29-4FF0-9185-718B880FA5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BA172-69D0-6D47-1A36-BABA9578F48B}"/>
              </a:ext>
            </a:extLst>
          </p:cNvPr>
          <p:cNvSpPr txBox="1">
            <a:spLocks/>
          </p:cNvSpPr>
          <p:nvPr/>
        </p:nvSpPr>
        <p:spPr>
          <a:xfrm>
            <a:off x="3733332" y="2776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HULALONGKORN" panose="02000506050000020004" pitchFamily="50" charset="-34"/>
                <a:ea typeface="+mn-ea"/>
                <a:cs typeface="CHULALONGKORN" panose="02000506050000020004" pitchFamily="50" charset="-34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6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7.8|5.2|1.4|1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3|2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.7|1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Chula-Template" id="{26F538F0-73E6-4E92-BC00-3520D85CC478}" vid="{1185C732-8A23-4955-95E2-AC7C590C1E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PowerpointChula-Template</Template>
  <TotalTime>313</TotalTime>
  <Words>1485</Words>
  <Application>Microsoft Office PowerPoint</Application>
  <PresentationFormat>Widescreen</PresentationFormat>
  <Paragraphs>390</Paragraphs>
  <Slides>54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CHULALONGKORN</vt:lpstr>
      <vt:lpstr>Tahoma</vt:lpstr>
      <vt:lpstr>Wingdings</vt:lpstr>
      <vt:lpstr>Office Theme</vt:lpstr>
      <vt:lpstr>ศึกษาความเป็นไปได้ในการใช้สัญญาอัจฉริยะและลายเซ็นดิจิทัลเพื่อทําการเซ็นสัญญาผ่านช่องทางดิจิทัลให้มีผลในโลกจริง และทําการพัฒนาเว็บแอปพลิเคชันต้นแบบเพื่อการเผยแพร่ต่อไปแบบโอเพนซอร์ส  Investigate the possibility of using smart contracts and digital signatures to create a legally binding contract, and to create a prototype opensource web application as a proof of concept</vt:lpstr>
      <vt:lpstr>PowerPoint Presentation</vt:lpstr>
      <vt:lpstr>PowerPoint Presentation</vt:lpstr>
      <vt:lpstr>PowerPoint Presentation</vt:lpstr>
      <vt:lpstr>PowerPoint Presentation</vt:lpstr>
      <vt:lpstr>OUTLINE</vt:lpstr>
      <vt:lpstr>Problem statement</vt:lpstr>
      <vt:lpstr>Abstract</vt:lpstr>
      <vt:lpstr>Review</vt:lpstr>
      <vt:lpstr>Electronic signature</vt:lpstr>
      <vt:lpstr>Electronic signature</vt:lpstr>
      <vt:lpstr>Digital signatures</vt:lpstr>
      <vt:lpstr>PowerPoint Presentation</vt:lpstr>
      <vt:lpstr>Private key </vt:lpstr>
      <vt:lpstr>Public key</vt:lpstr>
      <vt:lpstr>Digital certificate</vt:lpstr>
      <vt:lpstr>PKI in actions</vt:lpstr>
      <vt:lpstr>PowerPoint Presentation</vt:lpstr>
      <vt:lpstr>PowerPoint Presentation</vt:lpstr>
      <vt:lpstr>Blockchain</vt:lpstr>
      <vt:lpstr>PowerPoint Presentation</vt:lpstr>
      <vt:lpstr>DECENTRALIZED IDENTITY </vt:lpstr>
      <vt:lpstr>Decentralized identity</vt:lpstr>
      <vt:lpstr>KEY IDEA OF DECENTRALIZED IDENTITY</vt:lpstr>
      <vt:lpstr>Decentralized identity 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VERIFIABLE CREDENTIALS</vt:lpstr>
      <vt:lpstr>PowerPoint Presentation</vt:lpstr>
      <vt:lpstr>Verifiable credential</vt:lpstr>
      <vt:lpstr>PowerPoint Presentation</vt:lpstr>
      <vt:lpstr>PowerPoint Presentation</vt:lpstr>
      <vt:lpstr>PowerPoint Presentation</vt:lpstr>
      <vt:lpstr>PowerPoint Presentation</vt:lpstr>
      <vt:lpstr>Verifiable credentials</vt:lpstr>
      <vt:lpstr>Smart contract</vt:lpstr>
      <vt:lpstr>Smart contract limitation</vt:lpstr>
      <vt:lpstr>Smart contract automation.</vt:lpstr>
      <vt:lpstr>RECAP</vt:lpstr>
      <vt:lpstr>PowerPoint Presentation</vt:lpstr>
      <vt:lpstr>Web application</vt:lpstr>
      <vt:lpstr>Blockchain act as an intermediary between all participants</vt:lpstr>
      <vt:lpstr>Users must obtain a verifiable credentials before using our web application</vt:lpstr>
      <vt:lpstr>Users can fill in a contract with a verifiable credentials</vt:lpstr>
      <vt:lpstr>The web application will turn this contract into a smart contract</vt:lpstr>
      <vt:lpstr>Tenants and landlord interact with the smart contract via web application</vt:lpstr>
      <vt:lpstr>The method I presented earlier is too hard to use for a general public</vt:lpstr>
      <vt:lpstr>We use Microsoft Entra to abstract away the hard part from the user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Tanaset Kullaptmongkol</dc:creator>
  <cp:lastModifiedBy>yosnai chanatrutipan</cp:lastModifiedBy>
  <cp:revision>4</cp:revision>
  <dcterms:created xsi:type="dcterms:W3CDTF">2020-07-20T16:56:06Z</dcterms:created>
  <dcterms:modified xsi:type="dcterms:W3CDTF">2024-06-04T14:00:30Z</dcterms:modified>
</cp:coreProperties>
</file>