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ategory:Neighborhoods_in_Brookly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1FEE6-CE25-462E-B348-EC1031749E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Coursera Capstone</a:t>
            </a:r>
            <a:br>
              <a:rPr lang="en-US" sz="3200" dirty="0"/>
            </a:br>
            <a:r>
              <a:rPr lang="en-US" sz="3200" dirty="0"/>
              <a:t>IBM Applied Data Science Capstone</a:t>
            </a:r>
            <a:br>
              <a:rPr lang="en-US" sz="3200" dirty="0"/>
            </a:br>
            <a:r>
              <a:rPr lang="en-US" sz="3200" dirty="0"/>
              <a:t>  </a:t>
            </a:r>
            <a:br>
              <a:rPr lang="en-US" sz="3200" dirty="0"/>
            </a:br>
            <a:r>
              <a:rPr lang="en-US" sz="3200" dirty="0"/>
              <a:t>New Shopping Mall Opening in</a:t>
            </a:r>
            <a:br>
              <a:rPr lang="en-US" sz="3200" dirty="0"/>
            </a:br>
            <a:r>
              <a:rPr lang="en-US" sz="3200" dirty="0"/>
              <a:t>Brooklyn, NY, United States of America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3ADBCF-10DD-48C5-907D-B0FA864D1B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868026"/>
          </a:xfrm>
        </p:spPr>
        <p:txBody>
          <a:bodyPr>
            <a:normAutofit/>
          </a:bodyPr>
          <a:lstStyle/>
          <a:p>
            <a:r>
              <a:rPr lang="en-US" sz="1600" b="1" dirty="0"/>
              <a:t>Done by: </a:t>
            </a:r>
            <a:r>
              <a:rPr lang="en-US" sz="1600" dirty="0"/>
              <a:t>Hasan Ali Mohamed Taresh</a:t>
            </a:r>
          </a:p>
          <a:p>
            <a:r>
              <a:rPr lang="en-US" sz="1600" dirty="0"/>
              <a:t>April, 2020</a:t>
            </a:r>
          </a:p>
        </p:txBody>
      </p:sp>
    </p:spTree>
    <p:extLst>
      <p:ext uri="{BB962C8B-B14F-4D97-AF65-F5344CB8AC3E}">
        <p14:creationId xmlns:p14="http://schemas.microsoft.com/office/powerpoint/2010/main" val="606851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EAA9A-29C2-4BE9-8153-FC10900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A6E82-33A6-49CC-B4EE-618FD9B17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Objective:</a:t>
            </a:r>
            <a:r>
              <a:rPr lang="en-US" dirty="0"/>
              <a:t> To analyze and choose the best locations in Brooklyn (a borough of New York City, USA) to open a new shopping mall.</a:t>
            </a:r>
          </a:p>
          <a:p>
            <a:r>
              <a:rPr lang="en-US" b="1" dirty="0"/>
              <a:t>Business Question:</a:t>
            </a:r>
            <a:r>
              <a:rPr lang="en-US" dirty="0"/>
              <a:t> If a property developer is planning to open a new shopping mall in Brooklyn, in New York City, USA, where is the best recommended area that should be chosen to build the mall on?</a:t>
            </a:r>
          </a:p>
        </p:txBody>
      </p:sp>
    </p:spTree>
    <p:extLst>
      <p:ext uri="{BB962C8B-B14F-4D97-AF65-F5344CB8AC3E}">
        <p14:creationId xmlns:p14="http://schemas.microsoft.com/office/powerpoint/2010/main" val="1626893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72A2D-2809-454F-A806-541131713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3EB66-38E9-4FEA-8A92-EC48375F3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Required:</a:t>
            </a:r>
            <a:endParaRPr lang="en-US" dirty="0"/>
          </a:p>
          <a:p>
            <a:pPr lvl="1"/>
            <a:r>
              <a:rPr lang="en-US" dirty="0"/>
              <a:t>A list of neighborhoods in Brooklyn.</a:t>
            </a:r>
          </a:p>
          <a:p>
            <a:pPr lvl="1"/>
            <a:r>
              <a:rPr lang="en-US" dirty="0"/>
              <a:t>Coordinates of the neighborhoods.</a:t>
            </a:r>
          </a:p>
          <a:p>
            <a:pPr lvl="1"/>
            <a:r>
              <a:rPr lang="en-US" dirty="0"/>
              <a:t>Venue data, particularly data related to shopping malls.</a:t>
            </a:r>
          </a:p>
          <a:p>
            <a:pPr lvl="1"/>
            <a:endParaRPr lang="en-US" b="1" dirty="0"/>
          </a:p>
          <a:p>
            <a:r>
              <a:rPr lang="en-US" b="1" dirty="0"/>
              <a:t>Data Sources:</a:t>
            </a:r>
          </a:p>
          <a:p>
            <a:pPr lvl="1"/>
            <a:r>
              <a:rPr lang="en-US" dirty="0"/>
              <a:t>Wikipedia Page: </a:t>
            </a:r>
            <a:r>
              <a:rPr lang="en-US" u="sng" dirty="0">
                <a:hlinkClick r:id="rId2"/>
              </a:rPr>
              <a:t>https://en.wikipedia.org/wiki/Category:Neighborhoods_in_Brooklyn</a:t>
            </a:r>
            <a:r>
              <a:rPr lang="en-US" u="sng" dirty="0"/>
              <a:t>.</a:t>
            </a:r>
          </a:p>
          <a:p>
            <a:pPr lvl="1"/>
            <a:r>
              <a:rPr lang="en-US" dirty="0"/>
              <a:t> Geocoder package for coordinates.</a:t>
            </a:r>
          </a:p>
          <a:p>
            <a:pPr lvl="1"/>
            <a:r>
              <a:rPr lang="en-US" dirty="0"/>
              <a:t>Foursquare API for venue data.</a:t>
            </a:r>
          </a:p>
        </p:txBody>
      </p:sp>
    </p:spTree>
    <p:extLst>
      <p:ext uri="{BB962C8B-B14F-4D97-AF65-F5344CB8AC3E}">
        <p14:creationId xmlns:p14="http://schemas.microsoft.com/office/powerpoint/2010/main" val="1145916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E1CE1-DB22-427A-A31A-7F64294DE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BB8C1-D737-43F4-B46D-56B25FA2E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scraping Wikipedia page for neighborhoods list.</a:t>
            </a:r>
          </a:p>
          <a:p>
            <a:r>
              <a:rPr lang="en-US" dirty="0"/>
              <a:t>Get latitude and longitude coordinates using Geocoder.</a:t>
            </a:r>
          </a:p>
          <a:p>
            <a:r>
              <a:rPr lang="en-US" dirty="0"/>
              <a:t>Use Foursquare API to get venue data.</a:t>
            </a:r>
          </a:p>
          <a:p>
            <a:r>
              <a:rPr lang="en-US" dirty="0"/>
              <a:t>Group data by neighborhood and taking the mean of the frequency of occurrence of each venue category.</a:t>
            </a:r>
          </a:p>
          <a:p>
            <a:r>
              <a:rPr lang="en-US" dirty="0"/>
              <a:t>Filter venue category by Shopping Mall.</a:t>
            </a:r>
          </a:p>
          <a:p>
            <a:r>
              <a:rPr lang="en-US" dirty="0"/>
              <a:t>Perform clustering on the data by using k-means clustering.</a:t>
            </a:r>
          </a:p>
          <a:p>
            <a:r>
              <a:rPr lang="en-US" dirty="0"/>
              <a:t>Visualize the clusters in a map using Folium.</a:t>
            </a:r>
          </a:p>
        </p:txBody>
      </p:sp>
    </p:spTree>
    <p:extLst>
      <p:ext uri="{BB962C8B-B14F-4D97-AF65-F5344CB8AC3E}">
        <p14:creationId xmlns:p14="http://schemas.microsoft.com/office/powerpoint/2010/main" val="910620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1E202F-7D97-426D-AD16-30C811ECB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Results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88EA90-2148-4F65-ADA0-B948A01DD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/>
          <a:lstStyle/>
          <a:p>
            <a:r>
              <a:rPr lang="en-US" dirty="0"/>
              <a:t>Neighborhoods are categorized into 2 clusters:</a:t>
            </a:r>
          </a:p>
          <a:p>
            <a:pPr lvl="1"/>
            <a:r>
              <a:rPr lang="en-US" dirty="0"/>
              <a:t>Cluster 0: Neighborhoods with no existence of shopping malls.</a:t>
            </a:r>
          </a:p>
          <a:p>
            <a:pPr lvl="1"/>
            <a:r>
              <a:rPr lang="en-US" dirty="0"/>
              <a:t>Cluster 1: Neighborhoods with low to moderate number of shopping malls.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2394A64-B286-46DC-9AD9-89EB8A1E96F1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46230" y="2222500"/>
            <a:ext cx="387799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800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38100-7DA0-4EB1-B053-45CCFD58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CA841-CA7C-4C7A-AA63-667AAC995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observation of data, we noticed the following:</a:t>
            </a:r>
          </a:p>
          <a:p>
            <a:pPr lvl="1"/>
            <a:r>
              <a:rPr lang="en-US" dirty="0"/>
              <a:t>Most of shopping malls are concentrated on cluster 1, which is in the lower side of Brooklyn close to the beach.</a:t>
            </a:r>
          </a:p>
          <a:p>
            <a:pPr lvl="1"/>
            <a:r>
              <a:rPr lang="en-US" dirty="0"/>
              <a:t>The upper part of Brooklyn has few to no shopping malls in the neighborhoods.</a:t>
            </a:r>
          </a:p>
          <a:p>
            <a:pPr lvl="1"/>
            <a:r>
              <a:rPr lang="en-US" dirty="0"/>
              <a:t>This represents a great opportunity and high potential areas to open new shopping malls as there is very little to no competition from existing malls.</a:t>
            </a:r>
          </a:p>
          <a:p>
            <a:pPr lvl="1"/>
            <a:r>
              <a:rPr lang="en-US" dirty="0"/>
              <a:t>Meanwhile, shopping malls in cluster 1 are likely suffering from intense competition due to oversupply and high concentration of shopping malls.</a:t>
            </a:r>
          </a:p>
        </p:txBody>
      </p:sp>
    </p:spTree>
    <p:extLst>
      <p:ext uri="{BB962C8B-B14F-4D97-AF65-F5344CB8AC3E}">
        <p14:creationId xmlns:p14="http://schemas.microsoft.com/office/powerpoint/2010/main" val="1231044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880D4-7437-4795-B04F-49E1C1B65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10ACB-D614-4738-A4D3-21E12E9B7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Answer to Business Question:</a:t>
            </a:r>
            <a:r>
              <a:rPr lang="en-US" dirty="0"/>
              <a:t> The neighborhoods in cluster 0 are the most preferred locations to open a new shopping mall.</a:t>
            </a:r>
          </a:p>
          <a:p>
            <a:r>
              <a:rPr lang="en-US" dirty="0"/>
              <a:t>Findings of this project will help the relevant stakeholders to capitalize on the opportunities on high potential locations while avoiding overcrowded areas in their decisions to open a new shopping mall.</a:t>
            </a:r>
          </a:p>
        </p:txBody>
      </p:sp>
    </p:spTree>
    <p:extLst>
      <p:ext uri="{BB962C8B-B14F-4D97-AF65-F5344CB8AC3E}">
        <p14:creationId xmlns:p14="http://schemas.microsoft.com/office/powerpoint/2010/main" val="614737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4FB580-DC49-4842-A09F-1724187A2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pic>
        <p:nvPicPr>
          <p:cNvPr id="1026" name="Picture 2" descr="Clip Art Free Library Question Mark Png Images Download - Any ...">
            <a:extLst>
              <a:ext uri="{FF2B5EF4-FFF2-40B4-BE49-F238E27FC236}">
                <a16:creationId xmlns:a16="http://schemas.microsoft.com/office/drawing/2014/main" id="{2AE7433E-1197-4719-9C3B-D6B6530D92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177" y="2222500"/>
            <a:ext cx="6037646" cy="363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311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6</TotalTime>
  <Words>401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2</vt:lpstr>
      <vt:lpstr>Quotable</vt:lpstr>
      <vt:lpstr>Coursera Capstone IBM Applied Data Science Capstone    New Shopping Mall Opening in Brooklyn, NY, United States of America</vt:lpstr>
      <vt:lpstr>Business Problem</vt:lpstr>
      <vt:lpstr>Data</vt:lpstr>
      <vt:lpstr>Methodology</vt:lpstr>
      <vt:lpstr>Results</vt:lpstr>
      <vt:lpstr>Discussion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IBM Applied Data Science Capstone    New Shopping Mall Opening in Brooklyn, NY, United States of America</dc:title>
  <dc:creator>Hasan Taresh</dc:creator>
  <cp:lastModifiedBy>Hasan Taresh</cp:lastModifiedBy>
  <cp:revision>2</cp:revision>
  <dcterms:created xsi:type="dcterms:W3CDTF">2020-04-09T11:44:26Z</dcterms:created>
  <dcterms:modified xsi:type="dcterms:W3CDTF">2020-04-09T12:00:26Z</dcterms:modified>
</cp:coreProperties>
</file>