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75" r:id="rId3"/>
    <p:sldId id="276" r:id="rId4"/>
    <p:sldId id="290" r:id="rId5"/>
    <p:sldId id="296" r:id="rId6"/>
    <p:sldId id="291" r:id="rId7"/>
    <p:sldId id="297" r:id="rId8"/>
    <p:sldId id="292" r:id="rId9"/>
    <p:sldId id="298" r:id="rId10"/>
    <p:sldId id="293" r:id="rId11"/>
    <p:sldId id="295" r:id="rId12"/>
    <p:sldId id="286" r:id="rId13"/>
    <p:sldId id="294" r:id="rId14"/>
    <p:sldId id="28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使用者" initials="W使" lastIdx="1" clrIdx="0">
    <p:extLst>
      <p:ext uri="{19B8F6BF-5375-455C-9EA6-DF929625EA0E}">
        <p15:presenceInfo xmlns:p15="http://schemas.microsoft.com/office/powerpoint/2012/main" userId="Windows 使用者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D0D8"/>
    <a:srgbClr val="EF5350"/>
    <a:srgbClr val="323C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80684" autoAdjust="0"/>
  </p:normalViewPr>
  <p:slideViewPr>
    <p:cSldViewPr snapToGrid="0" showGuides="1">
      <p:cViewPr>
        <p:scale>
          <a:sx n="94" d="100"/>
          <a:sy n="94" d="100"/>
        </p:scale>
        <p:origin x="1304" y="6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7D56A-C7F4-4C76-A882-5BDCEC74F80B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BD595-1FE1-406D-92DE-A0ABBB21A3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687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BD595-1FE1-406D-92DE-A0ABBB21A35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7868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BD595-1FE1-406D-92DE-A0ABBB21A35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8387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BD595-1FE1-406D-92DE-A0ABBB21A35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9806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BD595-1FE1-406D-92DE-A0ABBB21A35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250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BD595-1FE1-406D-92DE-A0ABBB21A35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109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BD595-1FE1-406D-92DE-A0ABBB21A35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183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BD595-1FE1-406D-92DE-A0ABBB21A35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881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BD595-1FE1-406D-92DE-A0ABBB21A35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836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BD595-1FE1-406D-92DE-A0ABBB21A35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482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BD595-1FE1-406D-92DE-A0ABBB21A35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878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BD595-1FE1-406D-92DE-A0ABBB21A35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6730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BD595-1FE1-406D-92DE-A0ABBB21A35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251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BD595-1FE1-406D-92DE-A0ABBB21A35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797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88C9A-7811-4AA2-844E-962283B8D2E4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6815580" y="0"/>
            <a:ext cx="5376420" cy="5376420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3337088"/>
            <a:ext cx="4213781" cy="3520911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9248502" y="0"/>
            <a:ext cx="2943498" cy="2943498"/>
          </a:xfrm>
          <a:prstGeom prst="rtTriangle">
            <a:avLst/>
          </a:prstGeom>
          <a:solidFill>
            <a:srgbClr val="CAD0D8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972373" y="2179107"/>
            <a:ext cx="35423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智慧型遙控車</a:t>
            </a:r>
          </a:p>
        </p:txBody>
      </p:sp>
      <p:sp>
        <p:nvSpPr>
          <p:cNvPr id="14" name="矩形 13"/>
          <p:cNvSpPr/>
          <p:nvPr/>
        </p:nvSpPr>
        <p:spPr>
          <a:xfrm>
            <a:off x="7266471" y="4426564"/>
            <a:ext cx="6226428" cy="213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9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組員：</a:t>
            </a:r>
            <a:endParaRPr lang="en-US" altLang="zh-TW" sz="19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9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19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資訊管理系 </a:t>
            </a:r>
            <a:r>
              <a:rPr lang="en-US" altLang="zh-TW" sz="19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0524041 </a:t>
            </a:r>
            <a:r>
              <a:rPr lang="zh-CN" altLang="en-US" sz="19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吳祥瑋</a:t>
            </a:r>
            <a:endParaRPr lang="en-US" altLang="zh-TW" sz="19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9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CN" altLang="en-US" sz="19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資訊管理系</a:t>
            </a:r>
            <a:r>
              <a:rPr lang="zh-TW" altLang="en-US" sz="19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9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0524021</a:t>
            </a:r>
            <a:r>
              <a:rPr lang="zh-TW" altLang="en-US" sz="19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羅鈞煌</a:t>
            </a:r>
            <a:endParaRPr lang="en-US" altLang="zh-TW" sz="19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9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19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資訊管理系 </a:t>
            </a:r>
            <a:r>
              <a:rPr lang="en-US" altLang="zh-TW" sz="19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0524073 </a:t>
            </a:r>
            <a:r>
              <a:rPr lang="zh-CN" altLang="en-US" sz="19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張育瑄</a:t>
            </a:r>
            <a:endParaRPr lang="en-US" altLang="zh-CN" sz="19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9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</a:p>
          <a:p>
            <a:endParaRPr lang="en-US" altLang="zh-TW" sz="19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9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zh-TW" altLang="en-US" sz="19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指導老師：朱彥銘</a:t>
            </a:r>
            <a:endParaRPr lang="en-US" altLang="zh-TW" sz="19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0EDEE13-C02B-5A40-BB4A-3809D6580D36}"/>
              </a:ext>
            </a:extLst>
          </p:cNvPr>
          <p:cNvSpPr txBox="1"/>
          <p:nvPr/>
        </p:nvSpPr>
        <p:spPr>
          <a:xfrm>
            <a:off x="4524666" y="2886993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chemeClr val="bg1"/>
                </a:solidFill>
              </a:rPr>
              <a:t>系統分析實務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76"/>
          <p:cNvSpPr txBox="1"/>
          <p:nvPr/>
        </p:nvSpPr>
        <p:spPr>
          <a:xfrm>
            <a:off x="198879" y="362638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b="1" dirty="0">
                <a:solidFill>
                  <a:schemeClr val="bg1"/>
                </a:solidFill>
              </a:rPr>
              <a:t>目前執行進度報告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9EEFA57B-93C6-7F46-B953-83F1E735024B}"/>
              </a:ext>
            </a:extLst>
          </p:cNvPr>
          <p:cNvSpPr txBox="1"/>
          <p:nvPr/>
        </p:nvSpPr>
        <p:spPr>
          <a:xfrm>
            <a:off x="11687176" y="632695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10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cxnSp>
        <p:nvCxnSpPr>
          <p:cNvPr id="28" name="直接连接符 12">
            <a:extLst>
              <a:ext uri="{FF2B5EF4-FFF2-40B4-BE49-F238E27FC236}">
                <a16:creationId xmlns:a16="http://schemas.microsoft.com/office/drawing/2014/main" id="{6619A21B-FCD8-E44A-B78F-DF57AA8C5A17}"/>
              </a:ext>
            </a:extLst>
          </p:cNvPr>
          <p:cNvCxnSpPr>
            <a:cxnSpLocks/>
          </p:cNvCxnSpPr>
          <p:nvPr/>
        </p:nvCxnSpPr>
        <p:spPr>
          <a:xfrm>
            <a:off x="816429" y="1008968"/>
            <a:ext cx="8705253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209BECA-0EF3-FB49-9958-7806693F8D73}"/>
              </a:ext>
            </a:extLst>
          </p:cNvPr>
          <p:cNvCxnSpPr>
            <a:cxnSpLocks/>
          </p:cNvCxnSpPr>
          <p:nvPr/>
        </p:nvCxnSpPr>
        <p:spPr>
          <a:xfrm>
            <a:off x="5943600" y="1744133"/>
            <a:ext cx="0" cy="432882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7048046A-8A17-064C-9E28-742A53FA0505}"/>
              </a:ext>
            </a:extLst>
          </p:cNvPr>
          <p:cNvCxnSpPr>
            <a:cxnSpLocks/>
          </p:cNvCxnSpPr>
          <p:nvPr/>
        </p:nvCxnSpPr>
        <p:spPr>
          <a:xfrm>
            <a:off x="2480793" y="2850785"/>
            <a:ext cx="3462807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52D30010-91D6-4B48-BA97-76BD7CC4C37C}"/>
              </a:ext>
            </a:extLst>
          </p:cNvPr>
          <p:cNvCxnSpPr>
            <a:cxnSpLocks/>
          </p:cNvCxnSpPr>
          <p:nvPr/>
        </p:nvCxnSpPr>
        <p:spPr>
          <a:xfrm>
            <a:off x="5943600" y="3549891"/>
            <a:ext cx="3894994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0DAD2A8F-4FE7-D74C-BD53-4B762AB419ED}"/>
              </a:ext>
            </a:extLst>
          </p:cNvPr>
          <p:cNvCxnSpPr>
            <a:cxnSpLocks/>
          </p:cNvCxnSpPr>
          <p:nvPr/>
        </p:nvCxnSpPr>
        <p:spPr>
          <a:xfrm>
            <a:off x="2399766" y="4193357"/>
            <a:ext cx="3543834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D9D9B8B6-C57B-8B47-8A53-29A9936EAD00}"/>
              </a:ext>
            </a:extLst>
          </p:cNvPr>
          <p:cNvCxnSpPr>
            <a:cxnSpLocks/>
          </p:cNvCxnSpPr>
          <p:nvPr/>
        </p:nvCxnSpPr>
        <p:spPr>
          <a:xfrm>
            <a:off x="5943600" y="4955357"/>
            <a:ext cx="4056796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3B151E07-BAFF-0840-BF29-59AFF305B7EA}"/>
              </a:ext>
            </a:extLst>
          </p:cNvPr>
          <p:cNvSpPr txBox="1"/>
          <p:nvPr/>
        </p:nvSpPr>
        <p:spPr>
          <a:xfrm>
            <a:off x="2480793" y="2355680"/>
            <a:ext cx="3462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solidFill>
                  <a:schemeClr val="bg1"/>
                </a:solidFill>
              </a:rPr>
              <a:t>改裝搖控車並用自製</a:t>
            </a:r>
            <a:r>
              <a:rPr kumimoji="1" lang="en-US" altLang="zh-CN" sz="2000" dirty="0">
                <a:solidFill>
                  <a:schemeClr val="bg1"/>
                </a:solidFill>
              </a:rPr>
              <a:t>App</a:t>
            </a:r>
            <a:r>
              <a:rPr kumimoji="1" lang="zh-CN" altLang="en-US" sz="2000" dirty="0">
                <a:solidFill>
                  <a:schemeClr val="bg1"/>
                </a:solidFill>
              </a:rPr>
              <a:t>遙控</a:t>
            </a:r>
            <a:endParaRPr kumimoji="1"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A2E32D1A-6839-0A4A-B5B4-A5D0C820439D}"/>
              </a:ext>
            </a:extLst>
          </p:cNvPr>
          <p:cNvSpPr txBox="1"/>
          <p:nvPr/>
        </p:nvSpPr>
        <p:spPr>
          <a:xfrm>
            <a:off x="2399766" y="3731690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chemeClr val="bg1"/>
                </a:solidFill>
              </a:rPr>
              <a:t>色彩辨識並取得複數車輛座標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ED2EE955-9CCD-2944-82C1-9BB10A6D2B10}"/>
              </a:ext>
            </a:extLst>
          </p:cNvPr>
          <p:cNvSpPr txBox="1"/>
          <p:nvPr/>
        </p:nvSpPr>
        <p:spPr>
          <a:xfrm>
            <a:off x="5943600" y="3020490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chemeClr val="bg1"/>
                </a:solidFill>
              </a:rPr>
              <a:t>透過邊緣設備連接車輛並操作成功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F6DFAC60-7C67-C348-8236-E2D3C298C863}"/>
              </a:ext>
            </a:extLst>
          </p:cNvPr>
          <p:cNvSpPr txBox="1"/>
          <p:nvPr/>
        </p:nvSpPr>
        <p:spPr>
          <a:xfrm>
            <a:off x="5968523" y="4496902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chemeClr val="bg1"/>
                </a:solidFill>
              </a:rPr>
              <a:t>計算場地位置並使賽車不超出場地</a:t>
            </a: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5283FE72-67B6-3B43-B502-27C227220CD4}"/>
              </a:ext>
            </a:extLst>
          </p:cNvPr>
          <p:cNvSpPr txBox="1"/>
          <p:nvPr/>
        </p:nvSpPr>
        <p:spPr>
          <a:xfrm rot="618300">
            <a:off x="8054595" y="1558784"/>
            <a:ext cx="86113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5000" dirty="0">
                <a:solidFill>
                  <a:srgbClr val="00B050"/>
                </a:solidFill>
              </a:rPr>
              <a:t>ok</a:t>
            </a:r>
            <a:endParaRPr kumimoji="1" lang="zh-TW" altLang="en-US" sz="5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016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TextBox 76"/>
          <p:cNvSpPr txBox="1"/>
          <p:nvPr/>
        </p:nvSpPr>
        <p:spPr>
          <a:xfrm>
            <a:off x="293455" y="885858"/>
            <a:ext cx="13548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TW" sz="1000" dirty="0">
                <a:solidFill>
                  <a:schemeClr val="bg1"/>
                </a:solidFill>
                <a:cs typeface="+mn-ea"/>
                <a:sym typeface="+mn-lt"/>
              </a:rPr>
              <a:t>Achievement display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76"/>
          <p:cNvSpPr txBox="1"/>
          <p:nvPr/>
        </p:nvSpPr>
        <p:spPr>
          <a:xfrm>
            <a:off x="198879" y="36263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cs typeface="+mn-ea"/>
                <a:sym typeface="+mn-lt"/>
              </a:rPr>
              <a:t>成果展示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02EEA8A-E351-3E47-92EC-435F82237378}"/>
              </a:ext>
            </a:extLst>
          </p:cNvPr>
          <p:cNvSpPr txBox="1"/>
          <p:nvPr/>
        </p:nvSpPr>
        <p:spPr>
          <a:xfrm>
            <a:off x="1819836" y="1694329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solidFill>
                  <a:schemeClr val="bg1"/>
                </a:solidFill>
              </a:rPr>
              <a:t>自行改裝車輛並用手機遙控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AC21610-C4A5-5940-B707-5678C7A925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325" y="433112"/>
            <a:ext cx="3419162" cy="60785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825BFFA-EE0C-EA4E-9F50-A9B6C39D0F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112" y="2263515"/>
            <a:ext cx="5092874" cy="38196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DBBD260B-6FB6-2D4A-9831-DB45E992B066}"/>
              </a:ext>
            </a:extLst>
          </p:cNvPr>
          <p:cNvSpPr txBox="1"/>
          <p:nvPr/>
        </p:nvSpPr>
        <p:spPr>
          <a:xfrm>
            <a:off x="11687176" y="6326957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245003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TextBox 76"/>
          <p:cNvSpPr txBox="1"/>
          <p:nvPr/>
        </p:nvSpPr>
        <p:spPr>
          <a:xfrm>
            <a:off x="293455" y="885858"/>
            <a:ext cx="13548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TW" sz="1000" dirty="0">
                <a:solidFill>
                  <a:schemeClr val="bg1"/>
                </a:solidFill>
                <a:cs typeface="+mn-ea"/>
                <a:sym typeface="+mn-lt"/>
              </a:rPr>
              <a:t>Achievement display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76"/>
          <p:cNvSpPr txBox="1"/>
          <p:nvPr/>
        </p:nvSpPr>
        <p:spPr>
          <a:xfrm>
            <a:off x="198879" y="36263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cs typeface="+mn-ea"/>
                <a:sym typeface="+mn-lt"/>
              </a:rPr>
              <a:t>成果展示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C937F3E-B8D0-4442-BE55-C6B1E356FC8B}"/>
              </a:ext>
            </a:extLst>
          </p:cNvPr>
          <p:cNvSpPr txBox="1"/>
          <p:nvPr/>
        </p:nvSpPr>
        <p:spPr>
          <a:xfrm>
            <a:off x="11687176" y="632695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12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707BB17-55BE-1546-8FB3-8E5A2D16E2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343" y="2191869"/>
            <a:ext cx="7039286" cy="39803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C02EEA8A-E351-3E47-92EC-435F82237378}"/>
              </a:ext>
            </a:extLst>
          </p:cNvPr>
          <p:cNvSpPr txBox="1"/>
          <p:nvPr/>
        </p:nvSpPr>
        <p:spPr>
          <a:xfrm>
            <a:off x="1819836" y="169432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solidFill>
                  <a:schemeClr val="bg1"/>
                </a:solidFill>
              </a:rPr>
              <a:t>影像辨識取得車輛位置</a:t>
            </a:r>
          </a:p>
        </p:txBody>
      </p:sp>
    </p:spTree>
    <p:extLst>
      <p:ext uri="{BB962C8B-B14F-4D97-AF65-F5344CB8AC3E}">
        <p14:creationId xmlns:p14="http://schemas.microsoft.com/office/powerpoint/2010/main" val="3905806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TextBox 76"/>
          <p:cNvSpPr txBox="1"/>
          <p:nvPr/>
        </p:nvSpPr>
        <p:spPr>
          <a:xfrm>
            <a:off x="293455" y="885858"/>
            <a:ext cx="13548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TW" sz="1000" dirty="0">
                <a:solidFill>
                  <a:schemeClr val="bg1"/>
                </a:solidFill>
                <a:cs typeface="+mn-ea"/>
                <a:sym typeface="+mn-lt"/>
              </a:rPr>
              <a:t>Achievement display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76"/>
          <p:cNvSpPr txBox="1"/>
          <p:nvPr/>
        </p:nvSpPr>
        <p:spPr>
          <a:xfrm>
            <a:off x="198879" y="36263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cs typeface="+mn-ea"/>
                <a:sym typeface="+mn-lt"/>
              </a:rPr>
              <a:t>成果展示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C937F3E-B8D0-4442-BE55-C6B1E356FC8B}"/>
              </a:ext>
            </a:extLst>
          </p:cNvPr>
          <p:cNvSpPr txBox="1"/>
          <p:nvPr/>
        </p:nvSpPr>
        <p:spPr>
          <a:xfrm>
            <a:off x="11687176" y="632695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13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02EEA8A-E351-3E47-92EC-435F82237378}"/>
              </a:ext>
            </a:extLst>
          </p:cNvPr>
          <p:cNvSpPr txBox="1"/>
          <p:nvPr/>
        </p:nvSpPr>
        <p:spPr>
          <a:xfrm>
            <a:off x="1994648" y="125954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solidFill>
                  <a:schemeClr val="bg1"/>
                </a:solidFill>
              </a:rPr>
              <a:t>換算車輛及場地座標訊息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83A6FA3-1DBB-EB46-99D8-DFBC43B11E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179" y="1694329"/>
            <a:ext cx="6323599" cy="477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66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6815580" y="0"/>
            <a:ext cx="5376420" cy="5376420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-1" y="2743200"/>
            <a:ext cx="4374037" cy="4114800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9248502" y="0"/>
            <a:ext cx="2943498" cy="2943498"/>
          </a:xfrm>
          <a:prstGeom prst="rtTriangle">
            <a:avLst/>
          </a:prstGeom>
          <a:solidFill>
            <a:srgbClr val="CAD0D8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4" name="TextBox 76"/>
          <p:cNvSpPr txBox="1"/>
          <p:nvPr/>
        </p:nvSpPr>
        <p:spPr>
          <a:xfrm>
            <a:off x="2070847" y="2982431"/>
            <a:ext cx="7633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Thanks for listening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297212" y="0"/>
            <a:ext cx="1894788" cy="1894788"/>
          </a:xfrm>
          <a:prstGeom prst="rtTriangle">
            <a:avLst/>
          </a:prstGeom>
          <a:solidFill>
            <a:srgbClr val="CAD0D8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 flipV="1">
            <a:off x="0" y="0"/>
            <a:ext cx="4194928" cy="4194928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16200000">
            <a:off x="10916238" y="5582238"/>
            <a:ext cx="1275761" cy="1275761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2" name="Text Box 3"/>
          <p:cNvSpPr>
            <a:spLocks noChangeArrowheads="1"/>
          </p:cNvSpPr>
          <p:nvPr/>
        </p:nvSpPr>
        <p:spPr bwMode="auto">
          <a:xfrm>
            <a:off x="1968551" y="2684647"/>
            <a:ext cx="172354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zh-TW" altLang="en-US" sz="6000" dirty="0">
                <a:solidFill>
                  <a:schemeClr val="bg1"/>
                </a:solidFill>
                <a:cs typeface="+mn-ea"/>
                <a:sym typeface="+mn-lt"/>
              </a:rPr>
              <a:t>目錄</a:t>
            </a:r>
            <a:endParaRPr lang="en-US" altLang="zh-CN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椭圆 1"/>
          <p:cNvSpPr>
            <a:spLocks noChangeArrowheads="1"/>
          </p:cNvSpPr>
          <p:nvPr/>
        </p:nvSpPr>
        <p:spPr bwMode="auto">
          <a:xfrm>
            <a:off x="6992509" y="839058"/>
            <a:ext cx="678005" cy="678005"/>
          </a:xfrm>
          <a:prstGeom prst="rect">
            <a:avLst/>
          </a:prstGeom>
          <a:solidFill>
            <a:srgbClr val="EF5350"/>
          </a:solidFill>
          <a:ln w="28575">
            <a:noFill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TextBox 32"/>
          <p:cNvSpPr txBox="1">
            <a:spLocks noChangeArrowheads="1"/>
          </p:cNvSpPr>
          <p:nvPr/>
        </p:nvSpPr>
        <p:spPr bwMode="auto">
          <a:xfrm>
            <a:off x="7056436" y="911881"/>
            <a:ext cx="5854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  <a:endParaRPr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7769345" y="911881"/>
            <a:ext cx="269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rgbClr val="EF5350"/>
                </a:solidFill>
                <a:cs typeface="+mn-ea"/>
                <a:sym typeface="+mn-lt"/>
              </a:rPr>
              <a:t>類別圖</a:t>
            </a:r>
            <a:endParaRPr lang="zh-CN" altLang="en-US" sz="2800" dirty="0">
              <a:solidFill>
                <a:srgbClr val="EF5350"/>
              </a:solidFill>
              <a:cs typeface="+mn-ea"/>
              <a:sym typeface="+mn-lt"/>
            </a:endParaRPr>
          </a:p>
        </p:txBody>
      </p:sp>
      <p:sp>
        <p:nvSpPr>
          <p:cNvPr id="17" name="椭圆 1"/>
          <p:cNvSpPr>
            <a:spLocks noChangeArrowheads="1"/>
          </p:cNvSpPr>
          <p:nvPr/>
        </p:nvSpPr>
        <p:spPr bwMode="auto">
          <a:xfrm>
            <a:off x="6980542" y="2200034"/>
            <a:ext cx="678005" cy="678005"/>
          </a:xfrm>
          <a:prstGeom prst="rect">
            <a:avLst/>
          </a:prstGeom>
          <a:solidFill>
            <a:srgbClr val="EF5350"/>
          </a:solidFill>
          <a:ln w="28575">
            <a:noFill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" name="TextBox 32"/>
          <p:cNvSpPr txBox="1">
            <a:spLocks noChangeArrowheads="1"/>
          </p:cNvSpPr>
          <p:nvPr/>
        </p:nvSpPr>
        <p:spPr bwMode="auto">
          <a:xfrm>
            <a:off x="7044469" y="2272858"/>
            <a:ext cx="5854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02</a:t>
            </a:r>
            <a:endParaRPr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TextBox 76"/>
          <p:cNvSpPr txBox="1"/>
          <p:nvPr/>
        </p:nvSpPr>
        <p:spPr>
          <a:xfrm>
            <a:off x="7769345" y="2272858"/>
            <a:ext cx="269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rgbClr val="EF5350"/>
                </a:solidFill>
                <a:cs typeface="+mn-ea"/>
                <a:sym typeface="+mn-lt"/>
              </a:rPr>
              <a:t>循序圖</a:t>
            </a:r>
            <a:endParaRPr lang="zh-CN" altLang="en-US" sz="2800" dirty="0">
              <a:solidFill>
                <a:srgbClr val="EF5350"/>
              </a:solidFill>
              <a:cs typeface="+mn-ea"/>
              <a:sym typeface="+mn-lt"/>
            </a:endParaRPr>
          </a:p>
        </p:txBody>
      </p:sp>
      <p:sp>
        <p:nvSpPr>
          <p:cNvPr id="21" name="椭圆 1"/>
          <p:cNvSpPr>
            <a:spLocks noChangeArrowheads="1"/>
          </p:cNvSpPr>
          <p:nvPr/>
        </p:nvSpPr>
        <p:spPr bwMode="auto">
          <a:xfrm>
            <a:off x="6972165" y="3588724"/>
            <a:ext cx="678005" cy="678005"/>
          </a:xfrm>
          <a:prstGeom prst="rect">
            <a:avLst/>
          </a:prstGeom>
          <a:solidFill>
            <a:srgbClr val="EF5350"/>
          </a:solidFill>
          <a:ln w="28575">
            <a:noFill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" name="TextBox 32"/>
          <p:cNvSpPr txBox="1">
            <a:spLocks noChangeArrowheads="1"/>
          </p:cNvSpPr>
          <p:nvPr/>
        </p:nvSpPr>
        <p:spPr bwMode="auto">
          <a:xfrm>
            <a:off x="7036092" y="3661547"/>
            <a:ext cx="5854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03</a:t>
            </a:r>
            <a:endParaRPr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4" name="TextBox 76"/>
          <p:cNvSpPr txBox="1"/>
          <p:nvPr/>
        </p:nvSpPr>
        <p:spPr>
          <a:xfrm>
            <a:off x="7769345" y="3671708"/>
            <a:ext cx="269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rgbClr val="EF5350"/>
                </a:solidFill>
                <a:cs typeface="+mn-ea"/>
                <a:sym typeface="+mn-lt"/>
              </a:rPr>
              <a:t>測試計畫</a:t>
            </a:r>
            <a:endParaRPr lang="zh-CN" altLang="en-US" sz="2800" dirty="0">
              <a:solidFill>
                <a:srgbClr val="EF5350"/>
              </a:solidFill>
              <a:cs typeface="+mn-ea"/>
              <a:sym typeface="+mn-lt"/>
            </a:endParaRPr>
          </a:p>
        </p:txBody>
      </p:sp>
      <p:sp>
        <p:nvSpPr>
          <p:cNvPr id="25" name="椭圆 1"/>
          <p:cNvSpPr>
            <a:spLocks noChangeArrowheads="1"/>
          </p:cNvSpPr>
          <p:nvPr/>
        </p:nvSpPr>
        <p:spPr bwMode="auto">
          <a:xfrm>
            <a:off x="6992509" y="4955357"/>
            <a:ext cx="678005" cy="678005"/>
          </a:xfrm>
          <a:prstGeom prst="rect">
            <a:avLst/>
          </a:prstGeom>
          <a:solidFill>
            <a:srgbClr val="EF5350"/>
          </a:solidFill>
          <a:ln w="28575">
            <a:noFill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6" name="TextBox 32"/>
          <p:cNvSpPr txBox="1">
            <a:spLocks noChangeArrowheads="1"/>
          </p:cNvSpPr>
          <p:nvPr/>
        </p:nvSpPr>
        <p:spPr bwMode="auto">
          <a:xfrm>
            <a:off x="7056436" y="5028179"/>
            <a:ext cx="5854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04</a:t>
            </a:r>
            <a:endParaRPr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" name="TextBox 76"/>
          <p:cNvSpPr txBox="1"/>
          <p:nvPr/>
        </p:nvSpPr>
        <p:spPr>
          <a:xfrm>
            <a:off x="7769345" y="5035346"/>
            <a:ext cx="269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EF5350"/>
                </a:solidFill>
                <a:cs typeface="+mn-ea"/>
                <a:sym typeface="+mn-lt"/>
              </a:rPr>
              <a:t>目前執行進度</a:t>
            </a:r>
          </a:p>
        </p:txBody>
      </p:sp>
      <p:sp>
        <p:nvSpPr>
          <p:cNvPr id="29" name="直角三角形 28"/>
          <p:cNvSpPr/>
          <p:nvPr/>
        </p:nvSpPr>
        <p:spPr>
          <a:xfrm rot="5400000" flipH="1">
            <a:off x="719843" y="2402528"/>
            <a:ext cx="3729437" cy="5181506"/>
          </a:xfrm>
          <a:prstGeom prst="rtTriangle">
            <a:avLst/>
          </a:prstGeom>
          <a:solidFill>
            <a:srgbClr val="CAD0D8"/>
          </a:solidFill>
          <a:ln>
            <a:noFill/>
          </a:ln>
          <a:effectLst>
            <a:outerShdw blurRad="1270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C20F6A8-91AE-7C49-8683-B14EF7CFDFAB}"/>
              </a:ext>
            </a:extLst>
          </p:cNvPr>
          <p:cNvSpPr txBox="1"/>
          <p:nvPr/>
        </p:nvSpPr>
        <p:spPr>
          <a:xfrm>
            <a:off x="11687176" y="63269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2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直角三角形 11"/>
          <p:cNvSpPr/>
          <p:nvPr/>
        </p:nvSpPr>
        <p:spPr>
          <a:xfrm>
            <a:off x="0" y="1325670"/>
            <a:ext cx="6109779" cy="5532330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直角三角形 6"/>
          <p:cNvSpPr/>
          <p:nvPr/>
        </p:nvSpPr>
        <p:spPr>
          <a:xfrm rot="5400000" flipV="1">
            <a:off x="8155756" y="83270"/>
            <a:ext cx="4119513" cy="3952973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2658359"/>
            <a:ext cx="4637988" cy="4199641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9852581" y="-1571"/>
            <a:ext cx="2337847" cy="2340990"/>
          </a:xfrm>
          <a:prstGeom prst="rtTriangle">
            <a:avLst/>
          </a:prstGeom>
          <a:solidFill>
            <a:srgbClr val="CAD0D8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4340632" y="2781371"/>
            <a:ext cx="3545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dirty="0">
                <a:solidFill>
                  <a:srgbClr val="EF5350"/>
                </a:solidFill>
                <a:cs typeface="+mn-ea"/>
                <a:sym typeface="+mn-lt"/>
              </a:rPr>
              <a:t>類別圖</a:t>
            </a:r>
            <a:endParaRPr lang="zh-CN" altLang="en-US" sz="5400" dirty="0">
              <a:solidFill>
                <a:srgbClr val="EF5350"/>
              </a:solidFill>
              <a:cs typeface="+mn-ea"/>
              <a:sym typeface="+mn-lt"/>
            </a:endParaRPr>
          </a:p>
        </p:txBody>
      </p:sp>
      <p:cxnSp>
        <p:nvCxnSpPr>
          <p:cNvPr id="8" name="直線接點 7"/>
          <p:cNvCxnSpPr/>
          <p:nvPr/>
        </p:nvCxnSpPr>
        <p:spPr>
          <a:xfrm>
            <a:off x="4345517" y="3794370"/>
            <a:ext cx="3556000" cy="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A7923986-3892-5D49-BEE8-0C19115CF173}"/>
              </a:ext>
            </a:extLst>
          </p:cNvPr>
          <p:cNvSpPr txBox="1"/>
          <p:nvPr/>
        </p:nvSpPr>
        <p:spPr>
          <a:xfrm>
            <a:off x="11687176" y="63269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21967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76"/>
          <p:cNvSpPr txBox="1"/>
          <p:nvPr/>
        </p:nvSpPr>
        <p:spPr>
          <a:xfrm>
            <a:off x="198879" y="36263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類別圖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9EEFA57B-93C6-7F46-B953-83F1E735024B}"/>
              </a:ext>
            </a:extLst>
          </p:cNvPr>
          <p:cNvSpPr txBox="1"/>
          <p:nvPr/>
        </p:nvSpPr>
        <p:spPr>
          <a:xfrm>
            <a:off x="11687176" y="63269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4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5C0F2240-C04B-D145-AD02-14CCDB97C9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987201"/>
              </p:ext>
            </p:extLst>
          </p:nvPr>
        </p:nvGraphicFramePr>
        <p:xfrm>
          <a:off x="5472148" y="2870331"/>
          <a:ext cx="2703724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3724">
                  <a:extLst>
                    <a:ext uri="{9D8B030D-6E8A-4147-A177-3AD203B41FA5}">
                      <a16:colId xmlns:a16="http://schemas.microsoft.com/office/drawing/2014/main" val="14483020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避障系統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426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座標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670831"/>
                  </a:ext>
                </a:extLst>
              </a:tr>
              <a:tr h="386449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獲得座標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傳輸地圖座標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傳輸障礙物座標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730495"/>
                  </a:ext>
                </a:extLst>
              </a:tr>
            </a:tbl>
          </a:graphicData>
        </a:graphic>
      </p:graphicFrame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11FAA646-D115-F84F-9E6A-43A6909774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757858"/>
              </p:ext>
            </p:extLst>
          </p:nvPr>
        </p:nvGraphicFramePr>
        <p:xfrm>
          <a:off x="1730169" y="1365976"/>
          <a:ext cx="2640849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0849">
                  <a:extLst>
                    <a:ext uri="{9D8B030D-6E8A-4147-A177-3AD203B41FA5}">
                      <a16:colId xmlns:a16="http://schemas.microsoft.com/office/drawing/2014/main" val="14483020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路徑規劃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426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座標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行進方向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670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規劃最佳路徑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獲取座標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傳輸行進方向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690617"/>
                  </a:ext>
                </a:extLst>
              </a:tr>
            </a:tbl>
          </a:graphicData>
        </a:graphic>
      </p:graphicFrame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655F1460-5D14-0847-B918-D403DC570A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449036"/>
              </p:ext>
            </p:extLst>
          </p:nvPr>
        </p:nvGraphicFramePr>
        <p:xfrm>
          <a:off x="8574104" y="1603843"/>
          <a:ext cx="26603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0304">
                  <a:extLst>
                    <a:ext uri="{9D8B030D-6E8A-4147-A177-3AD203B41FA5}">
                      <a16:colId xmlns:a16="http://schemas.microsoft.com/office/drawing/2014/main" val="14483020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影像串流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426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670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賽道畫面擷取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605962"/>
                  </a:ext>
                </a:extLst>
              </a:tr>
            </a:tbl>
          </a:graphicData>
        </a:graphic>
      </p:graphicFrame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0099BF7D-6E33-2148-B9A9-835FD1649E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422568"/>
              </p:ext>
            </p:extLst>
          </p:nvPr>
        </p:nvGraphicFramePr>
        <p:xfrm>
          <a:off x="8443474" y="4758284"/>
          <a:ext cx="2790934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0934">
                  <a:extLst>
                    <a:ext uri="{9D8B030D-6E8A-4147-A177-3AD203B41FA5}">
                      <a16:colId xmlns:a16="http://schemas.microsoft.com/office/drawing/2014/main" val="14483020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影像辨識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426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車輛位置座標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賽道位置座標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障礙物辨識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670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將串流影像進行辨識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203518"/>
                  </a:ext>
                </a:extLst>
              </a:tr>
            </a:tbl>
          </a:graphicData>
        </a:graphic>
      </p:graphicFrame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37D112D8-3F13-4247-A2B3-E0EE827BCD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424721"/>
              </p:ext>
            </p:extLst>
          </p:nvPr>
        </p:nvGraphicFramePr>
        <p:xfrm>
          <a:off x="3449368" y="4813348"/>
          <a:ext cx="263353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3534">
                  <a:extLst>
                    <a:ext uri="{9D8B030D-6E8A-4147-A177-3AD203B41FA5}">
                      <a16:colId xmlns:a16="http://schemas.microsoft.com/office/drawing/2014/main" val="14483020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遠端控制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426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行進方向</a:t>
                      </a:r>
                      <a:endParaRPr lang="en-US" altLang="zh-TW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670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控制車輛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794655"/>
                  </a:ext>
                </a:extLst>
              </a:tr>
            </a:tbl>
          </a:graphicData>
        </a:graphic>
      </p:graphicFrame>
      <p:cxnSp>
        <p:nvCxnSpPr>
          <p:cNvPr id="33" name="直接连接符 12">
            <a:extLst>
              <a:ext uri="{FF2B5EF4-FFF2-40B4-BE49-F238E27FC236}">
                <a16:creationId xmlns:a16="http://schemas.microsoft.com/office/drawing/2014/main" id="{F56BCD56-3194-3845-890D-8F2D6B6085DD}"/>
              </a:ext>
            </a:extLst>
          </p:cNvPr>
          <p:cNvCxnSpPr>
            <a:cxnSpLocks/>
          </p:cNvCxnSpPr>
          <p:nvPr/>
        </p:nvCxnSpPr>
        <p:spPr>
          <a:xfrm>
            <a:off x="1088796" y="1008968"/>
            <a:ext cx="8432886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94D2A2BD-E36C-1A46-ABB0-C6802E4478A2}"/>
              </a:ext>
            </a:extLst>
          </p:cNvPr>
          <p:cNvCxnSpPr>
            <a:cxnSpLocks/>
          </p:cNvCxnSpPr>
          <p:nvPr/>
        </p:nvCxnSpPr>
        <p:spPr>
          <a:xfrm>
            <a:off x="4397594" y="2138289"/>
            <a:ext cx="18484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EE7E0F48-B30F-CA41-8F80-188CE09C550E}"/>
              </a:ext>
            </a:extLst>
          </p:cNvPr>
          <p:cNvCxnSpPr>
            <a:cxnSpLocks/>
          </p:cNvCxnSpPr>
          <p:nvPr/>
        </p:nvCxnSpPr>
        <p:spPr>
          <a:xfrm>
            <a:off x="6246070" y="2138289"/>
            <a:ext cx="0" cy="64047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416F4E80-526C-6B42-92BE-C26B1BA7E600}"/>
              </a:ext>
            </a:extLst>
          </p:cNvPr>
          <p:cNvCxnSpPr>
            <a:cxnSpLocks/>
          </p:cNvCxnSpPr>
          <p:nvPr/>
        </p:nvCxnSpPr>
        <p:spPr>
          <a:xfrm>
            <a:off x="8175872" y="3737323"/>
            <a:ext cx="144528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66D884FA-673F-3941-95C5-F1FEE8711000}"/>
              </a:ext>
            </a:extLst>
          </p:cNvPr>
          <p:cNvCxnSpPr>
            <a:cxnSpLocks/>
          </p:cNvCxnSpPr>
          <p:nvPr/>
        </p:nvCxnSpPr>
        <p:spPr>
          <a:xfrm>
            <a:off x="9623146" y="3737323"/>
            <a:ext cx="0" cy="102096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3BDA1B7B-A53B-6342-B9DD-A96DE16F3F87}"/>
              </a:ext>
            </a:extLst>
          </p:cNvPr>
          <p:cNvCxnSpPr>
            <a:cxnSpLocks/>
          </p:cNvCxnSpPr>
          <p:nvPr/>
        </p:nvCxnSpPr>
        <p:spPr>
          <a:xfrm>
            <a:off x="10196946" y="2716363"/>
            <a:ext cx="0" cy="204192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2B853CFE-413C-1C47-AA3B-1062F9C17827}"/>
              </a:ext>
            </a:extLst>
          </p:cNvPr>
          <p:cNvCxnSpPr>
            <a:cxnSpLocks/>
          </p:cNvCxnSpPr>
          <p:nvPr/>
        </p:nvCxnSpPr>
        <p:spPr>
          <a:xfrm>
            <a:off x="4033086" y="3300657"/>
            <a:ext cx="1" cy="149625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0AF2C522-6A03-4E44-97B7-69217260D8C7}"/>
              </a:ext>
            </a:extLst>
          </p:cNvPr>
          <p:cNvSpPr txBox="1"/>
          <p:nvPr/>
        </p:nvSpPr>
        <p:spPr>
          <a:xfrm>
            <a:off x="4344443" y="17678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1</a:t>
            </a:r>
            <a:endParaRPr kumimoji="1"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217F167-8A80-FF45-9129-03B0F06391B8}"/>
              </a:ext>
            </a:extLst>
          </p:cNvPr>
          <p:cNvSpPr txBox="1"/>
          <p:nvPr/>
        </p:nvSpPr>
        <p:spPr>
          <a:xfrm>
            <a:off x="6257673" y="23621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1</a:t>
            </a:r>
            <a:endParaRPr kumimoji="1"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A9EC82F-854B-4841-B98A-88AA03408192}"/>
              </a:ext>
            </a:extLst>
          </p:cNvPr>
          <p:cNvSpPr txBox="1"/>
          <p:nvPr/>
        </p:nvSpPr>
        <p:spPr>
          <a:xfrm>
            <a:off x="4144740" y="32905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1</a:t>
            </a:r>
            <a:endParaRPr kumimoji="1"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BE375C97-C694-C946-8D6A-4A424FF3626E}"/>
              </a:ext>
            </a:extLst>
          </p:cNvPr>
          <p:cNvSpPr txBox="1"/>
          <p:nvPr/>
        </p:nvSpPr>
        <p:spPr>
          <a:xfrm>
            <a:off x="4144740" y="434174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1</a:t>
            </a:r>
            <a:endParaRPr kumimoji="1"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F5BD767-AEAB-BC45-B6B5-756BC4717A30}"/>
              </a:ext>
            </a:extLst>
          </p:cNvPr>
          <p:cNvSpPr txBox="1"/>
          <p:nvPr/>
        </p:nvSpPr>
        <p:spPr>
          <a:xfrm>
            <a:off x="8167942" y="33006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1</a:t>
            </a:r>
            <a:endParaRPr kumimoji="1"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61406420-6342-564C-BFED-E08DB5F37389}"/>
              </a:ext>
            </a:extLst>
          </p:cNvPr>
          <p:cNvSpPr txBox="1"/>
          <p:nvPr/>
        </p:nvSpPr>
        <p:spPr>
          <a:xfrm>
            <a:off x="9314376" y="42962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1</a:t>
            </a:r>
            <a:endParaRPr kumimoji="1"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ED40EAC-7755-3546-8707-DB2F07F25DBC}"/>
              </a:ext>
            </a:extLst>
          </p:cNvPr>
          <p:cNvSpPr txBox="1"/>
          <p:nvPr/>
        </p:nvSpPr>
        <p:spPr>
          <a:xfrm>
            <a:off x="10298843" y="27073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1</a:t>
            </a:r>
            <a:endParaRPr kumimoji="1" lang="zh-TW" altLang="en-US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A1B480E6-8E4A-7343-8FC1-217A18FB47DC}"/>
              </a:ext>
            </a:extLst>
          </p:cNvPr>
          <p:cNvSpPr txBox="1"/>
          <p:nvPr/>
        </p:nvSpPr>
        <p:spPr>
          <a:xfrm>
            <a:off x="10304476" y="43889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1</a:t>
            </a:r>
            <a:endParaRPr kumimoji="1" lang="zh-TW" altLang="en-US" dirty="0"/>
          </a:p>
        </p:txBody>
      </p:sp>
      <p:graphicFrame>
        <p:nvGraphicFramePr>
          <p:cNvPr id="51" name="表格 50">
            <a:extLst>
              <a:ext uri="{FF2B5EF4-FFF2-40B4-BE49-F238E27FC236}">
                <a16:creationId xmlns:a16="http://schemas.microsoft.com/office/drawing/2014/main" id="{D3E99E22-9E59-344E-A277-E89EE1F85C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187962"/>
              </p:ext>
            </p:extLst>
          </p:nvPr>
        </p:nvGraphicFramePr>
        <p:xfrm>
          <a:off x="341561" y="3698371"/>
          <a:ext cx="2633534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3534">
                  <a:extLst>
                    <a:ext uri="{9D8B030D-6E8A-4147-A177-3AD203B41FA5}">
                      <a16:colId xmlns:a16="http://schemas.microsoft.com/office/drawing/2014/main" val="14483020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應用程式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426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行進方向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按鈕</a:t>
                      </a:r>
                      <a:endParaRPr lang="en-US" altLang="zh-TW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670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傳輸行進方向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794655"/>
                  </a:ext>
                </a:extLst>
              </a:tr>
            </a:tbl>
          </a:graphicData>
        </a:graphic>
      </p:graphicFrame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7B571D3E-0C68-CB47-BFB1-7D2C938B375C}"/>
              </a:ext>
            </a:extLst>
          </p:cNvPr>
          <p:cNvCxnSpPr>
            <a:cxnSpLocks/>
          </p:cNvCxnSpPr>
          <p:nvPr/>
        </p:nvCxnSpPr>
        <p:spPr>
          <a:xfrm>
            <a:off x="1600892" y="5691451"/>
            <a:ext cx="18484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D79F3AE5-2952-0743-A4A5-75A97B20C7EB}"/>
              </a:ext>
            </a:extLst>
          </p:cNvPr>
          <p:cNvCxnSpPr>
            <a:cxnSpLocks/>
          </p:cNvCxnSpPr>
          <p:nvPr/>
        </p:nvCxnSpPr>
        <p:spPr>
          <a:xfrm>
            <a:off x="1595406" y="5080131"/>
            <a:ext cx="0" cy="61132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8CD45A44-3456-974F-A7EC-0BE978AA08B1}"/>
              </a:ext>
            </a:extLst>
          </p:cNvPr>
          <p:cNvSpPr txBox="1"/>
          <p:nvPr/>
        </p:nvSpPr>
        <p:spPr>
          <a:xfrm>
            <a:off x="1573716" y="50396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1</a:t>
            </a:r>
            <a:endParaRPr kumimoji="1" lang="zh-TW" altLang="en-US" dirty="0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1A1C4E51-F1F4-CF48-8E69-06E4BD570DAE}"/>
              </a:ext>
            </a:extLst>
          </p:cNvPr>
          <p:cNvSpPr txBox="1"/>
          <p:nvPr/>
        </p:nvSpPr>
        <p:spPr>
          <a:xfrm>
            <a:off x="3133720" y="53221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1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0871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直角三角形 11"/>
          <p:cNvSpPr/>
          <p:nvPr/>
        </p:nvSpPr>
        <p:spPr>
          <a:xfrm>
            <a:off x="0" y="1325670"/>
            <a:ext cx="6109779" cy="5532330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直角三角形 6"/>
          <p:cNvSpPr/>
          <p:nvPr/>
        </p:nvSpPr>
        <p:spPr>
          <a:xfrm rot="5400000" flipV="1">
            <a:off x="8155756" y="83270"/>
            <a:ext cx="4119513" cy="3952973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2658359"/>
            <a:ext cx="4637988" cy="4199641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9852581" y="-1571"/>
            <a:ext cx="2337847" cy="2340990"/>
          </a:xfrm>
          <a:prstGeom prst="rtTriangle">
            <a:avLst/>
          </a:prstGeom>
          <a:solidFill>
            <a:srgbClr val="CAD0D8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4340632" y="2781371"/>
            <a:ext cx="3545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dirty="0">
                <a:solidFill>
                  <a:srgbClr val="EF5350"/>
                </a:solidFill>
                <a:cs typeface="+mn-ea"/>
                <a:sym typeface="+mn-lt"/>
              </a:rPr>
              <a:t>循序圖</a:t>
            </a:r>
            <a:endParaRPr lang="zh-CN" altLang="en-US" sz="5400" dirty="0">
              <a:solidFill>
                <a:srgbClr val="EF5350"/>
              </a:solidFill>
              <a:cs typeface="+mn-ea"/>
              <a:sym typeface="+mn-lt"/>
            </a:endParaRPr>
          </a:p>
        </p:txBody>
      </p:sp>
      <p:cxnSp>
        <p:nvCxnSpPr>
          <p:cNvPr id="8" name="直線接點 7"/>
          <p:cNvCxnSpPr/>
          <p:nvPr/>
        </p:nvCxnSpPr>
        <p:spPr>
          <a:xfrm>
            <a:off x="4345517" y="3794370"/>
            <a:ext cx="3556000" cy="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A7923986-3892-5D49-BEE8-0C19115CF173}"/>
              </a:ext>
            </a:extLst>
          </p:cNvPr>
          <p:cNvSpPr txBox="1"/>
          <p:nvPr/>
        </p:nvSpPr>
        <p:spPr>
          <a:xfrm>
            <a:off x="11687176" y="63269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31341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76"/>
          <p:cNvSpPr txBox="1"/>
          <p:nvPr/>
        </p:nvSpPr>
        <p:spPr>
          <a:xfrm>
            <a:off x="198879" y="36263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cs typeface="+mn-ea"/>
                <a:sym typeface="+mn-lt"/>
              </a:rPr>
              <a:t>循序圖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841CEC7-7F26-4246-84B7-31494B3FE450}"/>
              </a:ext>
            </a:extLst>
          </p:cNvPr>
          <p:cNvSpPr/>
          <p:nvPr/>
        </p:nvSpPr>
        <p:spPr>
          <a:xfrm>
            <a:off x="3560674" y="3428546"/>
            <a:ext cx="7325165" cy="2518348"/>
          </a:xfrm>
          <a:prstGeom prst="rect">
            <a:avLst/>
          </a:prstGeom>
          <a:solidFill>
            <a:schemeClr val="bg2">
              <a:lumMod val="75000"/>
              <a:alpha val="71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cxnSp>
        <p:nvCxnSpPr>
          <p:cNvPr id="30" name="直接连接符 12">
            <a:extLst>
              <a:ext uri="{FF2B5EF4-FFF2-40B4-BE49-F238E27FC236}">
                <a16:creationId xmlns:a16="http://schemas.microsoft.com/office/drawing/2014/main" id="{96B35EC7-3DCD-AC45-87B5-13641D431F3B}"/>
              </a:ext>
            </a:extLst>
          </p:cNvPr>
          <p:cNvCxnSpPr>
            <a:cxnSpLocks/>
          </p:cNvCxnSpPr>
          <p:nvPr/>
        </p:nvCxnSpPr>
        <p:spPr>
          <a:xfrm>
            <a:off x="702129" y="1008968"/>
            <a:ext cx="8819553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321B511B-D50B-6945-99C1-9B0F0591FA58}"/>
              </a:ext>
            </a:extLst>
          </p:cNvPr>
          <p:cNvGrpSpPr/>
          <p:nvPr/>
        </p:nvGrpSpPr>
        <p:grpSpPr>
          <a:xfrm>
            <a:off x="3421074" y="1498793"/>
            <a:ext cx="1267396" cy="4848150"/>
            <a:chOff x="4646762" y="552091"/>
            <a:chExt cx="1267396" cy="5628919"/>
          </a:xfrm>
        </p:grpSpPr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E56AD368-F346-E546-9CDB-219B7D658718}"/>
                </a:ext>
              </a:extLst>
            </p:cNvPr>
            <p:cNvSpPr txBox="1"/>
            <p:nvPr/>
          </p:nvSpPr>
          <p:spPr>
            <a:xfrm>
              <a:off x="4646762" y="552091"/>
              <a:ext cx="1267396" cy="42881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:</a:t>
              </a:r>
              <a:r>
                <a:rPr lang="zh-CN" altLang="en-US" dirty="0">
                  <a:solidFill>
                    <a:schemeClr val="bg1"/>
                  </a:solidFill>
                </a:rPr>
                <a:t>影像串流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D2AB03B5-9A96-304C-8701-AEC3D7102754}"/>
                </a:ext>
              </a:extLst>
            </p:cNvPr>
            <p:cNvCxnSpPr>
              <a:cxnSpLocks/>
              <a:stCxn id="32" idx="2"/>
            </p:cNvCxnSpPr>
            <p:nvPr/>
          </p:nvCxnSpPr>
          <p:spPr>
            <a:xfrm>
              <a:off x="5280460" y="980902"/>
              <a:ext cx="0" cy="5200108"/>
            </a:xfrm>
            <a:prstGeom prst="line">
              <a:avLst/>
            </a:prstGeom>
            <a:ln w="2222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F8066A62-FFB5-D944-A64A-3E7D72D3FCE7}"/>
              </a:ext>
            </a:extLst>
          </p:cNvPr>
          <p:cNvGrpSpPr/>
          <p:nvPr/>
        </p:nvGrpSpPr>
        <p:grpSpPr>
          <a:xfrm>
            <a:off x="875174" y="1267779"/>
            <a:ext cx="546216" cy="5063805"/>
            <a:chOff x="2812470" y="1263152"/>
            <a:chExt cx="546216" cy="5063805"/>
          </a:xfrm>
        </p:grpSpPr>
        <p:pic>
          <p:nvPicPr>
            <p:cNvPr id="2" name="圖片 1">
              <a:extLst>
                <a:ext uri="{FF2B5EF4-FFF2-40B4-BE49-F238E27FC236}">
                  <a16:creationId xmlns:a16="http://schemas.microsoft.com/office/drawing/2014/main" id="{EEF317DD-D351-304C-84FF-A2F5624382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12470" y="1263152"/>
              <a:ext cx="546216" cy="944173"/>
            </a:xfrm>
            <a:prstGeom prst="rect">
              <a:avLst/>
            </a:prstGeom>
          </p:spPr>
        </p:pic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972517AD-34E8-7848-8F22-7EA87B60775F}"/>
                </a:ext>
              </a:extLst>
            </p:cNvPr>
            <p:cNvCxnSpPr>
              <a:cxnSpLocks/>
              <a:stCxn id="2" idx="2"/>
            </p:cNvCxnSpPr>
            <p:nvPr/>
          </p:nvCxnSpPr>
          <p:spPr>
            <a:xfrm>
              <a:off x="3085578" y="2207325"/>
              <a:ext cx="0" cy="4119632"/>
            </a:xfrm>
            <a:prstGeom prst="line">
              <a:avLst/>
            </a:prstGeom>
            <a:ln w="2222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CA99055F-349E-724A-A2FE-F260211E6D75}"/>
              </a:ext>
            </a:extLst>
          </p:cNvPr>
          <p:cNvGrpSpPr/>
          <p:nvPr/>
        </p:nvGrpSpPr>
        <p:grpSpPr>
          <a:xfrm>
            <a:off x="1780235" y="1498793"/>
            <a:ext cx="1267396" cy="4848150"/>
            <a:chOff x="4646762" y="552091"/>
            <a:chExt cx="1267396" cy="5628919"/>
          </a:xfrm>
        </p:grpSpPr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C304476B-E1B8-1049-8224-B1995D23DE42}"/>
                </a:ext>
              </a:extLst>
            </p:cNvPr>
            <p:cNvSpPr txBox="1"/>
            <p:nvPr/>
          </p:nvSpPr>
          <p:spPr>
            <a:xfrm>
              <a:off x="4646762" y="552091"/>
              <a:ext cx="1267396" cy="42881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:</a:t>
              </a:r>
              <a:r>
                <a:rPr lang="zh-CN" altLang="en-US" dirty="0">
                  <a:solidFill>
                    <a:schemeClr val="bg1"/>
                  </a:solidFill>
                </a:rPr>
                <a:t>應用程式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9825DF91-1C65-3D4D-9A8E-43D8B112671C}"/>
                </a:ext>
              </a:extLst>
            </p:cNvPr>
            <p:cNvCxnSpPr>
              <a:cxnSpLocks/>
              <a:stCxn id="45" idx="2"/>
            </p:cNvCxnSpPr>
            <p:nvPr/>
          </p:nvCxnSpPr>
          <p:spPr>
            <a:xfrm>
              <a:off x="5280460" y="980902"/>
              <a:ext cx="0" cy="5200108"/>
            </a:xfrm>
            <a:prstGeom prst="line">
              <a:avLst/>
            </a:prstGeom>
            <a:ln w="2222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14703B02-3DE1-3845-BCC2-93D71F7533CA}"/>
              </a:ext>
            </a:extLst>
          </p:cNvPr>
          <p:cNvGrpSpPr/>
          <p:nvPr/>
        </p:nvGrpSpPr>
        <p:grpSpPr>
          <a:xfrm>
            <a:off x="5061913" y="1503789"/>
            <a:ext cx="1267396" cy="4848150"/>
            <a:chOff x="4646762" y="552091"/>
            <a:chExt cx="1267396" cy="5628919"/>
          </a:xfrm>
        </p:grpSpPr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CE31CD31-9FE6-E944-8C48-4070E0F4A4E2}"/>
                </a:ext>
              </a:extLst>
            </p:cNvPr>
            <p:cNvSpPr txBox="1"/>
            <p:nvPr/>
          </p:nvSpPr>
          <p:spPr>
            <a:xfrm>
              <a:off x="4646762" y="552091"/>
              <a:ext cx="1267396" cy="42881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:</a:t>
              </a:r>
              <a:r>
                <a:rPr lang="zh-CN" altLang="en-US" dirty="0">
                  <a:solidFill>
                    <a:schemeClr val="bg1"/>
                  </a:solidFill>
                </a:rPr>
                <a:t>影像辨識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8DB6869B-6F8B-3B4B-B211-200DDDCC307A}"/>
                </a:ext>
              </a:extLst>
            </p:cNvPr>
            <p:cNvCxnSpPr>
              <a:cxnSpLocks/>
              <a:stCxn id="48" idx="2"/>
            </p:cNvCxnSpPr>
            <p:nvPr/>
          </p:nvCxnSpPr>
          <p:spPr>
            <a:xfrm>
              <a:off x="5280460" y="980902"/>
              <a:ext cx="0" cy="5200108"/>
            </a:xfrm>
            <a:prstGeom prst="line">
              <a:avLst/>
            </a:prstGeom>
            <a:ln w="2222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E9CA14D7-5985-B54B-9A8A-ED31494E573F}"/>
              </a:ext>
            </a:extLst>
          </p:cNvPr>
          <p:cNvGrpSpPr/>
          <p:nvPr/>
        </p:nvGrpSpPr>
        <p:grpSpPr>
          <a:xfrm>
            <a:off x="6702751" y="1498793"/>
            <a:ext cx="1267396" cy="4848150"/>
            <a:chOff x="4646762" y="552091"/>
            <a:chExt cx="1267396" cy="5628919"/>
          </a:xfrm>
        </p:grpSpPr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47E1581E-EBA5-244B-86DE-C320299D8B88}"/>
                </a:ext>
              </a:extLst>
            </p:cNvPr>
            <p:cNvSpPr txBox="1"/>
            <p:nvPr/>
          </p:nvSpPr>
          <p:spPr>
            <a:xfrm>
              <a:off x="4646762" y="552091"/>
              <a:ext cx="1267396" cy="42881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:</a:t>
              </a:r>
              <a:r>
                <a:rPr lang="zh-CN" altLang="en-US" dirty="0">
                  <a:solidFill>
                    <a:schemeClr val="bg1"/>
                  </a:solidFill>
                </a:rPr>
                <a:t>避障系統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97230418-B854-D347-8BD9-7EB6BB2E10B5}"/>
                </a:ext>
              </a:extLst>
            </p:cNvPr>
            <p:cNvCxnSpPr>
              <a:cxnSpLocks/>
              <a:stCxn id="59" idx="2"/>
            </p:cNvCxnSpPr>
            <p:nvPr/>
          </p:nvCxnSpPr>
          <p:spPr>
            <a:xfrm>
              <a:off x="5280460" y="980902"/>
              <a:ext cx="0" cy="5200108"/>
            </a:xfrm>
            <a:prstGeom prst="line">
              <a:avLst/>
            </a:prstGeom>
            <a:ln w="2222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CF13A6FB-72AE-8B46-8D7C-C6AF8B961D18}"/>
              </a:ext>
            </a:extLst>
          </p:cNvPr>
          <p:cNvGrpSpPr/>
          <p:nvPr/>
        </p:nvGrpSpPr>
        <p:grpSpPr>
          <a:xfrm>
            <a:off x="8387056" y="1498793"/>
            <a:ext cx="1267396" cy="4848150"/>
            <a:chOff x="4646762" y="552091"/>
            <a:chExt cx="1267396" cy="5628919"/>
          </a:xfrm>
        </p:grpSpPr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DE082834-401E-C348-86D5-D84E2B6576A2}"/>
                </a:ext>
              </a:extLst>
            </p:cNvPr>
            <p:cNvSpPr txBox="1"/>
            <p:nvPr/>
          </p:nvSpPr>
          <p:spPr>
            <a:xfrm>
              <a:off x="4646762" y="552091"/>
              <a:ext cx="1267396" cy="42881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:</a:t>
              </a:r>
              <a:r>
                <a:rPr lang="zh-CN" altLang="en-US" dirty="0">
                  <a:solidFill>
                    <a:schemeClr val="bg1"/>
                  </a:solidFill>
                </a:rPr>
                <a:t>路徑規劃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32A2143F-F56A-624A-9AEA-221B6586C48E}"/>
                </a:ext>
              </a:extLst>
            </p:cNvPr>
            <p:cNvCxnSpPr>
              <a:cxnSpLocks/>
              <a:stCxn id="62" idx="2"/>
            </p:cNvCxnSpPr>
            <p:nvPr/>
          </p:nvCxnSpPr>
          <p:spPr>
            <a:xfrm>
              <a:off x="5280460" y="980902"/>
              <a:ext cx="0" cy="5200108"/>
            </a:xfrm>
            <a:prstGeom prst="line">
              <a:avLst/>
            </a:prstGeom>
            <a:ln w="2222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FEA58C36-8AA0-AB4F-82B9-D4496167AC55}"/>
              </a:ext>
            </a:extLst>
          </p:cNvPr>
          <p:cNvGrpSpPr/>
          <p:nvPr/>
        </p:nvGrpSpPr>
        <p:grpSpPr>
          <a:xfrm>
            <a:off x="10071361" y="1498793"/>
            <a:ext cx="1267396" cy="4848150"/>
            <a:chOff x="4646762" y="552091"/>
            <a:chExt cx="1267396" cy="5628919"/>
          </a:xfrm>
        </p:grpSpPr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2D33F19C-ED13-6D49-8B5C-23EF8B40DB63}"/>
                </a:ext>
              </a:extLst>
            </p:cNvPr>
            <p:cNvSpPr txBox="1"/>
            <p:nvPr/>
          </p:nvSpPr>
          <p:spPr>
            <a:xfrm>
              <a:off x="4646762" y="552091"/>
              <a:ext cx="1267396" cy="42881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:</a:t>
              </a:r>
              <a:r>
                <a:rPr lang="zh-CN" altLang="en-US" dirty="0">
                  <a:solidFill>
                    <a:schemeClr val="bg1"/>
                  </a:solidFill>
                </a:rPr>
                <a:t>遠端控制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E03EE7D0-E461-904C-8126-E08CA0550538}"/>
                </a:ext>
              </a:extLst>
            </p:cNvPr>
            <p:cNvCxnSpPr>
              <a:cxnSpLocks/>
              <a:stCxn id="65" idx="2"/>
            </p:cNvCxnSpPr>
            <p:nvPr/>
          </p:nvCxnSpPr>
          <p:spPr>
            <a:xfrm>
              <a:off x="5280460" y="980902"/>
              <a:ext cx="0" cy="5200108"/>
            </a:xfrm>
            <a:prstGeom prst="line">
              <a:avLst/>
            </a:prstGeom>
            <a:ln w="2222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FB8868A8-C3FA-8941-BBA1-E31E175D6A5D}"/>
              </a:ext>
            </a:extLst>
          </p:cNvPr>
          <p:cNvCxnSpPr>
            <a:cxnSpLocks/>
          </p:cNvCxnSpPr>
          <p:nvPr/>
        </p:nvCxnSpPr>
        <p:spPr>
          <a:xfrm>
            <a:off x="1148282" y="2776973"/>
            <a:ext cx="1188792" cy="0"/>
          </a:xfrm>
          <a:prstGeom prst="straightConnector1">
            <a:avLst/>
          </a:prstGeom>
          <a:ln w="25400"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9B39ECB-BB90-0042-B321-D58213DF97F9}"/>
              </a:ext>
            </a:extLst>
          </p:cNvPr>
          <p:cNvSpPr txBox="1"/>
          <p:nvPr/>
        </p:nvSpPr>
        <p:spPr>
          <a:xfrm>
            <a:off x="1233647" y="2458110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1200" dirty="0">
                <a:solidFill>
                  <a:schemeClr val="bg1"/>
                </a:solidFill>
              </a:rPr>
              <a:t>操控應用程式</a:t>
            </a:r>
          </a:p>
        </p:txBody>
      </p:sp>
      <p:cxnSp>
        <p:nvCxnSpPr>
          <p:cNvPr id="67" name="直線箭頭接點 66">
            <a:extLst>
              <a:ext uri="{FF2B5EF4-FFF2-40B4-BE49-F238E27FC236}">
                <a16:creationId xmlns:a16="http://schemas.microsoft.com/office/drawing/2014/main" id="{D17275C4-5F63-F94D-A742-D75E4B706E12}"/>
              </a:ext>
            </a:extLst>
          </p:cNvPr>
          <p:cNvCxnSpPr>
            <a:cxnSpLocks/>
            <a:endCxn id="93" idx="1"/>
          </p:cNvCxnSpPr>
          <p:nvPr/>
        </p:nvCxnSpPr>
        <p:spPr>
          <a:xfrm>
            <a:off x="2401834" y="3110139"/>
            <a:ext cx="8233516" cy="0"/>
          </a:xfrm>
          <a:prstGeom prst="straightConnector1">
            <a:avLst/>
          </a:prstGeom>
          <a:ln w="25400"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1D9268F0-E466-2447-965A-DD4BE426B1EB}"/>
              </a:ext>
            </a:extLst>
          </p:cNvPr>
          <p:cNvSpPr txBox="1"/>
          <p:nvPr/>
        </p:nvSpPr>
        <p:spPr>
          <a:xfrm>
            <a:off x="2439707" y="2776973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chemeClr val="bg1"/>
                </a:solidFill>
              </a:rPr>
              <a:t>傳輸行進方向</a:t>
            </a:r>
            <a:endParaRPr kumimoji="1" lang="zh-TW" altLang="en-US" sz="1200" dirty="0">
              <a:solidFill>
                <a:schemeClr val="bg1"/>
              </a:solidFill>
            </a:endParaRPr>
          </a:p>
        </p:txBody>
      </p:sp>
      <p:cxnSp>
        <p:nvCxnSpPr>
          <p:cNvPr id="69" name="直線箭頭接點 68">
            <a:extLst>
              <a:ext uri="{FF2B5EF4-FFF2-40B4-BE49-F238E27FC236}">
                <a16:creationId xmlns:a16="http://schemas.microsoft.com/office/drawing/2014/main" id="{3FFB27DB-71A2-8044-AEBB-16EED697CDAB}"/>
              </a:ext>
            </a:extLst>
          </p:cNvPr>
          <p:cNvCxnSpPr>
            <a:cxnSpLocks/>
          </p:cNvCxnSpPr>
          <p:nvPr/>
        </p:nvCxnSpPr>
        <p:spPr>
          <a:xfrm>
            <a:off x="4079695" y="4064506"/>
            <a:ext cx="1521100" cy="0"/>
          </a:xfrm>
          <a:prstGeom prst="straightConnector1">
            <a:avLst/>
          </a:prstGeom>
          <a:ln w="25400"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9237F3FB-B3AB-EB49-8C3A-1B20CDD10BCE}"/>
              </a:ext>
            </a:extLst>
          </p:cNvPr>
          <p:cNvSpPr txBox="1"/>
          <p:nvPr/>
        </p:nvSpPr>
        <p:spPr>
          <a:xfrm>
            <a:off x="4053901" y="3741341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chemeClr val="bg1"/>
                </a:solidFill>
              </a:rPr>
              <a:t>串流影像辨識</a:t>
            </a:r>
            <a:endParaRPr kumimoji="1" lang="zh-TW" altLang="en-US" sz="1200" dirty="0">
              <a:solidFill>
                <a:schemeClr val="bg1"/>
              </a:solidFill>
            </a:endParaRPr>
          </a:p>
        </p:txBody>
      </p:sp>
      <p:cxnSp>
        <p:nvCxnSpPr>
          <p:cNvPr id="71" name="直線箭頭接點 70">
            <a:extLst>
              <a:ext uri="{FF2B5EF4-FFF2-40B4-BE49-F238E27FC236}">
                <a16:creationId xmlns:a16="http://schemas.microsoft.com/office/drawing/2014/main" id="{62CF2A05-791B-DD4F-A982-D566948F0A21}"/>
              </a:ext>
            </a:extLst>
          </p:cNvPr>
          <p:cNvCxnSpPr>
            <a:cxnSpLocks/>
          </p:cNvCxnSpPr>
          <p:nvPr/>
        </p:nvCxnSpPr>
        <p:spPr>
          <a:xfrm>
            <a:off x="5719662" y="4441758"/>
            <a:ext cx="1529863" cy="0"/>
          </a:xfrm>
          <a:prstGeom prst="straightConnector1">
            <a:avLst/>
          </a:prstGeom>
          <a:ln w="25400"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93AAE047-1DD8-1D45-8C45-33B8B843C55C}"/>
              </a:ext>
            </a:extLst>
          </p:cNvPr>
          <p:cNvSpPr txBox="1"/>
          <p:nvPr/>
        </p:nvSpPr>
        <p:spPr>
          <a:xfrm>
            <a:off x="5697636" y="415684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chemeClr val="bg1"/>
                </a:solidFill>
              </a:rPr>
              <a:t>傳輸座標</a:t>
            </a:r>
            <a:endParaRPr kumimoji="1" lang="zh-TW" altLang="en-US" sz="1200" dirty="0">
              <a:solidFill>
                <a:schemeClr val="bg1"/>
              </a:solidFill>
            </a:endParaRPr>
          </a:p>
        </p:txBody>
      </p:sp>
      <p:cxnSp>
        <p:nvCxnSpPr>
          <p:cNvPr id="75" name="直線箭頭接點 74">
            <a:extLst>
              <a:ext uri="{FF2B5EF4-FFF2-40B4-BE49-F238E27FC236}">
                <a16:creationId xmlns:a16="http://schemas.microsoft.com/office/drawing/2014/main" id="{71F875BE-97A8-FF49-B557-3BBC5077BABC}"/>
              </a:ext>
            </a:extLst>
          </p:cNvPr>
          <p:cNvCxnSpPr>
            <a:cxnSpLocks/>
          </p:cNvCxnSpPr>
          <p:nvPr/>
        </p:nvCxnSpPr>
        <p:spPr>
          <a:xfrm>
            <a:off x="7336449" y="4687720"/>
            <a:ext cx="1607880" cy="0"/>
          </a:xfrm>
          <a:prstGeom prst="straightConnector1">
            <a:avLst/>
          </a:prstGeom>
          <a:ln w="25400"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732251CA-968A-0A44-BA5D-53D022D900C9}"/>
              </a:ext>
            </a:extLst>
          </p:cNvPr>
          <p:cNvSpPr txBox="1"/>
          <p:nvPr/>
        </p:nvSpPr>
        <p:spPr>
          <a:xfrm>
            <a:off x="7360351" y="4373572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chemeClr val="bg1"/>
                </a:solidFill>
              </a:rPr>
              <a:t>傳輸地圖座標</a:t>
            </a:r>
            <a:endParaRPr kumimoji="1" lang="zh-TW" altLang="en-US" sz="1200" dirty="0">
              <a:solidFill>
                <a:schemeClr val="bg1"/>
              </a:solidFill>
            </a:endParaRPr>
          </a:p>
        </p:txBody>
      </p:sp>
      <p:cxnSp>
        <p:nvCxnSpPr>
          <p:cNvPr id="77" name="直線箭頭接點 76">
            <a:extLst>
              <a:ext uri="{FF2B5EF4-FFF2-40B4-BE49-F238E27FC236}">
                <a16:creationId xmlns:a16="http://schemas.microsoft.com/office/drawing/2014/main" id="{4C90B3E3-8D0A-6F44-9ED3-A7AA80B029D8}"/>
              </a:ext>
            </a:extLst>
          </p:cNvPr>
          <p:cNvCxnSpPr>
            <a:cxnSpLocks/>
          </p:cNvCxnSpPr>
          <p:nvPr/>
        </p:nvCxnSpPr>
        <p:spPr>
          <a:xfrm>
            <a:off x="7336449" y="5134290"/>
            <a:ext cx="1607880" cy="0"/>
          </a:xfrm>
          <a:prstGeom prst="straightConnector1">
            <a:avLst/>
          </a:prstGeom>
          <a:ln w="25400"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2DE63A61-615C-B048-9519-E13F0155CC91}"/>
              </a:ext>
            </a:extLst>
          </p:cNvPr>
          <p:cNvSpPr txBox="1"/>
          <p:nvPr/>
        </p:nvSpPr>
        <p:spPr>
          <a:xfrm>
            <a:off x="7356230" y="4820142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chemeClr val="bg1"/>
                </a:solidFill>
              </a:rPr>
              <a:t>傳輸障礙物座標</a:t>
            </a:r>
            <a:endParaRPr kumimoji="1" lang="zh-TW" altLang="en-US" sz="1200" dirty="0">
              <a:solidFill>
                <a:schemeClr val="bg1"/>
              </a:solidFill>
            </a:endParaRPr>
          </a:p>
        </p:txBody>
      </p:sp>
      <p:cxnSp>
        <p:nvCxnSpPr>
          <p:cNvPr id="79" name="直線箭頭接點 78">
            <a:extLst>
              <a:ext uri="{FF2B5EF4-FFF2-40B4-BE49-F238E27FC236}">
                <a16:creationId xmlns:a16="http://schemas.microsoft.com/office/drawing/2014/main" id="{D4698D97-A629-9D4A-AA74-C8CD2298008F}"/>
              </a:ext>
            </a:extLst>
          </p:cNvPr>
          <p:cNvCxnSpPr>
            <a:cxnSpLocks/>
          </p:cNvCxnSpPr>
          <p:nvPr/>
        </p:nvCxnSpPr>
        <p:spPr>
          <a:xfrm>
            <a:off x="9040828" y="5448438"/>
            <a:ext cx="1587805" cy="0"/>
          </a:xfrm>
          <a:prstGeom prst="straightConnector1">
            <a:avLst/>
          </a:prstGeom>
          <a:ln w="25400"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01C75D41-397B-A34F-AC30-E953A56DC883}"/>
              </a:ext>
            </a:extLst>
          </p:cNvPr>
          <p:cNvSpPr txBox="1"/>
          <p:nvPr/>
        </p:nvSpPr>
        <p:spPr>
          <a:xfrm>
            <a:off x="9040828" y="5134290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chemeClr val="bg1"/>
                </a:solidFill>
              </a:rPr>
              <a:t>傳輸行進方向</a:t>
            </a:r>
            <a:endParaRPr kumimoji="1"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22" name="剪去單一角落矩形 21">
            <a:extLst>
              <a:ext uri="{FF2B5EF4-FFF2-40B4-BE49-F238E27FC236}">
                <a16:creationId xmlns:a16="http://schemas.microsoft.com/office/drawing/2014/main" id="{41A0F389-C323-8E46-B4CF-06CF56BF1C46}"/>
              </a:ext>
            </a:extLst>
          </p:cNvPr>
          <p:cNvSpPr/>
          <p:nvPr/>
        </p:nvSpPr>
        <p:spPr>
          <a:xfrm rot="10800000" flipH="1">
            <a:off x="3560675" y="3428546"/>
            <a:ext cx="425566" cy="256627"/>
          </a:xfrm>
          <a:prstGeom prst="snip1Rect">
            <a:avLst>
              <a:gd name="adj" fmla="val 24236"/>
            </a:avLst>
          </a:prstGeom>
          <a:solidFill>
            <a:schemeClr val="bg2">
              <a:lumMod val="7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CA1C577-5A93-5C4C-B397-4E02EBA584FD}"/>
              </a:ext>
            </a:extLst>
          </p:cNvPr>
          <p:cNvSpPr txBox="1"/>
          <p:nvPr/>
        </p:nvSpPr>
        <p:spPr>
          <a:xfrm>
            <a:off x="3532697" y="3402787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/>
              <a:t>loop</a:t>
            </a:r>
            <a:endParaRPr kumimoji="1" lang="zh-TW" altLang="en-US" sz="14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6D0D779-4D5A-BE45-ABE3-ABD2F155D0AB}"/>
              </a:ext>
            </a:extLst>
          </p:cNvPr>
          <p:cNvSpPr/>
          <p:nvPr/>
        </p:nvSpPr>
        <p:spPr>
          <a:xfrm>
            <a:off x="2337074" y="2596609"/>
            <a:ext cx="165022" cy="83193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ED06378F-EED3-F847-A18D-0D9FD8CE3796}"/>
              </a:ext>
            </a:extLst>
          </p:cNvPr>
          <p:cNvSpPr/>
          <p:nvPr/>
        </p:nvSpPr>
        <p:spPr>
          <a:xfrm>
            <a:off x="5600795" y="4018340"/>
            <a:ext cx="165022" cy="787791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1F78A1F6-C310-2048-B9B2-2525B9BD40BC}"/>
              </a:ext>
            </a:extLst>
          </p:cNvPr>
          <p:cNvSpPr/>
          <p:nvPr/>
        </p:nvSpPr>
        <p:spPr>
          <a:xfrm>
            <a:off x="7249525" y="4373572"/>
            <a:ext cx="165022" cy="836461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FD9C0524-563F-0449-92CE-03478A24C8F3}"/>
              </a:ext>
            </a:extLst>
          </p:cNvPr>
          <p:cNvSpPr/>
          <p:nvPr/>
        </p:nvSpPr>
        <p:spPr>
          <a:xfrm>
            <a:off x="8944329" y="4642072"/>
            <a:ext cx="165022" cy="905743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0558C998-FBE5-8B46-B847-E8FC6F07DEAE}"/>
              </a:ext>
            </a:extLst>
          </p:cNvPr>
          <p:cNvSpPr/>
          <p:nvPr/>
        </p:nvSpPr>
        <p:spPr>
          <a:xfrm>
            <a:off x="10622548" y="5210033"/>
            <a:ext cx="165022" cy="465104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EC167E69-3996-BA48-89AC-63DD8E2D5843}"/>
              </a:ext>
            </a:extLst>
          </p:cNvPr>
          <p:cNvSpPr/>
          <p:nvPr/>
        </p:nvSpPr>
        <p:spPr>
          <a:xfrm>
            <a:off x="10635350" y="2877587"/>
            <a:ext cx="165022" cy="465104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4F994F6B-F001-4546-9B11-5883AB933C17}"/>
              </a:ext>
            </a:extLst>
          </p:cNvPr>
          <p:cNvSpPr txBox="1"/>
          <p:nvPr/>
        </p:nvSpPr>
        <p:spPr>
          <a:xfrm>
            <a:off x="11687176" y="63269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F3786F1D-F50A-7440-85A1-51C53A5D9FC7}"/>
              </a:ext>
            </a:extLst>
          </p:cNvPr>
          <p:cNvSpPr/>
          <p:nvPr/>
        </p:nvSpPr>
        <p:spPr>
          <a:xfrm>
            <a:off x="3974331" y="3833536"/>
            <a:ext cx="165022" cy="513622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14BC06AB-6AC9-4041-BEEB-55C0D48C1C21}"/>
              </a:ext>
            </a:extLst>
          </p:cNvPr>
          <p:cNvSpPr/>
          <p:nvPr/>
        </p:nvSpPr>
        <p:spPr>
          <a:xfrm>
            <a:off x="1060954" y="2510755"/>
            <a:ext cx="165022" cy="54321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6017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直角三角形 11"/>
          <p:cNvSpPr/>
          <p:nvPr/>
        </p:nvSpPr>
        <p:spPr>
          <a:xfrm>
            <a:off x="0" y="1325670"/>
            <a:ext cx="6109779" cy="5532330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直角三角形 6"/>
          <p:cNvSpPr/>
          <p:nvPr/>
        </p:nvSpPr>
        <p:spPr>
          <a:xfrm rot="5400000" flipV="1">
            <a:off x="8155756" y="83270"/>
            <a:ext cx="4119513" cy="3952973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2658359"/>
            <a:ext cx="4637988" cy="4199641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9852581" y="-1571"/>
            <a:ext cx="2337847" cy="2340990"/>
          </a:xfrm>
          <a:prstGeom prst="rtTriangle">
            <a:avLst/>
          </a:prstGeom>
          <a:solidFill>
            <a:srgbClr val="CAD0D8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4340632" y="2781371"/>
            <a:ext cx="3545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dirty="0">
                <a:solidFill>
                  <a:srgbClr val="EF5350"/>
                </a:solidFill>
                <a:cs typeface="+mn-ea"/>
                <a:sym typeface="+mn-lt"/>
              </a:rPr>
              <a:t>測試計畫</a:t>
            </a:r>
            <a:endParaRPr lang="zh-CN" altLang="en-US" sz="5400" dirty="0">
              <a:solidFill>
                <a:srgbClr val="EF5350"/>
              </a:solidFill>
              <a:cs typeface="+mn-ea"/>
              <a:sym typeface="+mn-lt"/>
            </a:endParaRPr>
          </a:p>
        </p:txBody>
      </p:sp>
      <p:cxnSp>
        <p:nvCxnSpPr>
          <p:cNvPr id="8" name="直線接點 7"/>
          <p:cNvCxnSpPr/>
          <p:nvPr/>
        </p:nvCxnSpPr>
        <p:spPr>
          <a:xfrm>
            <a:off x="4345517" y="3794370"/>
            <a:ext cx="3556000" cy="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A7923986-3892-5D49-BEE8-0C19115CF173}"/>
              </a:ext>
            </a:extLst>
          </p:cNvPr>
          <p:cNvSpPr txBox="1"/>
          <p:nvPr/>
        </p:nvSpPr>
        <p:spPr>
          <a:xfrm>
            <a:off x="11687176" y="63269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524599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76"/>
          <p:cNvSpPr txBox="1"/>
          <p:nvPr/>
        </p:nvSpPr>
        <p:spPr>
          <a:xfrm>
            <a:off x="198879" y="36263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cs typeface="+mn-ea"/>
                <a:sym typeface="+mn-lt"/>
              </a:rPr>
              <a:t>測試計畫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9EEFA57B-93C6-7F46-B953-83F1E735024B}"/>
              </a:ext>
            </a:extLst>
          </p:cNvPr>
          <p:cNvSpPr txBox="1"/>
          <p:nvPr/>
        </p:nvSpPr>
        <p:spPr>
          <a:xfrm>
            <a:off x="11687176" y="63269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8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cxnSp>
        <p:nvCxnSpPr>
          <p:cNvPr id="30" name="直接连接符 12">
            <a:extLst>
              <a:ext uri="{FF2B5EF4-FFF2-40B4-BE49-F238E27FC236}">
                <a16:creationId xmlns:a16="http://schemas.microsoft.com/office/drawing/2014/main" id="{6F4853B0-8BEC-254A-8516-A4A2350C3322}"/>
              </a:ext>
            </a:extLst>
          </p:cNvPr>
          <p:cNvCxnSpPr>
            <a:cxnSpLocks/>
          </p:cNvCxnSpPr>
          <p:nvPr/>
        </p:nvCxnSpPr>
        <p:spPr>
          <a:xfrm>
            <a:off x="767443" y="1008968"/>
            <a:ext cx="8754239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DF02D815-BC44-6343-8B8A-618A20E508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606756"/>
              </p:ext>
            </p:extLst>
          </p:nvPr>
        </p:nvGraphicFramePr>
        <p:xfrm>
          <a:off x="1393682" y="1980484"/>
          <a:ext cx="8128000" cy="33669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826942666"/>
                    </a:ext>
                  </a:extLst>
                </a:gridCol>
              </a:tblGrid>
              <a:tr h="673397"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solidFill>
                            <a:schemeClr val="bg1"/>
                          </a:solidFill>
                        </a:rPr>
                        <a:t>使用</a:t>
                      </a:r>
                      <a:r>
                        <a:rPr lang="zh-CN" altLang="en-US" sz="2400" dirty="0">
                          <a:solidFill>
                            <a:srgbClr val="EF5350"/>
                          </a:solidFill>
                        </a:rPr>
                        <a:t>手動操作</a:t>
                      </a:r>
                      <a:r>
                        <a:rPr lang="zh-CN" altLang="en-US" sz="2400" dirty="0">
                          <a:solidFill>
                            <a:schemeClr val="bg1"/>
                          </a:solidFill>
                        </a:rPr>
                        <a:t>順利完成賽道單圈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4893658"/>
                  </a:ext>
                </a:extLst>
              </a:tr>
              <a:tr h="673397"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solidFill>
                            <a:srgbClr val="EF5350"/>
                          </a:solidFill>
                        </a:rPr>
                        <a:t>色彩辨識</a:t>
                      </a:r>
                      <a:r>
                        <a:rPr lang="zh-TW" altLang="en-US" sz="2400" dirty="0">
                          <a:solidFill>
                            <a:schemeClr val="bg1"/>
                          </a:solidFill>
                        </a:rPr>
                        <a:t>辨識出車輛位於場地中座標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177367"/>
                  </a:ext>
                </a:extLst>
              </a:tr>
              <a:tr h="6733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>
                          <a:solidFill>
                            <a:schemeClr val="bg1"/>
                          </a:solidFill>
                        </a:rPr>
                        <a:t>AI</a:t>
                      </a:r>
                      <a:r>
                        <a:rPr lang="zh-CN" altLang="en-US" sz="2400" dirty="0">
                          <a:solidFill>
                            <a:schemeClr val="bg1"/>
                          </a:solidFill>
                        </a:rPr>
                        <a:t>自動駕駛車輛並</a:t>
                      </a:r>
                      <a:r>
                        <a:rPr lang="zh-CN" altLang="en-US" sz="2400" dirty="0">
                          <a:solidFill>
                            <a:srgbClr val="EF5350"/>
                          </a:solidFill>
                        </a:rPr>
                        <a:t>避障成功</a:t>
                      </a:r>
                      <a:endParaRPr lang="zh-TW" altLang="en-US" sz="2400" dirty="0">
                        <a:solidFill>
                          <a:srgbClr val="EF535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452619"/>
                  </a:ext>
                </a:extLst>
              </a:tr>
              <a:tr h="673397"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rgbClr val="EF5350"/>
                          </a:solidFill>
                        </a:rPr>
                        <a:t>AI</a:t>
                      </a:r>
                      <a:r>
                        <a:rPr lang="zh-CN" altLang="en-US" sz="2400" dirty="0">
                          <a:solidFill>
                            <a:srgbClr val="EF5350"/>
                          </a:solidFill>
                        </a:rPr>
                        <a:t>自動駕駛</a:t>
                      </a:r>
                      <a:r>
                        <a:rPr lang="zh-CN" altLang="en-US" sz="2400" dirty="0">
                          <a:solidFill>
                            <a:schemeClr val="bg1"/>
                          </a:solidFill>
                        </a:rPr>
                        <a:t>車輛前進並</a:t>
                      </a:r>
                      <a:r>
                        <a:rPr lang="zh-CN" altLang="en-US" sz="2400" dirty="0">
                          <a:solidFill>
                            <a:srgbClr val="EF5350"/>
                          </a:solidFill>
                        </a:rPr>
                        <a:t>維持於場地內</a:t>
                      </a:r>
                      <a:endParaRPr lang="zh-TW" altLang="en-US" sz="2400" dirty="0">
                        <a:solidFill>
                          <a:srgbClr val="EF535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1398769"/>
                  </a:ext>
                </a:extLst>
              </a:tr>
              <a:tr h="673397"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chemeClr val="bg1"/>
                          </a:solidFill>
                        </a:rPr>
                        <a:t>AI</a:t>
                      </a:r>
                      <a:r>
                        <a:rPr lang="zh-CN" altLang="en-US" sz="2400" dirty="0">
                          <a:solidFill>
                            <a:schemeClr val="bg1"/>
                          </a:solidFill>
                        </a:rPr>
                        <a:t>自動駕駛車輛</a:t>
                      </a:r>
                      <a:r>
                        <a:rPr lang="zh-CN" altLang="en-US" sz="2400" dirty="0">
                          <a:solidFill>
                            <a:srgbClr val="EF5350"/>
                          </a:solidFill>
                        </a:rPr>
                        <a:t>完成賽道單圈</a:t>
                      </a:r>
                      <a:endParaRPr lang="zh-TW" altLang="en-US" sz="2400" dirty="0">
                        <a:solidFill>
                          <a:srgbClr val="EF535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2515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2894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直角三角形 11"/>
          <p:cNvSpPr/>
          <p:nvPr/>
        </p:nvSpPr>
        <p:spPr>
          <a:xfrm>
            <a:off x="0" y="1325670"/>
            <a:ext cx="6109779" cy="5532330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直角三角形 6"/>
          <p:cNvSpPr/>
          <p:nvPr/>
        </p:nvSpPr>
        <p:spPr>
          <a:xfrm rot="5400000" flipV="1">
            <a:off x="8155756" y="83270"/>
            <a:ext cx="4119513" cy="3952973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2658359"/>
            <a:ext cx="4637988" cy="4199641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9852581" y="-1571"/>
            <a:ext cx="2337847" cy="2340990"/>
          </a:xfrm>
          <a:prstGeom prst="rtTriangle">
            <a:avLst/>
          </a:prstGeom>
          <a:solidFill>
            <a:srgbClr val="CAD0D8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3123956" y="2764700"/>
            <a:ext cx="59991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dirty="0">
                <a:solidFill>
                  <a:srgbClr val="EF5350"/>
                </a:solidFill>
                <a:cs typeface="+mn-ea"/>
                <a:sym typeface="+mn-lt"/>
              </a:rPr>
              <a:t>目前執行進度報告</a:t>
            </a:r>
            <a:endParaRPr lang="zh-CN" altLang="en-US" sz="5400" dirty="0">
              <a:solidFill>
                <a:srgbClr val="EF5350"/>
              </a:solidFill>
              <a:cs typeface="+mn-ea"/>
              <a:sym typeface="+mn-lt"/>
            </a:endParaRPr>
          </a:p>
        </p:txBody>
      </p:sp>
      <p:cxnSp>
        <p:nvCxnSpPr>
          <p:cNvPr id="8" name="直線接點 7"/>
          <p:cNvCxnSpPr>
            <a:cxnSpLocks/>
          </p:cNvCxnSpPr>
          <p:nvPr/>
        </p:nvCxnSpPr>
        <p:spPr>
          <a:xfrm>
            <a:off x="3318517" y="3847123"/>
            <a:ext cx="5582523" cy="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A7923986-3892-5D49-BEE8-0C19115CF173}"/>
              </a:ext>
            </a:extLst>
          </p:cNvPr>
          <p:cNvSpPr txBox="1"/>
          <p:nvPr/>
        </p:nvSpPr>
        <p:spPr>
          <a:xfrm>
            <a:off x="11687176" y="63269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305035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5032</TotalTime>
  <Words>316</Words>
  <Application>Microsoft Macintosh PowerPoint</Application>
  <PresentationFormat>寬螢幕</PresentationFormat>
  <Paragraphs>120</Paragraphs>
  <Slides>14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微軟正黑體</vt:lpstr>
      <vt:lpstr>新細明體</vt:lpstr>
      <vt:lpstr>微软雅黑</vt:lpstr>
      <vt:lpstr>宋体</vt:lpstr>
      <vt:lpstr>Arial</vt:lpstr>
      <vt:lpstr>Calibri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吳祥瑋</cp:lastModifiedBy>
  <cp:revision>137</cp:revision>
  <dcterms:created xsi:type="dcterms:W3CDTF">2017-01-13T03:37:00Z</dcterms:created>
  <dcterms:modified xsi:type="dcterms:W3CDTF">2019-01-02T13:34:19Z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