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8" r:id="rId3"/>
    <p:sldId id="259" r:id="rId4"/>
    <p:sldId id="260" r:id="rId5"/>
    <p:sldId id="261" r:id="rId6"/>
    <p:sldId id="284" r:id="rId7"/>
    <p:sldId id="293" r:id="rId8"/>
    <p:sldId id="288" r:id="rId9"/>
    <p:sldId id="294" r:id="rId10"/>
    <p:sldId id="289" r:id="rId11"/>
    <p:sldId id="295" r:id="rId12"/>
    <p:sldId id="301" r:id="rId13"/>
    <p:sldId id="290" r:id="rId14"/>
    <p:sldId id="298" r:id="rId15"/>
    <p:sldId id="292" r:id="rId16"/>
    <p:sldId id="297" r:id="rId17"/>
    <p:sldId id="302" r:id="rId18"/>
    <p:sldId id="303" r:id="rId19"/>
    <p:sldId id="300" r:id="rId20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7" autoAdjust="0"/>
    <p:restoredTop sz="94651"/>
  </p:normalViewPr>
  <p:slideViewPr>
    <p:cSldViewPr snapToGrid="0">
      <p:cViewPr varScale="1">
        <p:scale>
          <a:sx n="85" d="100"/>
          <a:sy n="85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7B60F100-D940-7044-ABD2-F61A806D33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CE1E8DD-94DD-6640-8100-7596D67118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A4856-8E12-274C-AE62-7E5B5B604252}" type="datetimeFigureOut">
              <a:rPr kumimoji="1" lang="zh-TW" altLang="en-US" smtClean="0"/>
              <a:t>2018/12/6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5E6E4F-A053-A14A-9B4F-662665C340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06AB92E-51DA-4049-85B5-1DE505A52A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488D5-63B0-7D4E-9FCB-AD42DCE166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0838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18A5A-203C-49E9-8525-81CD1D16CF1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6F1AA-0EE8-413B-B194-C87D188F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66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884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039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459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563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69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200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165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39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787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97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198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計畫應用了人工智慧與機器人操控的技術，讓模型車可以自己思考如何在跑道上行走、找出最佳的行進路徑、如何避開、超越前方的車輛。我們將傳統的模型賽車加入人工智慧之後，讓賽車可以自己思考最佳的駕駛路徑，模擬車子實際上路的情況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4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543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08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911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120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65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6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B64-C68E-41AA-BCE1-BDF8024CED9E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58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B64-C68E-41AA-BCE1-BDF8024CE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3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B64-C68E-41AA-BCE1-BDF8024CE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2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421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B64-C68E-41AA-BCE1-BDF8024CE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8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B64-C68E-41AA-BCE1-BDF8024CE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01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B64-C68E-41AA-BCE1-BDF8024CE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7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B64-C68E-41AA-BCE1-BDF8024CE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95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B64-C68E-41AA-BCE1-BDF8024CE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4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B64-C68E-41AA-BCE1-BDF8024CE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13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B64-C68E-41AA-BCE1-BDF8024CE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87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B64-C68E-41AA-BCE1-BDF8024CE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2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C0B64-C68E-41AA-BCE1-BDF8024CE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86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感谢您下载包图网平台上提供的</a:t>
            </a:r>
            <a:r>
              <a:rPr kumimoji="0" lang="en-US" altLang="zh-CN" sz="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PPT</a:t>
            </a: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251822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nsR-kZUx6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888414" y="873276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1395378" y="394304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683510" y="5370414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4273146" y="5460958"/>
            <a:ext cx="1735506" cy="1732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4273146" y="497610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TextBox 71">
            <a:extLst>
              <a:ext uri="{FF2B5EF4-FFF2-40B4-BE49-F238E27FC236}">
                <a16:creationId xmlns:a16="http://schemas.microsoft.com/office/drawing/2014/main" id="{01FED008-D794-40F9-8E49-41E99B6D6694}"/>
              </a:ext>
            </a:extLst>
          </p:cNvPr>
          <p:cNvSpPr txBox="1"/>
          <p:nvPr/>
        </p:nvSpPr>
        <p:spPr>
          <a:xfrm>
            <a:off x="3285136" y="4033225"/>
            <a:ext cx="24929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小組成員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</a:p>
          <a:p>
            <a:pPr lvl="2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0524073  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張育瑄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2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0524041 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吳祥瑋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2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0524021 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羅鈞煌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50E6C3-29A0-46C6-9E0B-7831B526E39C}"/>
              </a:ext>
            </a:extLst>
          </p:cNvPr>
          <p:cNvSpPr/>
          <p:nvPr/>
        </p:nvSpPr>
        <p:spPr>
          <a:xfrm>
            <a:off x="1082485" y="3356247"/>
            <a:ext cx="4644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32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智慧遙控車模擬遊戲</a:t>
            </a:r>
            <a:endParaRPr lang="zh-CN" altLang="en-US" sz="3200" b="1" spc="3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7F6F31-F607-4505-B214-94766F3A9EE2}"/>
              </a:ext>
            </a:extLst>
          </p:cNvPr>
          <p:cNvSpPr/>
          <p:nvPr/>
        </p:nvSpPr>
        <p:spPr>
          <a:xfrm>
            <a:off x="1534527" y="2923236"/>
            <a:ext cx="164647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500" spc="300" dirty="0">
                <a:latin typeface="POLYA Regular" panose="00000500000000000000" pitchFamily="50" charset="0"/>
                <a:ea typeface="微软雅黑" panose="020B0503020204020204" pitchFamily="34" charset="-122"/>
                <a:cs typeface="+mn-ea"/>
                <a:sym typeface="+mn-lt"/>
              </a:rPr>
              <a:t>第十八組</a:t>
            </a:r>
            <a:endParaRPr lang="zh-CN" altLang="en-US" sz="2500" spc="300" dirty="0">
              <a:latin typeface="POLYA Regular" panose="00000500000000000000" pitchFamily="50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TextBox 71">
            <a:extLst>
              <a:ext uri="{FF2B5EF4-FFF2-40B4-BE49-F238E27FC236}">
                <a16:creationId xmlns:a16="http://schemas.microsoft.com/office/drawing/2014/main" id="{01FED008-D794-40F9-8E49-41E99B6D6694}"/>
              </a:ext>
            </a:extLst>
          </p:cNvPr>
          <p:cNvSpPr txBox="1"/>
          <p:nvPr/>
        </p:nvSpPr>
        <p:spPr>
          <a:xfrm>
            <a:off x="1683510" y="4026482"/>
            <a:ext cx="1188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指導老師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</a:p>
          <a:p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朱彥銘  老師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6172428" y="-74856"/>
            <a:ext cx="6345905" cy="8214531"/>
            <a:chOff x="6172428" y="-74856"/>
            <a:chExt cx="6345905" cy="8214531"/>
          </a:xfrm>
        </p:grpSpPr>
        <p:grpSp>
          <p:nvGrpSpPr>
            <p:cNvPr id="6" name="组合 5"/>
            <p:cNvGrpSpPr/>
            <p:nvPr/>
          </p:nvGrpSpPr>
          <p:grpSpPr>
            <a:xfrm flipH="1">
              <a:off x="6172428" y="-74856"/>
              <a:ext cx="6345905" cy="8214531"/>
              <a:chOff x="426691" y="11113"/>
              <a:chExt cx="4297710" cy="5563222"/>
            </a:xfrm>
          </p:grpSpPr>
          <p:sp>
            <p:nvSpPr>
              <p:cNvPr id="7" name="Freeform 52">
                <a:extLst>
                  <a:ext uri="{FF2B5EF4-FFF2-40B4-BE49-F238E27FC236}">
                    <a16:creationId xmlns:a16="http://schemas.microsoft.com/office/drawing/2014/main" id="{5AE7BFE4-B078-4EA6-81A0-FA79891DFE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5688" y="1230313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8 w 1037"/>
                  <a:gd name="T3" fmla="*/ 1037 h 1037"/>
                  <a:gd name="T4" fmla="*/ 0 w 1037"/>
                  <a:gd name="T5" fmla="*/ 519 h 1037"/>
                  <a:gd name="T6" fmla="*/ 518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8" y="1037"/>
                    </a:lnTo>
                    <a:lnTo>
                      <a:pt x="0" y="519"/>
                    </a:lnTo>
                    <a:lnTo>
                      <a:pt x="518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64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53">
                <a:extLst>
                  <a:ext uri="{FF2B5EF4-FFF2-40B4-BE49-F238E27FC236}">
                    <a16:creationId xmlns:a16="http://schemas.microsoft.com/office/drawing/2014/main" id="{495E2E58-4349-4F31-8576-B59B1C288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5688" y="1230313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8 w 1037"/>
                  <a:gd name="T3" fmla="*/ 1037 h 1037"/>
                  <a:gd name="T4" fmla="*/ 0 w 1037"/>
                  <a:gd name="T5" fmla="*/ 519 h 1037"/>
                  <a:gd name="T6" fmla="*/ 518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8" y="1037"/>
                    </a:lnTo>
                    <a:lnTo>
                      <a:pt x="0" y="519"/>
                    </a:lnTo>
                    <a:lnTo>
                      <a:pt x="518" y="0"/>
                    </a:lnTo>
                    <a:lnTo>
                      <a:pt x="1037" y="5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54">
                <a:extLst>
                  <a:ext uri="{FF2B5EF4-FFF2-40B4-BE49-F238E27FC236}">
                    <a16:creationId xmlns:a16="http://schemas.microsoft.com/office/drawing/2014/main" id="{29B2B49A-3D85-4C5F-80DA-3335E282D4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013" y="406401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55">
                <a:extLst>
                  <a:ext uri="{FF2B5EF4-FFF2-40B4-BE49-F238E27FC236}">
                    <a16:creationId xmlns:a16="http://schemas.microsoft.com/office/drawing/2014/main" id="{D11DEE1C-8D6B-4971-B803-7ADEBB1D80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013" y="406401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56">
                <a:extLst>
                  <a:ext uri="{FF2B5EF4-FFF2-40B4-BE49-F238E27FC236}">
                    <a16:creationId xmlns:a16="http://schemas.microsoft.com/office/drawing/2014/main" id="{67BEB93D-5051-4E32-88CC-DB904F4CA0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926" y="476251"/>
                <a:ext cx="962025" cy="962025"/>
              </a:xfrm>
              <a:custGeom>
                <a:avLst/>
                <a:gdLst>
                  <a:gd name="T0" fmla="*/ 606 w 606"/>
                  <a:gd name="T1" fmla="*/ 303 h 606"/>
                  <a:gd name="T2" fmla="*/ 303 w 606"/>
                  <a:gd name="T3" fmla="*/ 606 h 606"/>
                  <a:gd name="T4" fmla="*/ 0 w 606"/>
                  <a:gd name="T5" fmla="*/ 303 h 606"/>
                  <a:gd name="T6" fmla="*/ 303 w 606"/>
                  <a:gd name="T7" fmla="*/ 0 h 606"/>
                  <a:gd name="T8" fmla="*/ 606 w 606"/>
                  <a:gd name="T9" fmla="*/ 303 h 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6" h="606">
                    <a:moveTo>
                      <a:pt x="606" y="303"/>
                    </a:moveTo>
                    <a:lnTo>
                      <a:pt x="303" y="606"/>
                    </a:lnTo>
                    <a:lnTo>
                      <a:pt x="0" y="303"/>
                    </a:lnTo>
                    <a:lnTo>
                      <a:pt x="303" y="0"/>
                    </a:lnTo>
                    <a:lnTo>
                      <a:pt x="606" y="303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57">
                <a:extLst>
                  <a:ext uri="{FF2B5EF4-FFF2-40B4-BE49-F238E27FC236}">
                    <a16:creationId xmlns:a16="http://schemas.microsoft.com/office/drawing/2014/main" id="{9F7DC038-F611-4FB2-BA86-BC1EF178F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926" y="476251"/>
                <a:ext cx="962025" cy="962025"/>
              </a:xfrm>
              <a:custGeom>
                <a:avLst/>
                <a:gdLst>
                  <a:gd name="T0" fmla="*/ 606 w 606"/>
                  <a:gd name="T1" fmla="*/ 303 h 606"/>
                  <a:gd name="T2" fmla="*/ 303 w 606"/>
                  <a:gd name="T3" fmla="*/ 606 h 606"/>
                  <a:gd name="T4" fmla="*/ 0 w 606"/>
                  <a:gd name="T5" fmla="*/ 303 h 606"/>
                  <a:gd name="T6" fmla="*/ 303 w 606"/>
                  <a:gd name="T7" fmla="*/ 0 h 606"/>
                  <a:gd name="T8" fmla="*/ 606 w 606"/>
                  <a:gd name="T9" fmla="*/ 303 h 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6" h="606">
                    <a:moveTo>
                      <a:pt x="606" y="303"/>
                    </a:moveTo>
                    <a:lnTo>
                      <a:pt x="303" y="606"/>
                    </a:lnTo>
                    <a:lnTo>
                      <a:pt x="0" y="303"/>
                    </a:lnTo>
                    <a:lnTo>
                      <a:pt x="303" y="0"/>
                    </a:lnTo>
                    <a:lnTo>
                      <a:pt x="606" y="3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58">
                <a:extLst>
                  <a:ext uri="{FF2B5EF4-FFF2-40B4-BE49-F238E27FC236}">
                    <a16:creationId xmlns:a16="http://schemas.microsoft.com/office/drawing/2014/main" id="{597C21FE-D10D-4740-99B7-A97FF217AB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013" y="2054226"/>
                <a:ext cx="1646238" cy="1644650"/>
              </a:xfrm>
              <a:custGeom>
                <a:avLst/>
                <a:gdLst>
                  <a:gd name="T0" fmla="*/ 1037 w 1037"/>
                  <a:gd name="T1" fmla="*/ 518 h 1036"/>
                  <a:gd name="T2" fmla="*/ 519 w 1037"/>
                  <a:gd name="T3" fmla="*/ 1036 h 1036"/>
                  <a:gd name="T4" fmla="*/ 0 w 1037"/>
                  <a:gd name="T5" fmla="*/ 518 h 1036"/>
                  <a:gd name="T6" fmla="*/ 519 w 1037"/>
                  <a:gd name="T7" fmla="*/ 0 h 1036"/>
                  <a:gd name="T8" fmla="*/ 1037 w 1037"/>
                  <a:gd name="T9" fmla="*/ 518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6">
                    <a:moveTo>
                      <a:pt x="1037" y="518"/>
                    </a:moveTo>
                    <a:lnTo>
                      <a:pt x="519" y="1036"/>
                    </a:lnTo>
                    <a:lnTo>
                      <a:pt x="0" y="518"/>
                    </a:lnTo>
                    <a:lnTo>
                      <a:pt x="519" y="0"/>
                    </a:lnTo>
                    <a:lnTo>
                      <a:pt x="1037" y="518"/>
                    </a:lnTo>
                    <a:close/>
                  </a:path>
                </a:pathLst>
              </a:custGeom>
              <a:solidFill>
                <a:srgbClr val="009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59">
                <a:extLst>
                  <a:ext uri="{FF2B5EF4-FFF2-40B4-BE49-F238E27FC236}">
                    <a16:creationId xmlns:a16="http://schemas.microsoft.com/office/drawing/2014/main" id="{B3A8C18C-7C2B-4B95-AD87-1C6BAD5E5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013" y="2054226"/>
                <a:ext cx="1646238" cy="1644650"/>
              </a:xfrm>
              <a:custGeom>
                <a:avLst/>
                <a:gdLst>
                  <a:gd name="T0" fmla="*/ 1037 w 1037"/>
                  <a:gd name="T1" fmla="*/ 518 h 1036"/>
                  <a:gd name="T2" fmla="*/ 519 w 1037"/>
                  <a:gd name="T3" fmla="*/ 1036 h 1036"/>
                  <a:gd name="T4" fmla="*/ 0 w 1037"/>
                  <a:gd name="T5" fmla="*/ 518 h 1036"/>
                  <a:gd name="T6" fmla="*/ 519 w 1037"/>
                  <a:gd name="T7" fmla="*/ 0 h 1036"/>
                  <a:gd name="T8" fmla="*/ 1037 w 1037"/>
                  <a:gd name="T9" fmla="*/ 518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6">
                    <a:moveTo>
                      <a:pt x="1037" y="518"/>
                    </a:moveTo>
                    <a:lnTo>
                      <a:pt x="519" y="1036"/>
                    </a:lnTo>
                    <a:lnTo>
                      <a:pt x="0" y="518"/>
                    </a:lnTo>
                    <a:lnTo>
                      <a:pt x="519" y="0"/>
                    </a:lnTo>
                    <a:lnTo>
                      <a:pt x="1037" y="51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60">
                <a:extLst>
                  <a:ext uri="{FF2B5EF4-FFF2-40B4-BE49-F238E27FC236}">
                    <a16:creationId xmlns:a16="http://schemas.microsoft.com/office/drawing/2014/main" id="{A2A1EC4D-B9C9-42F0-906C-33DEE21C4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363" y="3421063"/>
                <a:ext cx="646113" cy="646113"/>
              </a:xfrm>
              <a:custGeom>
                <a:avLst/>
                <a:gdLst>
                  <a:gd name="T0" fmla="*/ 407 w 407"/>
                  <a:gd name="T1" fmla="*/ 203 h 407"/>
                  <a:gd name="T2" fmla="*/ 203 w 407"/>
                  <a:gd name="T3" fmla="*/ 407 h 407"/>
                  <a:gd name="T4" fmla="*/ 0 w 407"/>
                  <a:gd name="T5" fmla="*/ 203 h 407"/>
                  <a:gd name="T6" fmla="*/ 203 w 407"/>
                  <a:gd name="T7" fmla="*/ 0 h 407"/>
                  <a:gd name="T8" fmla="*/ 407 w 407"/>
                  <a:gd name="T9" fmla="*/ 203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7" h="407">
                    <a:moveTo>
                      <a:pt x="407" y="203"/>
                    </a:moveTo>
                    <a:lnTo>
                      <a:pt x="203" y="407"/>
                    </a:lnTo>
                    <a:lnTo>
                      <a:pt x="0" y="203"/>
                    </a:lnTo>
                    <a:lnTo>
                      <a:pt x="203" y="0"/>
                    </a:lnTo>
                    <a:lnTo>
                      <a:pt x="407" y="203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61">
                <a:extLst>
                  <a:ext uri="{FF2B5EF4-FFF2-40B4-BE49-F238E27FC236}">
                    <a16:creationId xmlns:a16="http://schemas.microsoft.com/office/drawing/2014/main" id="{1022DC44-B6F2-4215-9A4C-57943E5F70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84488" y="11113"/>
                <a:ext cx="1839913" cy="3322638"/>
              </a:xfrm>
              <a:custGeom>
                <a:avLst/>
                <a:gdLst>
                  <a:gd name="T0" fmla="*/ 4 w 1159"/>
                  <a:gd name="T1" fmla="*/ 1166 h 2093"/>
                  <a:gd name="T2" fmla="*/ 0 w 1159"/>
                  <a:gd name="T3" fmla="*/ 1171 h 2093"/>
                  <a:gd name="T4" fmla="*/ 921 w 1159"/>
                  <a:gd name="T5" fmla="*/ 2093 h 2093"/>
                  <a:gd name="T6" fmla="*/ 1159 w 1159"/>
                  <a:gd name="T7" fmla="*/ 1855 h 2093"/>
                  <a:gd name="T8" fmla="*/ 1159 w 1159"/>
                  <a:gd name="T9" fmla="*/ 1846 h 2093"/>
                  <a:gd name="T10" fmla="*/ 921 w 1159"/>
                  <a:gd name="T11" fmla="*/ 2084 h 2093"/>
                  <a:gd name="T12" fmla="*/ 4 w 1159"/>
                  <a:gd name="T13" fmla="*/ 1166 h 2093"/>
                  <a:gd name="T14" fmla="*/ 478 w 1159"/>
                  <a:gd name="T15" fmla="*/ 0 h 2093"/>
                  <a:gd name="T16" fmla="*/ 469 w 1159"/>
                  <a:gd name="T17" fmla="*/ 0 h 2093"/>
                  <a:gd name="T18" fmla="*/ 52 w 1159"/>
                  <a:gd name="T19" fmla="*/ 417 h 2093"/>
                  <a:gd name="T20" fmla="*/ 56 w 1159"/>
                  <a:gd name="T21" fmla="*/ 421 h 2093"/>
                  <a:gd name="T22" fmla="*/ 478 w 1159"/>
                  <a:gd name="T23" fmla="*/ 0 h 2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59" h="2093">
                    <a:moveTo>
                      <a:pt x="4" y="1166"/>
                    </a:moveTo>
                    <a:lnTo>
                      <a:pt x="0" y="1171"/>
                    </a:lnTo>
                    <a:lnTo>
                      <a:pt x="921" y="2093"/>
                    </a:lnTo>
                    <a:lnTo>
                      <a:pt x="1159" y="1855"/>
                    </a:lnTo>
                    <a:lnTo>
                      <a:pt x="1159" y="1846"/>
                    </a:lnTo>
                    <a:lnTo>
                      <a:pt x="921" y="2084"/>
                    </a:lnTo>
                    <a:lnTo>
                      <a:pt x="4" y="1166"/>
                    </a:lnTo>
                    <a:close/>
                    <a:moveTo>
                      <a:pt x="478" y="0"/>
                    </a:moveTo>
                    <a:lnTo>
                      <a:pt x="469" y="0"/>
                    </a:lnTo>
                    <a:lnTo>
                      <a:pt x="52" y="417"/>
                    </a:lnTo>
                    <a:lnTo>
                      <a:pt x="56" y="421"/>
                    </a:lnTo>
                    <a:lnTo>
                      <a:pt x="478" y="0"/>
                    </a:lnTo>
                    <a:close/>
                  </a:path>
                </a:pathLst>
              </a:custGeom>
              <a:solidFill>
                <a:srgbClr val="99DD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65">
                <a:extLst>
                  <a:ext uri="{FF2B5EF4-FFF2-40B4-BE49-F238E27FC236}">
                    <a16:creationId xmlns:a16="http://schemas.microsoft.com/office/drawing/2014/main" id="{AB631E9B-4A19-4410-AC44-03B42E6FB6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6691" y="178768"/>
                <a:ext cx="3132043" cy="5395567"/>
              </a:xfrm>
              <a:custGeom>
                <a:avLst/>
                <a:gdLst>
                  <a:gd name="T0" fmla="*/ 1638 w 1749"/>
                  <a:gd name="T1" fmla="*/ 1639 h 3013"/>
                  <a:gd name="T2" fmla="*/ 1634 w 1749"/>
                  <a:gd name="T3" fmla="*/ 1643 h 3013"/>
                  <a:gd name="T4" fmla="*/ 1740 w 1749"/>
                  <a:gd name="T5" fmla="*/ 1749 h 3013"/>
                  <a:gd name="T6" fmla="*/ 477 w 1749"/>
                  <a:gd name="T7" fmla="*/ 3013 h 3013"/>
                  <a:gd name="T8" fmla="*/ 486 w 1749"/>
                  <a:gd name="T9" fmla="*/ 3013 h 3013"/>
                  <a:gd name="T10" fmla="*/ 1749 w 1749"/>
                  <a:gd name="T11" fmla="*/ 1749 h 3013"/>
                  <a:gd name="T12" fmla="*/ 1638 w 1749"/>
                  <a:gd name="T13" fmla="*/ 1639 h 3013"/>
                  <a:gd name="T14" fmla="*/ 518 w 1749"/>
                  <a:gd name="T15" fmla="*/ 518 h 3013"/>
                  <a:gd name="T16" fmla="*/ 513 w 1749"/>
                  <a:gd name="T17" fmla="*/ 523 h 3013"/>
                  <a:gd name="T18" fmla="*/ 597 w 1749"/>
                  <a:gd name="T19" fmla="*/ 606 h 3013"/>
                  <a:gd name="T20" fmla="*/ 602 w 1749"/>
                  <a:gd name="T21" fmla="*/ 602 h 3013"/>
                  <a:gd name="T22" fmla="*/ 518 w 1749"/>
                  <a:gd name="T23" fmla="*/ 518 h 3013"/>
                  <a:gd name="T24" fmla="*/ 0 w 1749"/>
                  <a:gd name="T25" fmla="*/ 0 h 3013"/>
                  <a:gd name="T26" fmla="*/ 0 w 1749"/>
                  <a:gd name="T27" fmla="*/ 0 h 3013"/>
                  <a:gd name="T28" fmla="*/ 0 w 1749"/>
                  <a:gd name="T29" fmla="*/ 9 h 3013"/>
                  <a:gd name="T30" fmla="*/ 0 w 1749"/>
                  <a:gd name="T31" fmla="*/ 9 h 3013"/>
                  <a:gd name="T32" fmla="*/ 211 w 1749"/>
                  <a:gd name="T33" fmla="*/ 219 h 3013"/>
                  <a:gd name="T34" fmla="*/ 215 w 1749"/>
                  <a:gd name="T35" fmla="*/ 215 h 3013"/>
                  <a:gd name="T36" fmla="*/ 3 w 1749"/>
                  <a:gd name="T37" fmla="*/ 2 h 3013"/>
                  <a:gd name="T38" fmla="*/ 0 w 1749"/>
                  <a:gd name="T39" fmla="*/ 0 h 3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49" h="3013">
                    <a:moveTo>
                      <a:pt x="1638" y="1639"/>
                    </a:moveTo>
                    <a:lnTo>
                      <a:pt x="1634" y="1643"/>
                    </a:lnTo>
                    <a:lnTo>
                      <a:pt x="1740" y="1749"/>
                    </a:lnTo>
                    <a:lnTo>
                      <a:pt x="477" y="3013"/>
                    </a:lnTo>
                    <a:lnTo>
                      <a:pt x="486" y="3013"/>
                    </a:lnTo>
                    <a:lnTo>
                      <a:pt x="1749" y="1749"/>
                    </a:lnTo>
                    <a:lnTo>
                      <a:pt x="1638" y="1639"/>
                    </a:lnTo>
                    <a:close/>
                    <a:moveTo>
                      <a:pt x="518" y="518"/>
                    </a:moveTo>
                    <a:lnTo>
                      <a:pt x="513" y="523"/>
                    </a:lnTo>
                    <a:lnTo>
                      <a:pt x="597" y="606"/>
                    </a:lnTo>
                    <a:lnTo>
                      <a:pt x="602" y="602"/>
                    </a:lnTo>
                    <a:lnTo>
                      <a:pt x="518" y="518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211" y="219"/>
                    </a:lnTo>
                    <a:lnTo>
                      <a:pt x="215" y="215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DD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74">
                <a:extLst>
                  <a:ext uri="{FF2B5EF4-FFF2-40B4-BE49-F238E27FC236}">
                    <a16:creationId xmlns:a16="http://schemas.microsoft.com/office/drawing/2014/main" id="{1AD5C506-2500-4255-8BFA-C469462A86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8213" y="2135188"/>
                <a:ext cx="1030288" cy="1028700"/>
              </a:xfrm>
              <a:custGeom>
                <a:avLst/>
                <a:gdLst>
                  <a:gd name="T0" fmla="*/ 649 w 649"/>
                  <a:gd name="T1" fmla="*/ 324 h 648"/>
                  <a:gd name="T2" fmla="*/ 325 w 649"/>
                  <a:gd name="T3" fmla="*/ 648 h 648"/>
                  <a:gd name="T4" fmla="*/ 0 w 649"/>
                  <a:gd name="T5" fmla="*/ 324 h 648"/>
                  <a:gd name="T6" fmla="*/ 325 w 649"/>
                  <a:gd name="T7" fmla="*/ 0 h 648"/>
                  <a:gd name="T8" fmla="*/ 649 w 649"/>
                  <a:gd name="T9" fmla="*/ 324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48">
                    <a:moveTo>
                      <a:pt x="649" y="324"/>
                    </a:moveTo>
                    <a:lnTo>
                      <a:pt x="325" y="648"/>
                    </a:lnTo>
                    <a:lnTo>
                      <a:pt x="0" y="324"/>
                    </a:lnTo>
                    <a:lnTo>
                      <a:pt x="325" y="0"/>
                    </a:lnTo>
                    <a:lnTo>
                      <a:pt x="649" y="324"/>
                    </a:lnTo>
                    <a:close/>
                  </a:path>
                </a:pathLst>
              </a:custGeom>
              <a:solidFill>
                <a:srgbClr val="49BA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73">
                <a:extLst>
                  <a:ext uri="{FF2B5EF4-FFF2-40B4-BE49-F238E27FC236}">
                    <a16:creationId xmlns:a16="http://schemas.microsoft.com/office/drawing/2014/main" id="{6D774D1C-FCE4-4BD5-AED6-4BA41880A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2251" y="846138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74">
                <a:extLst>
                  <a:ext uri="{FF2B5EF4-FFF2-40B4-BE49-F238E27FC236}">
                    <a16:creationId xmlns:a16="http://schemas.microsoft.com/office/drawing/2014/main" id="{8515E49D-7B65-4A69-9AEA-F203B59DF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8214" y="2949729"/>
                <a:ext cx="1030288" cy="1028700"/>
              </a:xfrm>
              <a:custGeom>
                <a:avLst/>
                <a:gdLst>
                  <a:gd name="T0" fmla="*/ 649 w 649"/>
                  <a:gd name="T1" fmla="*/ 324 h 648"/>
                  <a:gd name="T2" fmla="*/ 325 w 649"/>
                  <a:gd name="T3" fmla="*/ 648 h 648"/>
                  <a:gd name="T4" fmla="*/ 0 w 649"/>
                  <a:gd name="T5" fmla="*/ 324 h 648"/>
                  <a:gd name="T6" fmla="*/ 325 w 649"/>
                  <a:gd name="T7" fmla="*/ 0 h 648"/>
                  <a:gd name="T8" fmla="*/ 649 w 649"/>
                  <a:gd name="T9" fmla="*/ 324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48">
                    <a:moveTo>
                      <a:pt x="649" y="324"/>
                    </a:moveTo>
                    <a:lnTo>
                      <a:pt x="325" y="648"/>
                    </a:lnTo>
                    <a:lnTo>
                      <a:pt x="0" y="324"/>
                    </a:lnTo>
                    <a:lnTo>
                      <a:pt x="325" y="0"/>
                    </a:lnTo>
                    <a:lnTo>
                      <a:pt x="649" y="324"/>
                    </a:lnTo>
                    <a:close/>
                  </a:path>
                </a:pathLst>
              </a:custGeom>
              <a:solidFill>
                <a:srgbClr val="49BA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74">
                <a:extLst>
                  <a:ext uri="{FF2B5EF4-FFF2-40B4-BE49-F238E27FC236}">
                    <a16:creationId xmlns:a16="http://schemas.microsoft.com/office/drawing/2014/main" id="{9726867D-F46C-4BB3-9FA0-FAA4E8694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5941" y="4322835"/>
                <a:ext cx="466336" cy="465617"/>
              </a:xfrm>
              <a:custGeom>
                <a:avLst/>
                <a:gdLst>
                  <a:gd name="T0" fmla="*/ 649 w 649"/>
                  <a:gd name="T1" fmla="*/ 324 h 648"/>
                  <a:gd name="T2" fmla="*/ 325 w 649"/>
                  <a:gd name="T3" fmla="*/ 648 h 648"/>
                  <a:gd name="T4" fmla="*/ 0 w 649"/>
                  <a:gd name="T5" fmla="*/ 324 h 648"/>
                  <a:gd name="T6" fmla="*/ 325 w 649"/>
                  <a:gd name="T7" fmla="*/ 0 h 648"/>
                  <a:gd name="T8" fmla="*/ 649 w 649"/>
                  <a:gd name="T9" fmla="*/ 324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48">
                    <a:moveTo>
                      <a:pt x="649" y="324"/>
                    </a:moveTo>
                    <a:lnTo>
                      <a:pt x="325" y="648"/>
                    </a:lnTo>
                    <a:lnTo>
                      <a:pt x="0" y="324"/>
                    </a:lnTo>
                    <a:lnTo>
                      <a:pt x="325" y="0"/>
                    </a:lnTo>
                    <a:lnTo>
                      <a:pt x="649" y="324"/>
                    </a:lnTo>
                    <a:close/>
                  </a:path>
                </a:pathLst>
              </a:custGeom>
              <a:solidFill>
                <a:srgbClr val="0064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1047" y="2034925"/>
              <a:ext cx="2032994" cy="20329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886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5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9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6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9" grpId="0" animBg="1"/>
      <p:bldP spid="2" grpId="0"/>
      <p:bldP spid="3" grpId="0"/>
      <p:bldP spid="5" grpId="0"/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6032" y="482964"/>
            <a:ext cx="5947488" cy="965260"/>
            <a:chOff x="6264832" y="1562464"/>
            <a:chExt cx="5947488" cy="965260"/>
          </a:xfrm>
        </p:grpSpPr>
        <p:grpSp>
          <p:nvGrpSpPr>
            <p:cNvPr id="3" name="组合 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88449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使用案例圖</a:t>
              </a:r>
            </a:p>
          </p:txBody>
        </p:sp>
      </p:grp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04"/>
          <a:stretch/>
        </p:blipFill>
        <p:spPr>
          <a:xfrm>
            <a:off x="4721816" y="208342"/>
            <a:ext cx="6311945" cy="646776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86928" y="1878805"/>
            <a:ext cx="3045820" cy="3045820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11412638" y="6041985"/>
            <a:ext cx="54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8DE66F26-8992-8247-8F3E-1A7608F1EFCC}"/>
              </a:ext>
            </a:extLst>
          </p:cNvPr>
          <p:cNvGrpSpPr/>
          <p:nvPr/>
        </p:nvGrpSpPr>
        <p:grpSpPr>
          <a:xfrm>
            <a:off x="4610118" y="1448224"/>
            <a:ext cx="1099595" cy="1294976"/>
            <a:chOff x="4610118" y="1448224"/>
            <a:chExt cx="1099595" cy="129497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F18EDC1-65A0-8143-87D0-DE4E2298C592}"/>
                </a:ext>
              </a:extLst>
            </p:cNvPr>
            <p:cNvSpPr/>
            <p:nvPr/>
          </p:nvSpPr>
          <p:spPr>
            <a:xfrm>
              <a:off x="4610118" y="1448224"/>
              <a:ext cx="1099595" cy="12949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B231B73D-B89F-0A49-84BC-493E41D72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21815" y="1448224"/>
              <a:ext cx="863317" cy="1294976"/>
            </a:xfrm>
            <a:prstGeom prst="rect">
              <a:avLst/>
            </a:prstGeom>
          </p:spPr>
        </p:pic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0D5008D-0DC1-DF4F-85C4-157A77E037D2}"/>
              </a:ext>
            </a:extLst>
          </p:cNvPr>
          <p:cNvGrpSpPr/>
          <p:nvPr/>
        </p:nvGrpSpPr>
        <p:grpSpPr>
          <a:xfrm>
            <a:off x="9657036" y="493100"/>
            <a:ext cx="1099595" cy="1294976"/>
            <a:chOff x="4610118" y="1448224"/>
            <a:chExt cx="1099595" cy="129497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9D72A71-4AB9-A340-B2ED-660FA1DC262F}"/>
                </a:ext>
              </a:extLst>
            </p:cNvPr>
            <p:cNvSpPr/>
            <p:nvPr/>
          </p:nvSpPr>
          <p:spPr>
            <a:xfrm>
              <a:off x="4610118" y="1448224"/>
              <a:ext cx="1099595" cy="12949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4A0091B9-2163-7C4F-AF2B-E7D33DD67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21815" y="1448224"/>
              <a:ext cx="863317" cy="1294976"/>
            </a:xfrm>
            <a:prstGeom prst="rect">
              <a:avLst/>
            </a:prstGeom>
          </p:spPr>
        </p:pic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213F551-8A3B-4340-9CC6-5B8AC3C82023}"/>
              </a:ext>
            </a:extLst>
          </p:cNvPr>
          <p:cNvGrpSpPr/>
          <p:nvPr/>
        </p:nvGrpSpPr>
        <p:grpSpPr>
          <a:xfrm>
            <a:off x="9650593" y="3163617"/>
            <a:ext cx="1099595" cy="1294976"/>
            <a:chOff x="4610118" y="1448224"/>
            <a:chExt cx="1099595" cy="1294976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C25829B-E1C0-B44E-B823-DE9526FD7CAF}"/>
                </a:ext>
              </a:extLst>
            </p:cNvPr>
            <p:cNvSpPr/>
            <p:nvPr/>
          </p:nvSpPr>
          <p:spPr>
            <a:xfrm>
              <a:off x="4610118" y="1448224"/>
              <a:ext cx="1099595" cy="12949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9975090F-5E5C-1C4F-86E0-529C6E0F3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21815" y="1448224"/>
              <a:ext cx="863317" cy="12949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915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04 0.00648 L 0.43581 0.0708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39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6032" y="482964"/>
            <a:ext cx="5947488" cy="965260"/>
            <a:chOff x="6264832" y="1562464"/>
            <a:chExt cx="5947488" cy="965260"/>
          </a:xfrm>
        </p:grpSpPr>
        <p:grpSp>
          <p:nvGrpSpPr>
            <p:cNvPr id="3" name="组合 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88449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重要使用案例</a:t>
              </a:r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11412638" y="6041985"/>
            <a:ext cx="54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2" name="內容版面配置區 5">
            <a:extLst>
              <a:ext uri="{FF2B5EF4-FFF2-40B4-BE49-F238E27FC236}">
                <a16:creationId xmlns:a16="http://schemas.microsoft.com/office/drawing/2014/main" id="{72C8F24A-8FA2-7F49-9FC0-95E2B5F354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280561"/>
              </p:ext>
            </p:extLst>
          </p:nvPr>
        </p:nvGraphicFramePr>
        <p:xfrm>
          <a:off x="1108663" y="1443655"/>
          <a:ext cx="10120812" cy="487692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132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5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3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7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500" kern="100" dirty="0">
                          <a:effectLst/>
                        </a:rPr>
                        <a:t>使用案例名稱</a:t>
                      </a:r>
                      <a:endParaRPr lang="zh-TW" sz="15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500" kern="100" dirty="0">
                          <a:effectLst/>
                        </a:rPr>
                        <a:t>車輛路徑分析</a:t>
                      </a:r>
                      <a:endParaRPr lang="zh-TW" sz="15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500" kern="100" dirty="0">
                          <a:effectLst/>
                        </a:rPr>
                        <a:t>使用案例描述</a:t>
                      </a:r>
                      <a:endParaRPr lang="zh-TW" sz="15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500" kern="100" dirty="0">
                          <a:effectLst/>
                        </a:rPr>
                        <a:t>透過影像辨識分析並規劃車輛的行徑路徑</a:t>
                      </a:r>
                      <a:endParaRPr lang="zh-TW" sz="15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500" kern="100">
                          <a:effectLst/>
                        </a:rPr>
                        <a:t>主要參與者</a:t>
                      </a:r>
                      <a:endParaRPr lang="zh-TW" sz="15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500" kern="100" dirty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軟體管理人員</a:t>
                      </a:r>
                      <a:endParaRPr lang="zh-TW" sz="15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500" kern="100">
                          <a:effectLst/>
                        </a:rPr>
                        <a:t>前置條件</a:t>
                      </a:r>
                      <a:endParaRPr lang="zh-TW" sz="15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500" kern="100" dirty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玩家放置車輛於跑道內</a:t>
                      </a:r>
                      <a:endParaRPr lang="zh-TW" sz="15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500" kern="100" dirty="0">
                          <a:effectLst/>
                        </a:rPr>
                        <a:t>後置條件</a:t>
                      </a:r>
                      <a:endParaRPr lang="zh-TW" sz="15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500" kern="100" dirty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車輛自動運行於跑道</a:t>
                      </a:r>
                      <a:endParaRPr lang="zh-TW" sz="15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73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500" kern="100" dirty="0">
                          <a:effectLst/>
                        </a:rPr>
                        <a:t>主要成功情節</a:t>
                      </a:r>
                      <a:endParaRPr lang="zh-TW" sz="15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500" kern="100" dirty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軟體管理人員</a:t>
                      </a:r>
                      <a:endParaRPr lang="zh-TW" sz="15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500" kern="100" dirty="0">
                          <a:effectLst/>
                        </a:rPr>
                        <a:t>系統</a:t>
                      </a:r>
                      <a:endParaRPr lang="zh-TW" sz="15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23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500" kern="100" dirty="0">
                          <a:effectLst/>
                        </a:rPr>
                        <a:t>1.</a:t>
                      </a:r>
                      <a:r>
                        <a:rPr lang="zh-TW" altLang="en-US" sz="1500" kern="100" dirty="0">
                          <a:effectLst/>
                        </a:rPr>
                        <a:t> 擷取賽道畫面</a:t>
                      </a:r>
                      <a:endParaRPr lang="en-US" altLang="zh-TW" sz="1500" kern="100" dirty="0">
                        <a:effectLst/>
                      </a:endParaRPr>
                    </a:p>
                    <a:p>
                      <a:pPr marL="0" lvl="0" indent="0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500" kern="100" dirty="0">
                          <a:effectLst/>
                        </a:rPr>
                        <a:t>2.</a:t>
                      </a:r>
                      <a:r>
                        <a:rPr lang="zh-TW" altLang="en-US" sz="1500" kern="100" dirty="0">
                          <a:effectLst/>
                        </a:rPr>
                        <a:t> 取得車輛位置</a:t>
                      </a:r>
                      <a:endParaRPr lang="en-US" altLang="zh-TW" sz="1500" kern="100" dirty="0">
                        <a:effectLst/>
                      </a:endParaRPr>
                    </a:p>
                    <a:p>
                      <a:pPr marL="0" lvl="0" indent="0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500" kern="100" dirty="0">
                          <a:effectLst/>
                        </a:rPr>
                        <a:t>3.</a:t>
                      </a:r>
                      <a:r>
                        <a:rPr lang="zh-TW" altLang="en-US" sz="1500" kern="100" dirty="0">
                          <a:effectLst/>
                        </a:rPr>
                        <a:t> 分析車輛狀態</a:t>
                      </a:r>
                      <a:endParaRPr lang="en-US" altLang="zh-TW" sz="1500" kern="100" dirty="0">
                        <a:effectLst/>
                      </a:endParaRPr>
                    </a:p>
                    <a:p>
                      <a:pPr marL="0" lvl="0" indent="0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500" kern="100" dirty="0">
                          <a:effectLst/>
                        </a:rPr>
                        <a:t>4.</a:t>
                      </a:r>
                      <a:r>
                        <a:rPr lang="zh-TW" altLang="en-US" sz="1500" kern="100" dirty="0">
                          <a:effectLst/>
                        </a:rPr>
                        <a:t> 規劃車輛路徑</a:t>
                      </a:r>
                      <a:endParaRPr lang="en-US" altLang="zh-TW" sz="1500" kern="100" dirty="0">
                        <a:effectLst/>
                      </a:endParaRPr>
                    </a:p>
                    <a:p>
                      <a:pPr marL="0" lvl="0" indent="0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500" kern="100" dirty="0">
                          <a:effectLst/>
                        </a:rPr>
                        <a:t>5.</a:t>
                      </a:r>
                      <a:r>
                        <a:rPr lang="zh-TW" altLang="en-US" sz="1500" kern="100" dirty="0">
                          <a:effectLst/>
                        </a:rPr>
                        <a:t> 透過分析後資訊操控車輛</a:t>
                      </a:r>
                      <a:endParaRPr lang="zh-TW" sz="15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lvl="0" indent="-2286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500" kern="100" dirty="0">
                          <a:effectLst/>
                        </a:rPr>
                        <a:t>啟動網路攝影機</a:t>
                      </a:r>
                      <a:endParaRPr lang="en-US" altLang="zh-TW" sz="1500" kern="100" dirty="0">
                        <a:effectLst/>
                      </a:endParaRPr>
                    </a:p>
                    <a:p>
                      <a:pPr marL="228600" lvl="0" indent="-2286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500" kern="100" dirty="0">
                          <a:effectLst/>
                        </a:rPr>
                        <a:t>透過射頻裝置與車輛連線</a:t>
                      </a:r>
                      <a:endParaRPr lang="zh-TW" sz="1500" kern="100" dirty="0">
                        <a:effectLst/>
                      </a:endParaRPr>
                    </a:p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500" kern="100" dirty="0">
                          <a:effectLst/>
                        </a:rPr>
                        <a:t>3.</a:t>
                      </a:r>
                      <a:r>
                        <a:rPr lang="zh-TW" altLang="en-US" sz="1500" kern="100" dirty="0">
                          <a:effectLst/>
                        </a:rPr>
                        <a:t>   影像分析</a:t>
                      </a:r>
                      <a:endParaRPr lang="en-US" altLang="zh-TW" sz="1500" kern="100" dirty="0">
                        <a:effectLst/>
                      </a:endParaRPr>
                    </a:p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500" kern="100" dirty="0">
                          <a:effectLst/>
                        </a:rPr>
                        <a:t>4.</a:t>
                      </a:r>
                      <a:r>
                        <a:rPr lang="zh-TW" altLang="en-US" sz="1500" kern="100" dirty="0">
                          <a:effectLst/>
                        </a:rPr>
                        <a:t>   障礙物辨識</a:t>
                      </a:r>
                      <a:endParaRPr lang="zh-TW" sz="1500" kern="100" dirty="0">
                        <a:effectLst/>
                      </a:endParaRPr>
                    </a:p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500" kern="100" dirty="0">
                          <a:effectLst/>
                        </a:rPr>
                        <a:t>5.</a:t>
                      </a:r>
                      <a:r>
                        <a:rPr lang="zh-TW" altLang="en-US" sz="1500" kern="100" dirty="0">
                          <a:effectLst/>
                        </a:rPr>
                        <a:t>   透過射頻裝置操控車輛</a:t>
                      </a:r>
                      <a:endParaRPr lang="zh-TW" sz="15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0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500" kern="100">
                          <a:effectLst/>
                        </a:rPr>
                        <a:t>例外情節</a:t>
                      </a:r>
                      <a:endParaRPr lang="zh-TW" sz="15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500" kern="100" dirty="0">
                          <a:effectLst/>
                        </a:rPr>
                        <a:t>若</a:t>
                      </a:r>
                      <a:r>
                        <a:rPr lang="zh-TW" altLang="en-US" sz="1500" kern="100" dirty="0">
                          <a:effectLst/>
                        </a:rPr>
                        <a:t>車輛故障或是離開跑道，需要車輛管理人員進行維護。</a:t>
                      </a:r>
                      <a:endParaRPr lang="zh-TW" sz="15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40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500" kern="100" dirty="0">
                          <a:effectLst/>
                        </a:rPr>
                        <a:t>其他需求</a:t>
                      </a:r>
                      <a:endParaRPr lang="zh-TW" sz="15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500" kern="100" dirty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需根據要求規劃跑道。</a:t>
                      </a:r>
                      <a:endParaRPr lang="zh-TW" sz="15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37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0261014" y="873276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10767978" y="394304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608519" y="6192575"/>
            <a:ext cx="1735506" cy="1732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210830" y="969661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17794" y="49068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0" y="5869518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2006557" y="2275267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9931357" y="5191928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3415230" y="752031"/>
            <a:ext cx="5532908" cy="4788608"/>
            <a:chOff x="3415230" y="127001"/>
            <a:chExt cx="5532908" cy="478860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D3B9094-1BAC-43B0-819B-DB0E370D3645}"/>
                </a:ext>
              </a:extLst>
            </p:cNvPr>
            <p:cNvGrpSpPr/>
            <p:nvPr/>
          </p:nvGrpSpPr>
          <p:grpSpPr>
            <a:xfrm rot="5400000">
              <a:off x="3787380" y="-245149"/>
              <a:ext cx="4788608" cy="5532908"/>
              <a:chOff x="1039093" y="743787"/>
              <a:chExt cx="2849563" cy="3292475"/>
            </a:xfrm>
          </p:grpSpPr>
          <p:sp>
            <p:nvSpPr>
              <p:cNvPr id="7" name="Freeform 52">
                <a:extLst>
                  <a:ext uri="{FF2B5EF4-FFF2-40B4-BE49-F238E27FC236}">
                    <a16:creationId xmlns:a16="http://schemas.microsoft.com/office/drawing/2014/main" id="{BBB432FE-3DD4-42FD-B57B-52177EB6E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093" y="1567699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8 w 1037"/>
                  <a:gd name="T3" fmla="*/ 1037 h 1037"/>
                  <a:gd name="T4" fmla="*/ 0 w 1037"/>
                  <a:gd name="T5" fmla="*/ 519 h 1037"/>
                  <a:gd name="T6" fmla="*/ 518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8" y="1037"/>
                    </a:lnTo>
                    <a:lnTo>
                      <a:pt x="0" y="519"/>
                    </a:lnTo>
                    <a:lnTo>
                      <a:pt x="518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64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Freeform 54">
                <a:extLst>
                  <a:ext uri="{FF2B5EF4-FFF2-40B4-BE49-F238E27FC236}">
                    <a16:creationId xmlns:a16="http://schemas.microsoft.com/office/drawing/2014/main" id="{7100CCB8-E643-48AC-A590-D2F3A6C3B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Freeform 58">
                <a:extLst>
                  <a:ext uri="{FF2B5EF4-FFF2-40B4-BE49-F238E27FC236}">
                    <a16:creationId xmlns:a16="http://schemas.microsoft.com/office/drawing/2014/main" id="{6F725922-1C40-4565-8C67-6F0B6D51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2391612"/>
                <a:ext cx="1646238" cy="1644650"/>
              </a:xfrm>
              <a:custGeom>
                <a:avLst/>
                <a:gdLst>
                  <a:gd name="T0" fmla="*/ 1037 w 1037"/>
                  <a:gd name="T1" fmla="*/ 518 h 1036"/>
                  <a:gd name="T2" fmla="*/ 519 w 1037"/>
                  <a:gd name="T3" fmla="*/ 1036 h 1036"/>
                  <a:gd name="T4" fmla="*/ 0 w 1037"/>
                  <a:gd name="T5" fmla="*/ 518 h 1036"/>
                  <a:gd name="T6" fmla="*/ 519 w 1037"/>
                  <a:gd name="T7" fmla="*/ 0 h 1036"/>
                  <a:gd name="T8" fmla="*/ 1037 w 1037"/>
                  <a:gd name="T9" fmla="*/ 518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6">
                    <a:moveTo>
                      <a:pt x="1037" y="518"/>
                    </a:moveTo>
                    <a:lnTo>
                      <a:pt x="519" y="1036"/>
                    </a:lnTo>
                    <a:lnTo>
                      <a:pt x="0" y="518"/>
                    </a:lnTo>
                    <a:lnTo>
                      <a:pt x="519" y="0"/>
                    </a:lnTo>
                    <a:lnTo>
                      <a:pt x="1037" y="518"/>
                    </a:lnTo>
                    <a:close/>
                  </a:path>
                </a:pathLst>
              </a:custGeom>
              <a:solidFill>
                <a:srgbClr val="009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Freeform 73">
                <a:extLst>
                  <a:ext uri="{FF2B5EF4-FFF2-40B4-BE49-F238E27FC236}">
                    <a16:creationId xmlns:a16="http://schemas.microsoft.com/office/drawing/2014/main" id="{09E69AF2-8C8B-4E01-86A5-13C841D50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" name="Rectangle 9">
              <a:extLst>
                <a:ext uri="{FF2B5EF4-FFF2-40B4-BE49-F238E27FC236}">
                  <a16:creationId xmlns:a16="http://schemas.microsoft.com/office/drawing/2014/main" id="{C231FF43-A215-43DC-8A7F-4BD0E9251E8C}"/>
                </a:ext>
              </a:extLst>
            </p:cNvPr>
            <p:cNvSpPr/>
            <p:nvPr/>
          </p:nvSpPr>
          <p:spPr>
            <a:xfrm>
              <a:off x="4262749" y="1838821"/>
              <a:ext cx="3835202" cy="1163722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 defTabSz="1219170">
                <a:lnSpc>
                  <a:spcPct val="170000"/>
                </a:lnSpc>
              </a:pPr>
              <a:r>
                <a:rPr lang="zh-TW" altLang="en-US" sz="41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系統畫面</a:t>
              </a:r>
              <a:br>
                <a:rPr lang="en-US" altLang="zh-TW" sz="41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TW" altLang="en-US" sz="41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示意圖</a:t>
              </a: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11412638" y="6041985"/>
            <a:ext cx="54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276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0261014" y="873276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10767978" y="394304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8653094" y="6192574"/>
            <a:ext cx="1735506" cy="1732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210830" y="969661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0" y="5869518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2006557" y="2275267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9931357" y="5191928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902" y="642830"/>
            <a:ext cx="2934954" cy="5801653"/>
          </a:xfrm>
          <a:prstGeom prst="rect">
            <a:avLst/>
          </a:prstGeom>
        </p:spPr>
      </p:pic>
      <p:grpSp>
        <p:nvGrpSpPr>
          <p:cNvPr id="21" name="组合 1"/>
          <p:cNvGrpSpPr/>
          <p:nvPr/>
        </p:nvGrpSpPr>
        <p:grpSpPr>
          <a:xfrm>
            <a:off x="626032" y="482964"/>
            <a:ext cx="5947488" cy="965260"/>
            <a:chOff x="6264832" y="1562464"/>
            <a:chExt cx="5947488" cy="965260"/>
          </a:xfrm>
        </p:grpSpPr>
        <p:grpSp>
          <p:nvGrpSpPr>
            <p:cNvPr id="22" name="组合 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24" name="组合 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26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5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88449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系統畫面示意圖</a:t>
              </a:r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11412638" y="6041985"/>
            <a:ext cx="54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960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3787380" y="345159"/>
            <a:ext cx="4788608" cy="5532908"/>
            <a:chOff x="1385458" y="991717"/>
            <a:chExt cx="3799418" cy="438996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D3B9094-1BAC-43B0-819B-DB0E370D3645}"/>
                </a:ext>
              </a:extLst>
            </p:cNvPr>
            <p:cNvGrpSpPr/>
            <p:nvPr/>
          </p:nvGrpSpPr>
          <p:grpSpPr>
            <a:xfrm>
              <a:off x="1385458" y="991717"/>
              <a:ext cx="3799418" cy="4389967"/>
              <a:chOff x="1039093" y="743787"/>
              <a:chExt cx="2849563" cy="3292475"/>
            </a:xfrm>
          </p:grpSpPr>
          <p:sp>
            <p:nvSpPr>
              <p:cNvPr id="7" name="Freeform 52">
                <a:extLst>
                  <a:ext uri="{FF2B5EF4-FFF2-40B4-BE49-F238E27FC236}">
                    <a16:creationId xmlns:a16="http://schemas.microsoft.com/office/drawing/2014/main" id="{BBB432FE-3DD4-42FD-B57B-52177EB6E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093" y="1567699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8 w 1037"/>
                  <a:gd name="T3" fmla="*/ 1037 h 1037"/>
                  <a:gd name="T4" fmla="*/ 0 w 1037"/>
                  <a:gd name="T5" fmla="*/ 519 h 1037"/>
                  <a:gd name="T6" fmla="*/ 518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8" y="1037"/>
                    </a:lnTo>
                    <a:lnTo>
                      <a:pt x="0" y="519"/>
                    </a:lnTo>
                    <a:lnTo>
                      <a:pt x="518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64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Freeform 54">
                <a:extLst>
                  <a:ext uri="{FF2B5EF4-FFF2-40B4-BE49-F238E27FC236}">
                    <a16:creationId xmlns:a16="http://schemas.microsoft.com/office/drawing/2014/main" id="{7100CCB8-E643-48AC-A590-D2F3A6C3B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Freeform 58">
                <a:extLst>
                  <a:ext uri="{FF2B5EF4-FFF2-40B4-BE49-F238E27FC236}">
                    <a16:creationId xmlns:a16="http://schemas.microsoft.com/office/drawing/2014/main" id="{6F725922-1C40-4565-8C67-6F0B6D51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2391612"/>
                <a:ext cx="1646238" cy="1644650"/>
              </a:xfrm>
              <a:custGeom>
                <a:avLst/>
                <a:gdLst>
                  <a:gd name="T0" fmla="*/ 1037 w 1037"/>
                  <a:gd name="T1" fmla="*/ 518 h 1036"/>
                  <a:gd name="T2" fmla="*/ 519 w 1037"/>
                  <a:gd name="T3" fmla="*/ 1036 h 1036"/>
                  <a:gd name="T4" fmla="*/ 0 w 1037"/>
                  <a:gd name="T5" fmla="*/ 518 h 1036"/>
                  <a:gd name="T6" fmla="*/ 519 w 1037"/>
                  <a:gd name="T7" fmla="*/ 0 h 1036"/>
                  <a:gd name="T8" fmla="*/ 1037 w 1037"/>
                  <a:gd name="T9" fmla="*/ 518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6">
                    <a:moveTo>
                      <a:pt x="1037" y="518"/>
                    </a:moveTo>
                    <a:lnTo>
                      <a:pt x="519" y="1036"/>
                    </a:lnTo>
                    <a:lnTo>
                      <a:pt x="0" y="518"/>
                    </a:lnTo>
                    <a:lnTo>
                      <a:pt x="519" y="0"/>
                    </a:lnTo>
                    <a:lnTo>
                      <a:pt x="1037" y="518"/>
                    </a:lnTo>
                    <a:close/>
                  </a:path>
                </a:pathLst>
              </a:custGeom>
              <a:solidFill>
                <a:srgbClr val="009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Freeform 73">
                <a:extLst>
                  <a:ext uri="{FF2B5EF4-FFF2-40B4-BE49-F238E27FC236}">
                    <a16:creationId xmlns:a16="http://schemas.microsoft.com/office/drawing/2014/main" id="{09E69AF2-8C8B-4E01-86A5-13C841D50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C231FF43-A215-43DC-8A7F-4BD0E9251E8C}"/>
                </a:ext>
              </a:extLst>
            </p:cNvPr>
            <p:cNvSpPr/>
            <p:nvPr/>
          </p:nvSpPr>
          <p:spPr>
            <a:xfrm rot="16200000">
              <a:off x="2179382" y="2726094"/>
              <a:ext cx="3042959" cy="923330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 defTabSz="1219170"/>
              <a:r>
                <a:rPr lang="zh-TW" altLang="en-US" sz="5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系統活動圖</a:t>
              </a:r>
            </a:p>
          </p:txBody>
        </p:sp>
      </p:grpSp>
      <p:sp>
        <p:nvSpPr>
          <p:cNvPr id="13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0261014" y="873276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10767978" y="394304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608519" y="6192575"/>
            <a:ext cx="1735506" cy="1732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210830" y="969661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17794" y="49068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0" y="5869518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2006557" y="2275267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9931357" y="5191928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1412638" y="6041985"/>
            <a:ext cx="54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763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6032" y="332492"/>
            <a:ext cx="5947488" cy="965260"/>
            <a:chOff x="6264832" y="1562464"/>
            <a:chExt cx="5947488" cy="965260"/>
          </a:xfrm>
        </p:grpSpPr>
        <p:grpSp>
          <p:nvGrpSpPr>
            <p:cNvPr id="3" name="组合 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88449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系統活動圖</a:t>
              </a: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867115" y="1438390"/>
            <a:ext cx="10515600" cy="5330106"/>
            <a:chOff x="113022" y="1561661"/>
            <a:chExt cx="10515600" cy="5330106"/>
          </a:xfrm>
        </p:grpSpPr>
        <p:graphicFrame>
          <p:nvGraphicFramePr>
            <p:cNvPr id="15" name="內容版面配置區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27566832"/>
                </p:ext>
              </p:extLst>
            </p:nvPr>
          </p:nvGraphicFramePr>
          <p:xfrm>
            <a:off x="113022" y="1561661"/>
            <a:ext cx="10515600" cy="5330106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3505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5052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5052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90915"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玩家</a:t>
                        </a:r>
                        <a:r>
                          <a:rPr lang="en-US" altLang="zh-TW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(</a:t>
                        </a:r>
                        <a:r>
                          <a: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使用者</a:t>
                        </a:r>
                        <a:r>
                          <a:rPr lang="en-US" altLang="zh-TW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)</a:t>
                        </a:r>
                        <a:endPara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軟體管理人員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車輛管理人員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39191">
                  <a:tc>
                    <a:txBody>
                      <a:bodyPr/>
                      <a:lstStyle/>
                      <a:p>
                        <a:r>
                          <a: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 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16" name="流程圖: 接點 15"/>
            <p:cNvSpPr/>
            <p:nvPr/>
          </p:nvSpPr>
          <p:spPr>
            <a:xfrm>
              <a:off x="1632192" y="1949728"/>
              <a:ext cx="121722" cy="10658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7" name="直線單箭頭接點 16"/>
            <p:cNvCxnSpPr/>
            <p:nvPr/>
          </p:nvCxnSpPr>
          <p:spPr>
            <a:xfrm>
              <a:off x="1693053" y="2056311"/>
              <a:ext cx="1" cy="2464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流程圖: 替代處理程序 7"/>
            <p:cNvSpPr/>
            <p:nvPr/>
          </p:nvSpPr>
          <p:spPr>
            <a:xfrm>
              <a:off x="788989" y="2292348"/>
              <a:ext cx="1863875" cy="426483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放置車輛</a:t>
              </a:r>
            </a:p>
          </p:txBody>
        </p:sp>
        <p:cxnSp>
          <p:nvCxnSpPr>
            <p:cNvPr id="19" name="直線單箭頭接點 18"/>
            <p:cNvCxnSpPr>
              <a:cxnSpLocks/>
              <a:endCxn id="20" idx="1"/>
            </p:cNvCxnSpPr>
            <p:nvPr/>
          </p:nvCxnSpPr>
          <p:spPr>
            <a:xfrm>
              <a:off x="2652864" y="2464240"/>
              <a:ext cx="1254281" cy="48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流程圖: 替代處理程序 13"/>
            <p:cNvSpPr/>
            <p:nvPr/>
          </p:nvSpPr>
          <p:spPr>
            <a:xfrm>
              <a:off x="3907145" y="2219679"/>
              <a:ext cx="2791099" cy="498862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判斷是否為自動駕駛車輛</a:t>
              </a:r>
            </a:p>
          </p:txBody>
        </p:sp>
        <p:cxnSp>
          <p:nvCxnSpPr>
            <p:cNvPr id="21" name="直線單箭頭接點 20"/>
            <p:cNvCxnSpPr/>
            <p:nvPr/>
          </p:nvCxnSpPr>
          <p:spPr>
            <a:xfrm>
              <a:off x="5302694" y="2718831"/>
              <a:ext cx="0" cy="28968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流程圖: 決策 21"/>
            <p:cNvSpPr/>
            <p:nvPr/>
          </p:nvSpPr>
          <p:spPr>
            <a:xfrm>
              <a:off x="4976290" y="3000266"/>
              <a:ext cx="652808" cy="297734"/>
            </a:xfrm>
            <a:prstGeom prst="flowChartDecision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3" name="直線單箭頭接點 22"/>
            <p:cNvCxnSpPr/>
            <p:nvPr/>
          </p:nvCxnSpPr>
          <p:spPr>
            <a:xfrm>
              <a:off x="5302694" y="3322076"/>
              <a:ext cx="0" cy="3661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cxnSpLocks/>
              <a:stCxn id="22" idx="1"/>
              <a:endCxn id="25" idx="3"/>
            </p:cNvCxnSpPr>
            <p:nvPr/>
          </p:nvCxnSpPr>
          <p:spPr>
            <a:xfrm flipH="1">
              <a:off x="2652864" y="3149133"/>
              <a:ext cx="232342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圖: 替代處理程序 23"/>
            <p:cNvSpPr/>
            <p:nvPr/>
          </p:nvSpPr>
          <p:spPr>
            <a:xfrm>
              <a:off x="788989" y="2935891"/>
              <a:ext cx="1863875" cy="426483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使用者自行操控</a:t>
              </a: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3621220" y="3193125"/>
              <a:ext cx="787209" cy="312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不是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5335683" y="3319930"/>
              <a:ext cx="662408" cy="312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0" name="流程圖: 替代處理程序 36"/>
            <p:cNvSpPr/>
            <p:nvPr/>
          </p:nvSpPr>
          <p:spPr>
            <a:xfrm>
              <a:off x="7941793" y="3700838"/>
              <a:ext cx="1785215" cy="426483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車輛故障</a:t>
              </a:r>
            </a:p>
          </p:txBody>
        </p:sp>
        <p:sp>
          <p:nvSpPr>
            <p:cNvPr id="32" name="流程圖: 替代處理程序 43"/>
            <p:cNvSpPr/>
            <p:nvPr/>
          </p:nvSpPr>
          <p:spPr>
            <a:xfrm>
              <a:off x="7996561" y="4504286"/>
              <a:ext cx="1639426" cy="426483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車輛維修</a:t>
              </a:r>
            </a:p>
          </p:txBody>
        </p:sp>
        <p:sp>
          <p:nvSpPr>
            <p:cNvPr id="33" name="流程圖: 替代處理程序 44"/>
            <p:cNvSpPr/>
            <p:nvPr/>
          </p:nvSpPr>
          <p:spPr>
            <a:xfrm>
              <a:off x="4022014" y="3727257"/>
              <a:ext cx="2561360" cy="496071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判斷前方是否有障礙物</a:t>
              </a:r>
            </a:p>
          </p:txBody>
        </p:sp>
        <p:cxnSp>
          <p:nvCxnSpPr>
            <p:cNvPr id="38" name="直線單箭頭接點 37"/>
            <p:cNvCxnSpPr>
              <a:cxnSpLocks/>
            </p:cNvCxnSpPr>
            <p:nvPr/>
          </p:nvCxnSpPr>
          <p:spPr>
            <a:xfrm>
              <a:off x="5302693" y="4275476"/>
              <a:ext cx="2" cy="3399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流程圖: 決策 38"/>
            <p:cNvSpPr/>
            <p:nvPr/>
          </p:nvSpPr>
          <p:spPr>
            <a:xfrm>
              <a:off x="4976290" y="4641979"/>
              <a:ext cx="652808" cy="297734"/>
            </a:xfrm>
            <a:prstGeom prst="flowChartDecision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348971" y="4751488"/>
              <a:ext cx="552620" cy="312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1" name="流程圖: 替代處理程序 76"/>
            <p:cNvSpPr/>
            <p:nvPr/>
          </p:nvSpPr>
          <p:spPr>
            <a:xfrm>
              <a:off x="5629098" y="5187364"/>
              <a:ext cx="1403658" cy="426483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閃避障礙物</a:t>
              </a:r>
            </a:p>
          </p:txBody>
        </p:sp>
        <p:cxnSp>
          <p:nvCxnSpPr>
            <p:cNvPr id="42" name="直線單箭頭接點 41"/>
            <p:cNvCxnSpPr>
              <a:cxnSpLocks/>
              <a:endCxn id="44" idx="0"/>
            </p:cNvCxnSpPr>
            <p:nvPr/>
          </p:nvCxnSpPr>
          <p:spPr>
            <a:xfrm>
              <a:off x="8837791" y="4930769"/>
              <a:ext cx="8829" cy="5727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字方塊 42"/>
            <p:cNvSpPr txBox="1"/>
            <p:nvPr/>
          </p:nvSpPr>
          <p:spPr>
            <a:xfrm>
              <a:off x="8858329" y="5052727"/>
              <a:ext cx="1354170" cy="312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修理完畢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4" name="流程圖: 替代處理程序 79"/>
            <p:cNvSpPr/>
            <p:nvPr/>
          </p:nvSpPr>
          <p:spPr>
            <a:xfrm>
              <a:off x="8026907" y="5503477"/>
              <a:ext cx="1639426" cy="520338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將車輛放回跑道或給使用者</a:t>
              </a:r>
            </a:p>
          </p:txBody>
        </p:sp>
        <p:sp>
          <p:nvSpPr>
            <p:cNvPr id="45" name="流程圖: 替代處理程序 84"/>
            <p:cNvSpPr/>
            <p:nvPr/>
          </p:nvSpPr>
          <p:spPr>
            <a:xfrm>
              <a:off x="3768911" y="5187364"/>
              <a:ext cx="1217663" cy="426483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通道暢行</a:t>
              </a:r>
            </a:p>
          </p:txBody>
        </p:sp>
        <p:grpSp>
          <p:nvGrpSpPr>
            <p:cNvPr id="46" name="群組 45"/>
            <p:cNvGrpSpPr/>
            <p:nvPr/>
          </p:nvGrpSpPr>
          <p:grpSpPr>
            <a:xfrm>
              <a:off x="5629108" y="4772792"/>
              <a:ext cx="699325" cy="349873"/>
              <a:chOff x="6311120" y="4221959"/>
              <a:chExt cx="693853" cy="414141"/>
            </a:xfrm>
          </p:grpSpPr>
          <p:cxnSp>
            <p:nvCxnSpPr>
              <p:cNvPr id="47" name="直線單箭頭接點 46"/>
              <p:cNvCxnSpPr/>
              <p:nvPr/>
            </p:nvCxnSpPr>
            <p:spPr>
              <a:xfrm>
                <a:off x="7004973" y="4221959"/>
                <a:ext cx="0" cy="41414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 flipH="1">
                <a:off x="6311120" y="4243322"/>
                <a:ext cx="68620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群組 48"/>
            <p:cNvGrpSpPr/>
            <p:nvPr/>
          </p:nvGrpSpPr>
          <p:grpSpPr>
            <a:xfrm>
              <a:off x="4464648" y="4784828"/>
              <a:ext cx="521926" cy="349872"/>
              <a:chOff x="5155779" y="4236198"/>
              <a:chExt cx="517842" cy="414139"/>
            </a:xfrm>
          </p:grpSpPr>
          <p:cxnSp>
            <p:nvCxnSpPr>
              <p:cNvPr id="50" name="直線接點 49"/>
              <p:cNvCxnSpPr/>
              <p:nvPr/>
            </p:nvCxnSpPr>
            <p:spPr>
              <a:xfrm flipH="1">
                <a:off x="5155779" y="4243324"/>
                <a:ext cx="5178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>
                <a:off x="5164776" y="4236198"/>
                <a:ext cx="0" cy="41413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文字方塊 51"/>
            <p:cNvSpPr txBox="1"/>
            <p:nvPr/>
          </p:nvSpPr>
          <p:spPr>
            <a:xfrm>
              <a:off x="3711108" y="4791719"/>
              <a:ext cx="787209" cy="312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不是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53" name="直線單箭頭接點 52"/>
            <p:cNvCxnSpPr>
              <a:cxnSpLocks/>
            </p:cNvCxnSpPr>
            <p:nvPr/>
          </p:nvCxnSpPr>
          <p:spPr>
            <a:xfrm flipH="1">
              <a:off x="8864004" y="6013606"/>
              <a:ext cx="1" cy="2471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文字方塊 63"/>
          <p:cNvSpPr txBox="1"/>
          <p:nvPr/>
        </p:nvSpPr>
        <p:spPr>
          <a:xfrm>
            <a:off x="11412638" y="6041985"/>
            <a:ext cx="54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0EE00394-54FA-9C46-85A1-6CC2F41AF4A8}"/>
              </a:ext>
            </a:extLst>
          </p:cNvPr>
          <p:cNvCxnSpPr>
            <a:cxnSpLocks/>
          </p:cNvCxnSpPr>
          <p:nvPr/>
        </p:nvCxnSpPr>
        <p:spPr>
          <a:xfrm flipH="1">
            <a:off x="5218741" y="5810577"/>
            <a:ext cx="55559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F86B5695-D374-0343-BC1F-0CB662D9D813}"/>
              </a:ext>
            </a:extLst>
          </p:cNvPr>
          <p:cNvCxnSpPr>
            <a:cxnSpLocks/>
          </p:cNvCxnSpPr>
          <p:nvPr/>
        </p:nvCxnSpPr>
        <p:spPr>
          <a:xfrm flipV="1">
            <a:off x="5218741" y="5490577"/>
            <a:ext cx="0" cy="32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B8C19337-859B-4B4E-BC28-28A894E23C3F}"/>
              </a:ext>
            </a:extLst>
          </p:cNvPr>
          <p:cNvCxnSpPr>
            <a:cxnSpLocks/>
          </p:cNvCxnSpPr>
          <p:nvPr/>
        </p:nvCxnSpPr>
        <p:spPr>
          <a:xfrm flipH="1">
            <a:off x="5774335" y="5810577"/>
            <a:ext cx="130798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2E2A665A-4AE8-8E49-99B0-0EB5B667FC90}"/>
              </a:ext>
            </a:extLst>
          </p:cNvPr>
          <p:cNvCxnSpPr>
            <a:cxnSpLocks/>
          </p:cNvCxnSpPr>
          <p:nvPr/>
        </p:nvCxnSpPr>
        <p:spPr>
          <a:xfrm flipV="1">
            <a:off x="7082324" y="5490577"/>
            <a:ext cx="0" cy="32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37">
            <a:extLst>
              <a:ext uri="{FF2B5EF4-FFF2-40B4-BE49-F238E27FC236}">
                <a16:creationId xmlns:a16="http://schemas.microsoft.com/office/drawing/2014/main" id="{B72CC252-11E5-3143-A1EC-E1AE1AB87125}"/>
              </a:ext>
            </a:extLst>
          </p:cNvPr>
          <p:cNvCxnSpPr>
            <a:cxnSpLocks/>
          </p:cNvCxnSpPr>
          <p:nvPr/>
        </p:nvCxnSpPr>
        <p:spPr>
          <a:xfrm>
            <a:off x="6056784" y="5822358"/>
            <a:ext cx="2" cy="33993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流程圖: 替代處理程序 76">
            <a:extLst>
              <a:ext uri="{FF2B5EF4-FFF2-40B4-BE49-F238E27FC236}">
                <a16:creationId xmlns:a16="http://schemas.microsoft.com/office/drawing/2014/main" id="{011366D2-36B7-5A42-B208-269228BD0AB4}"/>
              </a:ext>
            </a:extLst>
          </p:cNvPr>
          <p:cNvSpPr/>
          <p:nvPr/>
        </p:nvSpPr>
        <p:spPr>
          <a:xfrm>
            <a:off x="5075166" y="6183117"/>
            <a:ext cx="1963235" cy="426483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規劃路線完成</a:t>
            </a:r>
          </a:p>
        </p:txBody>
      </p:sp>
      <p:cxnSp>
        <p:nvCxnSpPr>
          <p:cNvPr id="74" name="直線單箭頭接點 37">
            <a:extLst>
              <a:ext uri="{FF2B5EF4-FFF2-40B4-BE49-F238E27FC236}">
                <a16:creationId xmlns:a16="http://schemas.microsoft.com/office/drawing/2014/main" id="{9B61A568-E226-F341-A764-73B3B270FCBE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9588494" y="4004050"/>
            <a:ext cx="2" cy="38944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C6759628-AD92-3749-B0A1-46E5344869A6}"/>
              </a:ext>
            </a:extLst>
          </p:cNvPr>
          <p:cNvSpPr>
            <a:spLocks noChangeAspect="1"/>
          </p:cNvSpPr>
          <p:nvPr/>
        </p:nvSpPr>
        <p:spPr>
          <a:xfrm>
            <a:off x="9495422" y="6162289"/>
            <a:ext cx="234000" cy="217453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042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6032" y="332492"/>
            <a:ext cx="5947488" cy="965260"/>
            <a:chOff x="6264832" y="1562464"/>
            <a:chExt cx="5947488" cy="965260"/>
          </a:xfrm>
        </p:grpSpPr>
        <p:grpSp>
          <p:nvGrpSpPr>
            <p:cNvPr id="3" name="组合 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88449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系統</a:t>
              </a:r>
              <a:r>
                <a:rPr lang="zh-CN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架構圖</a:t>
              </a:r>
              <a:endParaRPr lang="zh-TW" altLang="en-US" sz="32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4" name="文字方塊 63"/>
          <p:cNvSpPr txBox="1"/>
          <p:nvPr/>
        </p:nvSpPr>
        <p:spPr>
          <a:xfrm>
            <a:off x="11412638" y="6041985"/>
            <a:ext cx="54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472AECD2-CD1E-8F43-B557-9D1F1E408C34}"/>
              </a:ext>
            </a:extLst>
          </p:cNvPr>
          <p:cNvGrpSpPr/>
          <p:nvPr/>
        </p:nvGrpSpPr>
        <p:grpSpPr>
          <a:xfrm>
            <a:off x="487396" y="1371600"/>
            <a:ext cx="1138687" cy="5016665"/>
            <a:chOff x="575095" y="552091"/>
            <a:chExt cx="1138687" cy="5844815"/>
          </a:xfrm>
        </p:grpSpPr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9BD8A96A-5089-074A-B44E-635B40039FC7}"/>
                </a:ext>
              </a:extLst>
            </p:cNvPr>
            <p:cNvSpPr txBox="1"/>
            <p:nvPr/>
          </p:nvSpPr>
          <p:spPr>
            <a:xfrm>
              <a:off x="575095" y="552091"/>
              <a:ext cx="1138687" cy="4303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Car</a:t>
              </a:r>
              <a:endParaRPr lang="zh-TW" altLang="en-US" dirty="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75E69D8C-8348-FE43-A3EC-9FD1BF6BFD9D}"/>
                </a:ext>
              </a:extLst>
            </p:cNvPr>
            <p:cNvSpPr txBox="1"/>
            <p:nvPr/>
          </p:nvSpPr>
          <p:spPr>
            <a:xfrm>
              <a:off x="575095" y="5966605"/>
              <a:ext cx="1138687" cy="4303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Car</a:t>
              </a:r>
              <a:endParaRPr lang="zh-TW" altLang="en-US" dirty="0"/>
            </a:p>
          </p:txBody>
        </p: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C79E553-7CA5-A246-AAE2-353F3BD3BF44}"/>
                </a:ext>
              </a:extLst>
            </p:cNvPr>
            <p:cNvCxnSpPr>
              <a:stCxn id="58" idx="2"/>
              <a:endCxn id="59" idx="0"/>
            </p:cNvCxnSpPr>
            <p:nvPr/>
          </p:nvCxnSpPr>
          <p:spPr>
            <a:xfrm>
              <a:off x="1144439" y="982392"/>
              <a:ext cx="0" cy="498421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2533E09E-8153-FA41-B8F7-F508BBAB20C0}"/>
              </a:ext>
            </a:extLst>
          </p:cNvPr>
          <p:cNvGrpSpPr/>
          <p:nvPr/>
        </p:nvGrpSpPr>
        <p:grpSpPr>
          <a:xfrm>
            <a:off x="2941610" y="1371600"/>
            <a:ext cx="1138687" cy="4981587"/>
            <a:chOff x="2493034" y="552091"/>
            <a:chExt cx="1138687" cy="5783845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CC7381FB-D533-9A45-852E-40C3D79746B7}"/>
                </a:ext>
              </a:extLst>
            </p:cNvPr>
            <p:cNvSpPr txBox="1"/>
            <p:nvPr/>
          </p:nvSpPr>
          <p:spPr>
            <a:xfrm>
              <a:off x="2493034" y="552091"/>
              <a:ext cx="1138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nRF52832</a:t>
              </a:r>
              <a:endParaRPr lang="zh-TW" altLang="en-US" dirty="0"/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6CB6CFF9-6C00-D441-A5E1-695AA463F760}"/>
                </a:ext>
              </a:extLst>
            </p:cNvPr>
            <p:cNvSpPr txBox="1"/>
            <p:nvPr/>
          </p:nvSpPr>
          <p:spPr>
            <a:xfrm>
              <a:off x="2493034" y="5966604"/>
              <a:ext cx="1138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nRF52832</a:t>
              </a:r>
              <a:endParaRPr lang="zh-TW" altLang="en-US" dirty="0"/>
            </a:p>
          </p:txBody>
        </p: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F2B100BB-C6D6-5F43-80F4-589BD1BCCF96}"/>
                </a:ext>
              </a:extLst>
            </p:cNvPr>
            <p:cNvCxnSpPr>
              <a:stCxn id="62" idx="2"/>
              <a:endCxn id="65" idx="0"/>
            </p:cNvCxnSpPr>
            <p:nvPr/>
          </p:nvCxnSpPr>
          <p:spPr>
            <a:xfrm>
              <a:off x="3062378" y="921423"/>
              <a:ext cx="0" cy="504518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050AE3B6-D3F1-AA48-930A-5A040B7EB734}"/>
              </a:ext>
            </a:extLst>
          </p:cNvPr>
          <p:cNvGrpSpPr/>
          <p:nvPr/>
        </p:nvGrpSpPr>
        <p:grpSpPr>
          <a:xfrm>
            <a:off x="7756586" y="1336523"/>
            <a:ext cx="1138687" cy="5016664"/>
            <a:chOff x="4646762" y="552091"/>
            <a:chExt cx="1138687" cy="5844813"/>
          </a:xfrm>
        </p:grpSpPr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405710F2-F2AD-1142-90A5-BE33AB9CA770}"/>
                </a:ext>
              </a:extLst>
            </p:cNvPr>
            <p:cNvSpPr txBox="1"/>
            <p:nvPr/>
          </p:nvSpPr>
          <p:spPr>
            <a:xfrm>
              <a:off x="4646762" y="552091"/>
              <a:ext cx="1138687" cy="4303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AI</a:t>
              </a:r>
              <a:endParaRPr lang="zh-TW" altLang="en-US" dirty="0"/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78FE4049-CB48-D04F-BC55-B75F82CBD29D}"/>
                </a:ext>
              </a:extLst>
            </p:cNvPr>
            <p:cNvSpPr txBox="1"/>
            <p:nvPr/>
          </p:nvSpPr>
          <p:spPr>
            <a:xfrm>
              <a:off x="4646762" y="5966603"/>
              <a:ext cx="1138687" cy="4303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AI</a:t>
              </a:r>
              <a:endParaRPr lang="zh-TW" altLang="en-US" dirty="0"/>
            </a:p>
          </p:txBody>
        </p: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11B69F9B-3F68-0B40-9AB6-48F916C766CF}"/>
                </a:ext>
              </a:extLst>
            </p:cNvPr>
            <p:cNvCxnSpPr>
              <a:stCxn id="68" idx="2"/>
              <a:endCxn id="69" idx="0"/>
            </p:cNvCxnSpPr>
            <p:nvPr/>
          </p:nvCxnSpPr>
          <p:spPr>
            <a:xfrm>
              <a:off x="5216106" y="982392"/>
              <a:ext cx="0" cy="498421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9881FDFA-3346-404F-ABF1-373F50765FF6}"/>
              </a:ext>
            </a:extLst>
          </p:cNvPr>
          <p:cNvGrpSpPr/>
          <p:nvPr/>
        </p:nvGrpSpPr>
        <p:grpSpPr>
          <a:xfrm>
            <a:off x="5218983" y="1371597"/>
            <a:ext cx="1138687" cy="5016664"/>
            <a:chOff x="4646762" y="552091"/>
            <a:chExt cx="1138687" cy="5844813"/>
          </a:xfrm>
        </p:grpSpPr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515E0DFB-788A-174D-B1E4-8613DFF2A7A4}"/>
                </a:ext>
              </a:extLst>
            </p:cNvPr>
            <p:cNvSpPr txBox="1"/>
            <p:nvPr/>
          </p:nvSpPr>
          <p:spPr>
            <a:xfrm>
              <a:off x="4646762" y="552091"/>
              <a:ext cx="1138687" cy="4303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APP</a:t>
              </a:r>
              <a:endParaRPr lang="zh-TW" altLang="en-US" dirty="0"/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1F9E14BE-DF84-2E4D-92F0-63DB8B3E6B0D}"/>
                </a:ext>
              </a:extLst>
            </p:cNvPr>
            <p:cNvSpPr txBox="1"/>
            <p:nvPr/>
          </p:nvSpPr>
          <p:spPr>
            <a:xfrm>
              <a:off x="4646762" y="5966603"/>
              <a:ext cx="1138687" cy="4303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APP</a:t>
              </a:r>
              <a:endParaRPr lang="zh-TW" altLang="en-US" dirty="0"/>
            </a:p>
          </p:txBody>
        </p: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306D141D-1511-9D48-948E-577CDD218BA7}"/>
                </a:ext>
              </a:extLst>
            </p:cNvPr>
            <p:cNvCxnSpPr>
              <a:stCxn id="72" idx="2"/>
              <a:endCxn id="73" idx="0"/>
            </p:cNvCxnSpPr>
            <p:nvPr/>
          </p:nvCxnSpPr>
          <p:spPr>
            <a:xfrm>
              <a:off x="5216106" y="982392"/>
              <a:ext cx="0" cy="498421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30DB3B55-FD27-344A-845F-C88766D938C7}"/>
              </a:ext>
            </a:extLst>
          </p:cNvPr>
          <p:cNvGrpSpPr/>
          <p:nvPr/>
        </p:nvGrpSpPr>
        <p:grpSpPr>
          <a:xfrm>
            <a:off x="10197860" y="1362690"/>
            <a:ext cx="1138687" cy="5032816"/>
            <a:chOff x="4646762" y="552091"/>
            <a:chExt cx="1138687" cy="5843324"/>
          </a:xfrm>
        </p:grpSpPr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524DEA93-50F1-284B-A04A-F6F9FA5D62DF}"/>
                </a:ext>
              </a:extLst>
            </p:cNvPr>
            <p:cNvSpPr txBox="1"/>
            <p:nvPr/>
          </p:nvSpPr>
          <p:spPr>
            <a:xfrm>
              <a:off x="4646762" y="552091"/>
              <a:ext cx="1138687" cy="4288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Camera</a:t>
              </a:r>
              <a:endParaRPr lang="zh-TW" altLang="en-US" dirty="0"/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9021D690-F5B5-E443-825D-6E4E43C075A7}"/>
                </a:ext>
              </a:extLst>
            </p:cNvPr>
            <p:cNvSpPr txBox="1"/>
            <p:nvPr/>
          </p:nvSpPr>
          <p:spPr>
            <a:xfrm>
              <a:off x="4646762" y="5966604"/>
              <a:ext cx="1138687" cy="4288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Camera</a:t>
              </a:r>
              <a:endParaRPr lang="zh-TW" altLang="en-US" dirty="0"/>
            </a:p>
          </p:txBody>
        </p: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4F3F5893-06AD-B848-8FA7-548A21D8C8F7}"/>
                </a:ext>
              </a:extLst>
            </p:cNvPr>
            <p:cNvCxnSpPr>
              <a:stCxn id="76" idx="2"/>
              <a:endCxn id="77" idx="0"/>
            </p:cNvCxnSpPr>
            <p:nvPr/>
          </p:nvCxnSpPr>
          <p:spPr>
            <a:xfrm>
              <a:off x="5216106" y="980902"/>
              <a:ext cx="0" cy="4985702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6E8B6153-E0A5-6A48-AF23-A3285D843CD4}"/>
              </a:ext>
            </a:extLst>
          </p:cNvPr>
          <p:cNvSpPr/>
          <p:nvPr/>
        </p:nvSpPr>
        <p:spPr>
          <a:xfrm>
            <a:off x="897150" y="1994773"/>
            <a:ext cx="319178" cy="3828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942C822-3758-454A-BC2E-CBB5F9D00E0D}"/>
              </a:ext>
            </a:extLst>
          </p:cNvPr>
          <p:cNvSpPr/>
          <p:nvPr/>
        </p:nvSpPr>
        <p:spPr>
          <a:xfrm>
            <a:off x="5628737" y="1994773"/>
            <a:ext cx="319178" cy="834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1" name="直線單箭頭接點 32">
            <a:extLst>
              <a:ext uri="{FF2B5EF4-FFF2-40B4-BE49-F238E27FC236}">
                <a16:creationId xmlns:a16="http://schemas.microsoft.com/office/drawing/2014/main" id="{A5FF3F4E-2869-AF44-AD84-600298015D59}"/>
              </a:ext>
            </a:extLst>
          </p:cNvPr>
          <p:cNvCxnSpPr/>
          <p:nvPr/>
        </p:nvCxnSpPr>
        <p:spPr>
          <a:xfrm flipH="1" flipV="1">
            <a:off x="3666232" y="2113472"/>
            <a:ext cx="1962505" cy="2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B8944BCE-CE0B-164E-BD5E-D3D5290B5563}"/>
              </a:ext>
            </a:extLst>
          </p:cNvPr>
          <p:cNvSpPr/>
          <p:nvPr/>
        </p:nvSpPr>
        <p:spPr>
          <a:xfrm>
            <a:off x="3347054" y="1994772"/>
            <a:ext cx="319178" cy="3828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4C41A0B-F6A3-994E-8305-E62E2D507E80}"/>
              </a:ext>
            </a:extLst>
          </p:cNvPr>
          <p:cNvSpPr/>
          <p:nvPr/>
        </p:nvSpPr>
        <p:spPr>
          <a:xfrm>
            <a:off x="3696029" y="1749291"/>
            <a:ext cx="1932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Control instruction</a:t>
            </a:r>
          </a:p>
        </p:txBody>
      </p:sp>
      <p:cxnSp>
        <p:nvCxnSpPr>
          <p:cNvPr id="84" name="直線單箭頭接點 40">
            <a:extLst>
              <a:ext uri="{FF2B5EF4-FFF2-40B4-BE49-F238E27FC236}">
                <a16:creationId xmlns:a16="http://schemas.microsoft.com/office/drawing/2014/main" id="{0B77558A-A1EB-CB4A-84DD-3D59FDB8C65D}"/>
              </a:ext>
            </a:extLst>
          </p:cNvPr>
          <p:cNvCxnSpPr/>
          <p:nvPr/>
        </p:nvCxnSpPr>
        <p:spPr>
          <a:xfrm flipH="1">
            <a:off x="1229071" y="5678101"/>
            <a:ext cx="2117986" cy="30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E88B8AA6-0E9A-964B-9A72-A3A0E217F4C5}"/>
              </a:ext>
            </a:extLst>
          </p:cNvPr>
          <p:cNvSpPr/>
          <p:nvPr/>
        </p:nvSpPr>
        <p:spPr>
          <a:xfrm>
            <a:off x="1267701" y="5311848"/>
            <a:ext cx="2079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Control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62A7B82C-4DB1-4C4F-AFCE-37E5CE67272F}"/>
              </a:ext>
            </a:extLst>
          </p:cNvPr>
          <p:cNvSpPr/>
          <p:nvPr/>
        </p:nvSpPr>
        <p:spPr>
          <a:xfrm>
            <a:off x="10607614" y="1956990"/>
            <a:ext cx="319178" cy="38569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0E5C072-3A74-844E-80A9-EF348DA658B8}"/>
              </a:ext>
            </a:extLst>
          </p:cNvPr>
          <p:cNvSpPr/>
          <p:nvPr/>
        </p:nvSpPr>
        <p:spPr>
          <a:xfrm>
            <a:off x="8166340" y="1930826"/>
            <a:ext cx="319178" cy="3883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直線單箭頭接點 46">
            <a:extLst>
              <a:ext uri="{FF2B5EF4-FFF2-40B4-BE49-F238E27FC236}">
                <a16:creationId xmlns:a16="http://schemas.microsoft.com/office/drawing/2014/main" id="{0CEDBE8C-8A17-314B-8EDF-69D30EE054B3}"/>
              </a:ext>
            </a:extLst>
          </p:cNvPr>
          <p:cNvCxnSpPr/>
          <p:nvPr/>
        </p:nvCxnSpPr>
        <p:spPr>
          <a:xfrm flipH="1">
            <a:off x="8485517" y="2167449"/>
            <a:ext cx="2122098" cy="30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1A45BE14-37B5-6348-AE84-DBB50A658AFB}"/>
              </a:ext>
            </a:extLst>
          </p:cNvPr>
          <p:cNvSpPr/>
          <p:nvPr/>
        </p:nvSpPr>
        <p:spPr>
          <a:xfrm>
            <a:off x="8485516" y="1801196"/>
            <a:ext cx="2122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Frame</a:t>
            </a:r>
          </a:p>
        </p:txBody>
      </p:sp>
      <p:cxnSp>
        <p:nvCxnSpPr>
          <p:cNvPr id="90" name="直線單箭頭接點 50">
            <a:extLst>
              <a:ext uri="{FF2B5EF4-FFF2-40B4-BE49-F238E27FC236}">
                <a16:creationId xmlns:a16="http://schemas.microsoft.com/office/drawing/2014/main" id="{B50AE38F-7256-BC43-8DAE-2711C77747C2}"/>
              </a:ext>
            </a:extLst>
          </p:cNvPr>
          <p:cNvCxnSpPr/>
          <p:nvPr/>
        </p:nvCxnSpPr>
        <p:spPr>
          <a:xfrm flipH="1">
            <a:off x="3657601" y="3195718"/>
            <a:ext cx="4513052" cy="83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D1026206-82D6-BD44-AA10-6904EAE23997}"/>
              </a:ext>
            </a:extLst>
          </p:cNvPr>
          <p:cNvSpPr/>
          <p:nvPr/>
        </p:nvSpPr>
        <p:spPr>
          <a:xfrm>
            <a:off x="5758530" y="2829465"/>
            <a:ext cx="2412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General Control</a:t>
            </a:r>
          </a:p>
        </p:txBody>
      </p:sp>
      <p:cxnSp>
        <p:nvCxnSpPr>
          <p:cNvPr id="92" name="直線單箭頭接點 53">
            <a:extLst>
              <a:ext uri="{FF2B5EF4-FFF2-40B4-BE49-F238E27FC236}">
                <a16:creationId xmlns:a16="http://schemas.microsoft.com/office/drawing/2014/main" id="{52C74136-DA43-5B47-83F9-551B76D097AD}"/>
              </a:ext>
            </a:extLst>
          </p:cNvPr>
          <p:cNvCxnSpPr/>
          <p:nvPr/>
        </p:nvCxnSpPr>
        <p:spPr>
          <a:xfrm flipH="1">
            <a:off x="3674855" y="4110884"/>
            <a:ext cx="4495798" cy="1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9C3C830E-60A2-CC4A-90DF-1AA992B4F66A}"/>
              </a:ext>
            </a:extLst>
          </p:cNvPr>
          <p:cNvSpPr/>
          <p:nvPr/>
        </p:nvSpPr>
        <p:spPr>
          <a:xfrm>
            <a:off x="5758530" y="3744631"/>
            <a:ext cx="2412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Dodge Control</a:t>
            </a:r>
          </a:p>
        </p:txBody>
      </p:sp>
    </p:spTree>
    <p:extLst>
      <p:ext uri="{BB962C8B-B14F-4D97-AF65-F5344CB8AC3E}">
        <p14:creationId xmlns:p14="http://schemas.microsoft.com/office/powerpoint/2010/main" val="145237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BC9D0D-AB46-FD40-8878-9DF2C635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B64-C68E-41AA-BCE1-BDF8024CED9E}" type="slidenum">
              <a:rPr lang="zh-CN" altLang="en-US" smtClean="0"/>
              <a:t>17</a:t>
            </a:fld>
            <a:endParaRPr lang="zh-CN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02313CE-5869-4049-B107-40A0A0A3DBCF}"/>
              </a:ext>
            </a:extLst>
          </p:cNvPr>
          <p:cNvGrpSpPr/>
          <p:nvPr/>
        </p:nvGrpSpPr>
        <p:grpSpPr>
          <a:xfrm>
            <a:off x="2353054" y="394927"/>
            <a:ext cx="1099595" cy="1294976"/>
            <a:chOff x="4610118" y="1448224"/>
            <a:chExt cx="1099595" cy="129497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D0D290C-E14C-4847-818D-7BB867D2EB2C}"/>
                </a:ext>
              </a:extLst>
            </p:cNvPr>
            <p:cNvSpPr/>
            <p:nvPr/>
          </p:nvSpPr>
          <p:spPr>
            <a:xfrm>
              <a:off x="4610118" y="1448224"/>
              <a:ext cx="1099595" cy="12949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01014D0-CBB5-D94F-8EDB-EDDF1F10D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1815" y="1448224"/>
              <a:ext cx="863317" cy="1294976"/>
            </a:xfrm>
            <a:prstGeom prst="rect">
              <a:avLst/>
            </a:prstGeom>
          </p:spPr>
        </p:pic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2EFBB23-3044-3944-8D3D-AF0EEFD5BB8F}"/>
              </a:ext>
            </a:extLst>
          </p:cNvPr>
          <p:cNvCxnSpPr/>
          <p:nvPr/>
        </p:nvCxnSpPr>
        <p:spPr>
          <a:xfrm>
            <a:off x="2874769" y="1956122"/>
            <a:ext cx="0" cy="476535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FBF0B1C-4CC2-8D4A-81D3-03B33ACA18FB}"/>
              </a:ext>
            </a:extLst>
          </p:cNvPr>
          <p:cNvSpPr/>
          <p:nvPr/>
        </p:nvSpPr>
        <p:spPr>
          <a:xfrm>
            <a:off x="6910466" y="675156"/>
            <a:ext cx="2668249" cy="734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:System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BA0438F-F286-1340-8678-8444CFDBD639}"/>
              </a:ext>
            </a:extLst>
          </p:cNvPr>
          <p:cNvCxnSpPr>
            <a:cxnSpLocks/>
          </p:cNvCxnSpPr>
          <p:nvPr/>
        </p:nvCxnSpPr>
        <p:spPr>
          <a:xfrm>
            <a:off x="8244590" y="1590997"/>
            <a:ext cx="0" cy="513047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8F79154E-FB94-C141-BCE1-77E25ED69C5A}"/>
              </a:ext>
            </a:extLst>
          </p:cNvPr>
          <p:cNvCxnSpPr/>
          <p:nvPr/>
        </p:nvCxnSpPr>
        <p:spPr>
          <a:xfrm>
            <a:off x="2902851" y="3057993"/>
            <a:ext cx="53417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CC2C7B62-2C3E-5D4D-8A95-939F3687AA20}"/>
              </a:ext>
            </a:extLst>
          </p:cNvPr>
          <p:cNvCxnSpPr/>
          <p:nvPr/>
        </p:nvCxnSpPr>
        <p:spPr>
          <a:xfrm>
            <a:off x="2902851" y="5204085"/>
            <a:ext cx="53417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44EEF82-DDF6-7F4A-B233-5615DC3677CE}"/>
              </a:ext>
            </a:extLst>
          </p:cNvPr>
          <p:cNvSpPr txBox="1"/>
          <p:nvPr/>
        </p:nvSpPr>
        <p:spPr>
          <a:xfrm>
            <a:off x="4340110" y="2688661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EstablishConnection</a:t>
            </a:r>
            <a:r>
              <a:rPr lang="en-US" altLang="zh-TW" dirty="0"/>
              <a:t>()</a:t>
            </a:r>
            <a:endParaRPr kumimoji="1"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AFD1268-59B8-2F4B-A807-D261375EE25C}"/>
              </a:ext>
            </a:extLst>
          </p:cNvPr>
          <p:cNvSpPr txBox="1"/>
          <p:nvPr/>
        </p:nvSpPr>
        <p:spPr>
          <a:xfrm>
            <a:off x="4373939" y="4834752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InputDirectionMessage</a:t>
            </a:r>
            <a:r>
              <a:rPr lang="en-US" altLang="zh-TW" dirty="0"/>
              <a:t>()</a:t>
            </a:r>
            <a:endParaRPr kumimoji="1"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F1AB55C-26ED-7849-BFB9-40836A6AA579}"/>
              </a:ext>
            </a:extLst>
          </p:cNvPr>
          <p:cNvSpPr txBox="1"/>
          <p:nvPr/>
        </p:nvSpPr>
        <p:spPr>
          <a:xfrm>
            <a:off x="1039584" y="1590997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/>
              <a:t>系統循序圖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962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0261014" y="873276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10767978" y="394304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608519" y="6192575"/>
            <a:ext cx="1735506" cy="1732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210830" y="969661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17794" y="49068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0" y="5869518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2006557" y="2275267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9931357" y="5191928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1412638" y="6041985"/>
            <a:ext cx="54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 descr="ãthank you for your attentionãçåçæå°çµæ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17" b="15764"/>
          <a:stretch/>
        </p:blipFill>
        <p:spPr bwMode="auto">
          <a:xfrm>
            <a:off x="2463800" y="1739025"/>
            <a:ext cx="7361273" cy="345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44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448416" y="836928"/>
            <a:ext cx="5021170" cy="4788000"/>
            <a:chOff x="1385458" y="991717"/>
            <a:chExt cx="4603751" cy="438996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D3B9094-1BAC-43B0-819B-DB0E370D3645}"/>
                </a:ext>
              </a:extLst>
            </p:cNvPr>
            <p:cNvGrpSpPr/>
            <p:nvPr/>
          </p:nvGrpSpPr>
          <p:grpSpPr>
            <a:xfrm>
              <a:off x="1385458" y="991717"/>
              <a:ext cx="4603751" cy="4389967"/>
              <a:chOff x="1039093" y="743787"/>
              <a:chExt cx="3452813" cy="3292475"/>
            </a:xfrm>
          </p:grpSpPr>
          <p:sp>
            <p:nvSpPr>
              <p:cNvPr id="7" name="Freeform 52">
                <a:extLst>
                  <a:ext uri="{FF2B5EF4-FFF2-40B4-BE49-F238E27FC236}">
                    <a16:creationId xmlns:a16="http://schemas.microsoft.com/office/drawing/2014/main" id="{BBB432FE-3DD4-42FD-B57B-52177EB6E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093" y="1567699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8 w 1037"/>
                  <a:gd name="T3" fmla="*/ 1037 h 1037"/>
                  <a:gd name="T4" fmla="*/ 0 w 1037"/>
                  <a:gd name="T5" fmla="*/ 519 h 1037"/>
                  <a:gd name="T6" fmla="*/ 518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8" y="1037"/>
                    </a:lnTo>
                    <a:lnTo>
                      <a:pt x="0" y="519"/>
                    </a:lnTo>
                    <a:lnTo>
                      <a:pt x="518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64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Freeform 54">
                <a:extLst>
                  <a:ext uri="{FF2B5EF4-FFF2-40B4-BE49-F238E27FC236}">
                    <a16:creationId xmlns:a16="http://schemas.microsoft.com/office/drawing/2014/main" id="{7100CCB8-E643-48AC-A590-D2F3A6C3B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Freeform 58">
                <a:extLst>
                  <a:ext uri="{FF2B5EF4-FFF2-40B4-BE49-F238E27FC236}">
                    <a16:creationId xmlns:a16="http://schemas.microsoft.com/office/drawing/2014/main" id="{6F725922-1C40-4565-8C67-6F0B6D51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2391612"/>
                <a:ext cx="1646238" cy="1644650"/>
              </a:xfrm>
              <a:custGeom>
                <a:avLst/>
                <a:gdLst>
                  <a:gd name="T0" fmla="*/ 1037 w 1037"/>
                  <a:gd name="T1" fmla="*/ 518 h 1036"/>
                  <a:gd name="T2" fmla="*/ 519 w 1037"/>
                  <a:gd name="T3" fmla="*/ 1036 h 1036"/>
                  <a:gd name="T4" fmla="*/ 0 w 1037"/>
                  <a:gd name="T5" fmla="*/ 518 h 1036"/>
                  <a:gd name="T6" fmla="*/ 519 w 1037"/>
                  <a:gd name="T7" fmla="*/ 0 h 1036"/>
                  <a:gd name="T8" fmla="*/ 1037 w 1037"/>
                  <a:gd name="T9" fmla="*/ 518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6">
                    <a:moveTo>
                      <a:pt x="1037" y="518"/>
                    </a:moveTo>
                    <a:lnTo>
                      <a:pt x="519" y="1036"/>
                    </a:lnTo>
                    <a:lnTo>
                      <a:pt x="0" y="518"/>
                    </a:lnTo>
                    <a:lnTo>
                      <a:pt x="519" y="0"/>
                    </a:lnTo>
                    <a:lnTo>
                      <a:pt x="1037" y="518"/>
                    </a:lnTo>
                    <a:close/>
                  </a:path>
                </a:pathLst>
              </a:custGeom>
              <a:solidFill>
                <a:srgbClr val="009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Freeform 73">
                <a:extLst>
                  <a:ext uri="{FF2B5EF4-FFF2-40B4-BE49-F238E27FC236}">
                    <a16:creationId xmlns:a16="http://schemas.microsoft.com/office/drawing/2014/main" id="{09E69AF2-8C8B-4E01-86A5-13C841D50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Freeform 74">
                <a:extLst>
                  <a:ext uri="{FF2B5EF4-FFF2-40B4-BE49-F238E27FC236}">
                    <a16:creationId xmlns:a16="http://schemas.microsoft.com/office/drawing/2014/main" id="{F7FBA36E-0343-4A09-BF22-3F8D1D7549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1618" y="2472574"/>
                <a:ext cx="1030288" cy="1028700"/>
              </a:xfrm>
              <a:custGeom>
                <a:avLst/>
                <a:gdLst>
                  <a:gd name="T0" fmla="*/ 649 w 649"/>
                  <a:gd name="T1" fmla="*/ 324 h 648"/>
                  <a:gd name="T2" fmla="*/ 325 w 649"/>
                  <a:gd name="T3" fmla="*/ 648 h 648"/>
                  <a:gd name="T4" fmla="*/ 0 w 649"/>
                  <a:gd name="T5" fmla="*/ 324 h 648"/>
                  <a:gd name="T6" fmla="*/ 325 w 649"/>
                  <a:gd name="T7" fmla="*/ 0 h 648"/>
                  <a:gd name="T8" fmla="*/ 649 w 649"/>
                  <a:gd name="T9" fmla="*/ 324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48">
                    <a:moveTo>
                      <a:pt x="649" y="324"/>
                    </a:moveTo>
                    <a:lnTo>
                      <a:pt x="325" y="648"/>
                    </a:lnTo>
                    <a:lnTo>
                      <a:pt x="0" y="324"/>
                    </a:lnTo>
                    <a:lnTo>
                      <a:pt x="325" y="0"/>
                    </a:lnTo>
                    <a:lnTo>
                      <a:pt x="649" y="324"/>
                    </a:lnTo>
                    <a:close/>
                  </a:path>
                </a:pathLst>
              </a:custGeom>
              <a:solidFill>
                <a:srgbClr val="49BA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2148F50-8EB9-4D0B-BCDA-792820FCA5C7}"/>
                </a:ext>
              </a:extLst>
            </p:cNvPr>
            <p:cNvGrpSpPr/>
            <p:nvPr/>
          </p:nvGrpSpPr>
          <p:grpSpPr>
            <a:xfrm>
              <a:off x="2667681" y="2705618"/>
              <a:ext cx="1817055" cy="1121385"/>
              <a:chOff x="3896925" y="821617"/>
              <a:chExt cx="1362791" cy="841039"/>
            </a:xfrm>
          </p:grpSpPr>
          <p:sp>
            <p:nvSpPr>
              <p:cNvPr id="5" name="TextBox 7">
                <a:extLst>
                  <a:ext uri="{FF2B5EF4-FFF2-40B4-BE49-F238E27FC236}">
                    <a16:creationId xmlns:a16="http://schemas.microsoft.com/office/drawing/2014/main" id="{B5344690-EA46-4279-8869-1E0875E05AFA}"/>
                  </a:ext>
                </a:extLst>
              </p:cNvPr>
              <p:cNvSpPr txBox="1"/>
              <p:nvPr/>
            </p:nvSpPr>
            <p:spPr>
              <a:xfrm>
                <a:off x="3896925" y="1278093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algn="ctr" defTabSz="1219170"/>
                <a:r>
                  <a:rPr lang="en-US" altLang="zh-CN" sz="2400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</a:p>
            </p:txBody>
          </p: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3909566" y="821617"/>
                <a:ext cx="1350150" cy="692498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ctr" defTabSz="1219170"/>
                <a:r>
                  <a:rPr lang="zh-CN" altLang="en-US" sz="5333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</a:t>
                </a:r>
                <a:r>
                  <a:rPr lang="zh-TW" altLang="en-US" sz="5333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錄</a:t>
                </a:r>
                <a:endParaRPr lang="zh-CN" altLang="en-US" sz="5333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6252995" y="179304"/>
            <a:ext cx="5797318" cy="965260"/>
            <a:chOff x="6264832" y="1562464"/>
            <a:chExt cx="5797318" cy="965260"/>
          </a:xfrm>
        </p:grpSpPr>
        <p:grpSp>
          <p:nvGrpSpPr>
            <p:cNvPr id="12" name="组合 11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5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0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0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0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0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0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4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0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28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專題特色</a:t>
              </a:r>
              <a:endParaRPr lang="zh-CN" altLang="en-US" sz="105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252995" y="1286989"/>
            <a:ext cx="5797318" cy="965260"/>
            <a:chOff x="6264832" y="1562464"/>
            <a:chExt cx="5797318" cy="965260"/>
          </a:xfrm>
        </p:grpSpPr>
        <p:grpSp>
          <p:nvGrpSpPr>
            <p:cNvPr id="23" name="组合 2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2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0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0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0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0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0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0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28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利害關係人目標表</a:t>
              </a:r>
              <a:endParaRPr lang="zh-CN" altLang="en-US" sz="105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252995" y="2347681"/>
            <a:ext cx="5797318" cy="965260"/>
            <a:chOff x="6264832" y="1562464"/>
            <a:chExt cx="5797318" cy="965260"/>
          </a:xfrm>
        </p:grpSpPr>
        <p:grpSp>
          <p:nvGrpSpPr>
            <p:cNvPr id="33" name="组合 3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3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0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0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0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0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0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0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28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事件表</a:t>
              </a:r>
              <a:endParaRPr lang="zh-CN" altLang="en-US" sz="105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252995" y="3379519"/>
            <a:ext cx="5797318" cy="965260"/>
            <a:chOff x="6264832" y="1562464"/>
            <a:chExt cx="5797318" cy="965260"/>
          </a:xfrm>
        </p:grpSpPr>
        <p:grpSp>
          <p:nvGrpSpPr>
            <p:cNvPr id="43" name="组合 4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4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0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0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0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0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0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0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28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使用案例圖</a:t>
              </a:r>
              <a:endParaRPr lang="zh-CN" altLang="en-US" sz="105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2" name="组合 41"/>
          <p:cNvGrpSpPr/>
          <p:nvPr/>
        </p:nvGrpSpPr>
        <p:grpSpPr>
          <a:xfrm>
            <a:off x="6252995" y="4488871"/>
            <a:ext cx="5797318" cy="965260"/>
            <a:chOff x="6264832" y="1562464"/>
            <a:chExt cx="5797318" cy="965260"/>
          </a:xfrm>
        </p:grpSpPr>
        <p:grpSp>
          <p:nvGrpSpPr>
            <p:cNvPr id="53" name="组合 4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55" name="组合 4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5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0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0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0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0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0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5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0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28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系統畫面示意圖</a:t>
              </a:r>
              <a:endParaRPr lang="zh-CN" altLang="en-US" sz="105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2" name="组合 41"/>
          <p:cNvGrpSpPr/>
          <p:nvPr/>
        </p:nvGrpSpPr>
        <p:grpSpPr>
          <a:xfrm>
            <a:off x="6252995" y="5562191"/>
            <a:ext cx="5797318" cy="965260"/>
            <a:chOff x="6264832" y="1562464"/>
            <a:chExt cx="5797318" cy="965260"/>
          </a:xfrm>
        </p:grpSpPr>
        <p:grpSp>
          <p:nvGrpSpPr>
            <p:cNvPr id="63" name="组合 4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65" name="组合 4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6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0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0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0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0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0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0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28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系統活動圖</a:t>
              </a:r>
              <a:endParaRPr lang="zh-CN" altLang="en-US" sz="105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50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3787380" y="264140"/>
            <a:ext cx="4788608" cy="5532908"/>
            <a:chOff x="1385458" y="991717"/>
            <a:chExt cx="3799418" cy="438996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D3B9094-1BAC-43B0-819B-DB0E370D3645}"/>
                </a:ext>
              </a:extLst>
            </p:cNvPr>
            <p:cNvGrpSpPr/>
            <p:nvPr/>
          </p:nvGrpSpPr>
          <p:grpSpPr>
            <a:xfrm>
              <a:off x="1385458" y="991717"/>
              <a:ext cx="3799418" cy="4389967"/>
              <a:chOff x="1039093" y="743787"/>
              <a:chExt cx="2849563" cy="3292475"/>
            </a:xfrm>
          </p:grpSpPr>
          <p:sp>
            <p:nvSpPr>
              <p:cNvPr id="7" name="Freeform 52">
                <a:extLst>
                  <a:ext uri="{FF2B5EF4-FFF2-40B4-BE49-F238E27FC236}">
                    <a16:creationId xmlns:a16="http://schemas.microsoft.com/office/drawing/2014/main" id="{BBB432FE-3DD4-42FD-B57B-52177EB6E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093" y="1567699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8 w 1037"/>
                  <a:gd name="T3" fmla="*/ 1037 h 1037"/>
                  <a:gd name="T4" fmla="*/ 0 w 1037"/>
                  <a:gd name="T5" fmla="*/ 519 h 1037"/>
                  <a:gd name="T6" fmla="*/ 518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8" y="1037"/>
                    </a:lnTo>
                    <a:lnTo>
                      <a:pt x="0" y="519"/>
                    </a:lnTo>
                    <a:lnTo>
                      <a:pt x="518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64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Freeform 54">
                <a:extLst>
                  <a:ext uri="{FF2B5EF4-FFF2-40B4-BE49-F238E27FC236}">
                    <a16:creationId xmlns:a16="http://schemas.microsoft.com/office/drawing/2014/main" id="{7100CCB8-E643-48AC-A590-D2F3A6C3B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Freeform 58">
                <a:extLst>
                  <a:ext uri="{FF2B5EF4-FFF2-40B4-BE49-F238E27FC236}">
                    <a16:creationId xmlns:a16="http://schemas.microsoft.com/office/drawing/2014/main" id="{6F725922-1C40-4565-8C67-6F0B6D51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2391612"/>
                <a:ext cx="1646238" cy="1644650"/>
              </a:xfrm>
              <a:custGeom>
                <a:avLst/>
                <a:gdLst>
                  <a:gd name="T0" fmla="*/ 1037 w 1037"/>
                  <a:gd name="T1" fmla="*/ 518 h 1036"/>
                  <a:gd name="T2" fmla="*/ 519 w 1037"/>
                  <a:gd name="T3" fmla="*/ 1036 h 1036"/>
                  <a:gd name="T4" fmla="*/ 0 w 1037"/>
                  <a:gd name="T5" fmla="*/ 518 h 1036"/>
                  <a:gd name="T6" fmla="*/ 519 w 1037"/>
                  <a:gd name="T7" fmla="*/ 0 h 1036"/>
                  <a:gd name="T8" fmla="*/ 1037 w 1037"/>
                  <a:gd name="T9" fmla="*/ 518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6">
                    <a:moveTo>
                      <a:pt x="1037" y="518"/>
                    </a:moveTo>
                    <a:lnTo>
                      <a:pt x="519" y="1036"/>
                    </a:lnTo>
                    <a:lnTo>
                      <a:pt x="0" y="518"/>
                    </a:lnTo>
                    <a:lnTo>
                      <a:pt x="519" y="0"/>
                    </a:lnTo>
                    <a:lnTo>
                      <a:pt x="1037" y="518"/>
                    </a:lnTo>
                    <a:close/>
                  </a:path>
                </a:pathLst>
              </a:custGeom>
              <a:solidFill>
                <a:srgbClr val="009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Freeform 73">
                <a:extLst>
                  <a:ext uri="{FF2B5EF4-FFF2-40B4-BE49-F238E27FC236}">
                    <a16:creationId xmlns:a16="http://schemas.microsoft.com/office/drawing/2014/main" id="{09E69AF2-8C8B-4E01-86A5-13C841D50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C231FF43-A215-43DC-8A7F-4BD0E9251E8C}"/>
                </a:ext>
              </a:extLst>
            </p:cNvPr>
            <p:cNvSpPr/>
            <p:nvPr/>
          </p:nvSpPr>
          <p:spPr>
            <a:xfrm rot="16200000">
              <a:off x="2179382" y="2726094"/>
              <a:ext cx="3042959" cy="923330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 defTabSz="1219170"/>
              <a:r>
                <a:rPr lang="zh-TW" altLang="en-US" sz="5333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專題特色</a:t>
              </a:r>
              <a:endParaRPr lang="zh-CN" altLang="en-US" sz="5333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0261014" y="873276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10767978" y="394304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608519" y="6192575"/>
            <a:ext cx="1735506" cy="1732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210830" y="969661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17794" y="49068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0" y="5869518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2006557" y="2275267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9931357" y="5191928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1412638" y="6041985"/>
            <a:ext cx="54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橢圓 3">
            <a:hlinkClick r:id="rId3"/>
          </p:cNvPr>
          <p:cNvSpPr/>
          <p:nvPr/>
        </p:nvSpPr>
        <p:spPr>
          <a:xfrm>
            <a:off x="10126495" y="6192575"/>
            <a:ext cx="486383" cy="50005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01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6032" y="482964"/>
            <a:ext cx="5797318" cy="965260"/>
            <a:chOff x="6264832" y="1562464"/>
            <a:chExt cx="5797318" cy="965260"/>
          </a:xfrm>
        </p:grpSpPr>
        <p:grpSp>
          <p:nvGrpSpPr>
            <p:cNvPr id="3" name="组合 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專題特色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9" name="Title 1"/>
          <p:cNvSpPr txBox="1">
            <a:spLocks/>
          </p:cNvSpPr>
          <p:nvPr/>
        </p:nvSpPr>
        <p:spPr>
          <a:xfrm>
            <a:off x="1107731" y="1146259"/>
            <a:ext cx="9619508" cy="4736381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本計畫架構分為三大部分</a:t>
            </a:r>
            <a:endParaRPr lang="en-US" altLang="zh-TW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TW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網路攝影機</a:t>
            </a:r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辨識可行駛的賽道，以及車輛目前的位置與速率。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TW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人工智慧</a:t>
            </a:r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規劃賽車的最佳行進路徑，並遠端遙控賽車。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TW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遙控車</a:t>
            </a:r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透過射頻裝置獲得人工智慧分析過後的指令，使模型車自行思考、行走。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11412638" y="6041985"/>
            <a:ext cx="54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3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3787380" y="287291"/>
            <a:ext cx="4788608" cy="5532908"/>
            <a:chOff x="1385458" y="991717"/>
            <a:chExt cx="3799418" cy="438996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D3B9094-1BAC-43B0-819B-DB0E370D3645}"/>
                </a:ext>
              </a:extLst>
            </p:cNvPr>
            <p:cNvGrpSpPr/>
            <p:nvPr/>
          </p:nvGrpSpPr>
          <p:grpSpPr>
            <a:xfrm>
              <a:off x="1385458" y="991717"/>
              <a:ext cx="3799418" cy="4389967"/>
              <a:chOff x="1039093" y="743787"/>
              <a:chExt cx="2849563" cy="3292475"/>
            </a:xfrm>
          </p:grpSpPr>
          <p:sp>
            <p:nvSpPr>
              <p:cNvPr id="7" name="Freeform 52">
                <a:extLst>
                  <a:ext uri="{FF2B5EF4-FFF2-40B4-BE49-F238E27FC236}">
                    <a16:creationId xmlns:a16="http://schemas.microsoft.com/office/drawing/2014/main" id="{BBB432FE-3DD4-42FD-B57B-52177EB6E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093" y="1567699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8 w 1037"/>
                  <a:gd name="T3" fmla="*/ 1037 h 1037"/>
                  <a:gd name="T4" fmla="*/ 0 w 1037"/>
                  <a:gd name="T5" fmla="*/ 519 h 1037"/>
                  <a:gd name="T6" fmla="*/ 518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8" y="1037"/>
                    </a:lnTo>
                    <a:lnTo>
                      <a:pt x="0" y="519"/>
                    </a:lnTo>
                    <a:lnTo>
                      <a:pt x="518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64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Freeform 54">
                <a:extLst>
                  <a:ext uri="{FF2B5EF4-FFF2-40B4-BE49-F238E27FC236}">
                    <a16:creationId xmlns:a16="http://schemas.microsoft.com/office/drawing/2014/main" id="{7100CCB8-E643-48AC-A590-D2F3A6C3B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Freeform 58">
                <a:extLst>
                  <a:ext uri="{FF2B5EF4-FFF2-40B4-BE49-F238E27FC236}">
                    <a16:creationId xmlns:a16="http://schemas.microsoft.com/office/drawing/2014/main" id="{6F725922-1C40-4565-8C67-6F0B6D51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2391612"/>
                <a:ext cx="1646238" cy="1644650"/>
              </a:xfrm>
              <a:custGeom>
                <a:avLst/>
                <a:gdLst>
                  <a:gd name="T0" fmla="*/ 1037 w 1037"/>
                  <a:gd name="T1" fmla="*/ 518 h 1036"/>
                  <a:gd name="T2" fmla="*/ 519 w 1037"/>
                  <a:gd name="T3" fmla="*/ 1036 h 1036"/>
                  <a:gd name="T4" fmla="*/ 0 w 1037"/>
                  <a:gd name="T5" fmla="*/ 518 h 1036"/>
                  <a:gd name="T6" fmla="*/ 519 w 1037"/>
                  <a:gd name="T7" fmla="*/ 0 h 1036"/>
                  <a:gd name="T8" fmla="*/ 1037 w 1037"/>
                  <a:gd name="T9" fmla="*/ 518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6">
                    <a:moveTo>
                      <a:pt x="1037" y="518"/>
                    </a:moveTo>
                    <a:lnTo>
                      <a:pt x="519" y="1036"/>
                    </a:lnTo>
                    <a:lnTo>
                      <a:pt x="0" y="518"/>
                    </a:lnTo>
                    <a:lnTo>
                      <a:pt x="519" y="0"/>
                    </a:lnTo>
                    <a:lnTo>
                      <a:pt x="1037" y="518"/>
                    </a:lnTo>
                    <a:close/>
                  </a:path>
                </a:pathLst>
              </a:custGeom>
              <a:solidFill>
                <a:srgbClr val="009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Freeform 73">
                <a:extLst>
                  <a:ext uri="{FF2B5EF4-FFF2-40B4-BE49-F238E27FC236}">
                    <a16:creationId xmlns:a16="http://schemas.microsoft.com/office/drawing/2014/main" id="{09E69AF2-8C8B-4E01-86A5-13C841D50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C231FF43-A215-43DC-8A7F-4BD0E9251E8C}"/>
                </a:ext>
              </a:extLst>
            </p:cNvPr>
            <p:cNvSpPr/>
            <p:nvPr/>
          </p:nvSpPr>
          <p:spPr>
            <a:xfrm rot="16200000">
              <a:off x="1683850" y="2726094"/>
              <a:ext cx="3042959" cy="92333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 defTabSz="1219170">
                <a:lnSpc>
                  <a:spcPct val="170000"/>
                </a:lnSpc>
              </a:pPr>
              <a:r>
                <a:rPr lang="zh-TW" altLang="en-US" sz="41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利害關係人</a:t>
              </a:r>
              <a:br>
                <a:rPr lang="en-US" altLang="zh-TW" sz="41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TW" altLang="en-US" sz="41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目標表</a:t>
              </a:r>
            </a:p>
          </p:txBody>
        </p:sp>
      </p:grpSp>
      <p:sp>
        <p:nvSpPr>
          <p:cNvPr id="13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0261014" y="873276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10767978" y="394304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608519" y="6192575"/>
            <a:ext cx="1735506" cy="1732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210830" y="969661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17794" y="49068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0" y="5869518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2006557" y="2275267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9931357" y="5191928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1412638" y="6041985"/>
            <a:ext cx="54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524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6032" y="482964"/>
            <a:ext cx="5947488" cy="965260"/>
            <a:chOff x="6264832" y="1562464"/>
            <a:chExt cx="5947488" cy="965260"/>
          </a:xfrm>
        </p:grpSpPr>
        <p:grpSp>
          <p:nvGrpSpPr>
            <p:cNvPr id="3" name="组合 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88449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利害關係人目標表</a:t>
              </a:r>
            </a:p>
          </p:txBody>
        </p:sp>
      </p:grpSp>
      <p:graphicFrame>
        <p:nvGraphicFramePr>
          <p:cNvPr id="13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853979"/>
              </p:ext>
            </p:extLst>
          </p:nvPr>
        </p:nvGraphicFramePr>
        <p:xfrm>
          <a:off x="359813" y="1957896"/>
          <a:ext cx="11538960" cy="3912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1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78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利害關係人</a:t>
                      </a: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參與者</a:t>
                      </a: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目標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84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玩家</a:t>
                      </a:r>
                      <a:r>
                        <a:rPr lang="en-US" altLang="zh-TW" sz="2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流暢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且</a:t>
                      </a:r>
                      <a:r>
                        <a:rPr lang="zh-TW" altLang="en-US" sz="2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輕鬆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地操控車輛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</a:t>
                      </a:r>
                      <a:r>
                        <a:rPr lang="zh-TW" altLang="en-US" sz="2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跑道內任意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放置與拿取自動駕駛車輛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190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車輛管理人員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快速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且</a:t>
                      </a:r>
                      <a:r>
                        <a:rPr lang="zh-TW" altLang="en-US" sz="2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方便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地知道車輛目前情況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在車輛發生問題時</a:t>
                      </a:r>
                      <a:r>
                        <a:rPr lang="zh-TW" altLang="en-US" sz="2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第一時間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得知並進行維修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097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軟體管理人員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分析車輛</a:t>
                      </a:r>
                      <a:r>
                        <a:rPr lang="zh-TW" altLang="en-US" sz="2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行駛狀態</a:t>
                      </a:r>
                      <a:endParaRPr lang="en-US" altLang="zh-TW" sz="20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分析車輛前方的障礙物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流暢地使用分析後的情況操控車輛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使車輛避開前方障礙物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11412638" y="6041985"/>
            <a:ext cx="54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230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3787380" y="310437"/>
            <a:ext cx="4788608" cy="5532908"/>
            <a:chOff x="1385458" y="991717"/>
            <a:chExt cx="3799418" cy="438996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D3B9094-1BAC-43B0-819B-DB0E370D3645}"/>
                </a:ext>
              </a:extLst>
            </p:cNvPr>
            <p:cNvGrpSpPr/>
            <p:nvPr/>
          </p:nvGrpSpPr>
          <p:grpSpPr>
            <a:xfrm>
              <a:off x="1385458" y="991717"/>
              <a:ext cx="3799418" cy="4389967"/>
              <a:chOff x="1039093" y="743787"/>
              <a:chExt cx="2849563" cy="3292475"/>
            </a:xfrm>
          </p:grpSpPr>
          <p:sp>
            <p:nvSpPr>
              <p:cNvPr id="7" name="Freeform 52">
                <a:extLst>
                  <a:ext uri="{FF2B5EF4-FFF2-40B4-BE49-F238E27FC236}">
                    <a16:creationId xmlns:a16="http://schemas.microsoft.com/office/drawing/2014/main" id="{BBB432FE-3DD4-42FD-B57B-52177EB6E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093" y="1567699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8 w 1037"/>
                  <a:gd name="T3" fmla="*/ 1037 h 1037"/>
                  <a:gd name="T4" fmla="*/ 0 w 1037"/>
                  <a:gd name="T5" fmla="*/ 519 h 1037"/>
                  <a:gd name="T6" fmla="*/ 518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8" y="1037"/>
                    </a:lnTo>
                    <a:lnTo>
                      <a:pt x="0" y="519"/>
                    </a:lnTo>
                    <a:lnTo>
                      <a:pt x="518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64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Freeform 54">
                <a:extLst>
                  <a:ext uri="{FF2B5EF4-FFF2-40B4-BE49-F238E27FC236}">
                    <a16:creationId xmlns:a16="http://schemas.microsoft.com/office/drawing/2014/main" id="{7100CCB8-E643-48AC-A590-D2F3A6C3B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Freeform 58">
                <a:extLst>
                  <a:ext uri="{FF2B5EF4-FFF2-40B4-BE49-F238E27FC236}">
                    <a16:creationId xmlns:a16="http://schemas.microsoft.com/office/drawing/2014/main" id="{6F725922-1C40-4565-8C67-6F0B6D51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2391612"/>
                <a:ext cx="1646238" cy="1644650"/>
              </a:xfrm>
              <a:custGeom>
                <a:avLst/>
                <a:gdLst>
                  <a:gd name="T0" fmla="*/ 1037 w 1037"/>
                  <a:gd name="T1" fmla="*/ 518 h 1036"/>
                  <a:gd name="T2" fmla="*/ 519 w 1037"/>
                  <a:gd name="T3" fmla="*/ 1036 h 1036"/>
                  <a:gd name="T4" fmla="*/ 0 w 1037"/>
                  <a:gd name="T5" fmla="*/ 518 h 1036"/>
                  <a:gd name="T6" fmla="*/ 519 w 1037"/>
                  <a:gd name="T7" fmla="*/ 0 h 1036"/>
                  <a:gd name="T8" fmla="*/ 1037 w 1037"/>
                  <a:gd name="T9" fmla="*/ 518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6">
                    <a:moveTo>
                      <a:pt x="1037" y="518"/>
                    </a:moveTo>
                    <a:lnTo>
                      <a:pt x="519" y="1036"/>
                    </a:lnTo>
                    <a:lnTo>
                      <a:pt x="0" y="518"/>
                    </a:lnTo>
                    <a:lnTo>
                      <a:pt x="519" y="0"/>
                    </a:lnTo>
                    <a:lnTo>
                      <a:pt x="1037" y="518"/>
                    </a:lnTo>
                    <a:close/>
                  </a:path>
                </a:pathLst>
              </a:custGeom>
              <a:solidFill>
                <a:srgbClr val="009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Freeform 73">
                <a:extLst>
                  <a:ext uri="{FF2B5EF4-FFF2-40B4-BE49-F238E27FC236}">
                    <a16:creationId xmlns:a16="http://schemas.microsoft.com/office/drawing/2014/main" id="{09E69AF2-8C8B-4E01-86A5-13C841D50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C231FF43-A215-43DC-8A7F-4BD0E9251E8C}"/>
                </a:ext>
              </a:extLst>
            </p:cNvPr>
            <p:cNvSpPr/>
            <p:nvPr/>
          </p:nvSpPr>
          <p:spPr>
            <a:xfrm rot="16200000">
              <a:off x="2179382" y="2726094"/>
              <a:ext cx="3042959" cy="923330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 defTabSz="1219170"/>
              <a:r>
                <a:rPr lang="zh-TW" altLang="en-US" sz="5333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事件表</a:t>
              </a:r>
              <a:endParaRPr lang="zh-CN" altLang="en-US" sz="5333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0261014" y="873276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10767978" y="394304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608519" y="6192575"/>
            <a:ext cx="1735506" cy="1732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210830" y="969661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17794" y="49068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0" y="5869518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2006557" y="2275267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9931357" y="5191928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1412638" y="6041985"/>
            <a:ext cx="54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873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6032" y="482964"/>
            <a:ext cx="5947488" cy="965260"/>
            <a:chOff x="6264832" y="1562464"/>
            <a:chExt cx="5947488" cy="965260"/>
          </a:xfrm>
        </p:grpSpPr>
        <p:grpSp>
          <p:nvGrpSpPr>
            <p:cNvPr id="3" name="组合 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88449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事件表</a:t>
              </a:r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740131"/>
              </p:ext>
            </p:extLst>
          </p:nvPr>
        </p:nvGraphicFramePr>
        <p:xfrm>
          <a:off x="754020" y="1826137"/>
          <a:ext cx="10788866" cy="3765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9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9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89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使用案例名稱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69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玩家</a:t>
                      </a:r>
                      <a:r>
                        <a:rPr lang="en-US" altLang="zh-TW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將車輛放置於跑道上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放置自動駕駛車輛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69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玩家</a:t>
                      </a:r>
                      <a:r>
                        <a:rPr lang="en-US" altLang="zh-TW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使用手機操控車輛</a:t>
                      </a:r>
                      <a:endParaRPr lang="en-US" altLang="zh-TW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自行操控車輛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69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車輛管理人員定期維護車輛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車輛維護作業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69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軟體管理人員透過影像辨識分析車輛之行徑路徑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車輛路徑分析作業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69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軟體管理人員透過影像辨識操控車輛閃避障礙物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預測障礙物、閃避處理作業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11412638" y="6041985"/>
            <a:ext cx="54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312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3787380" y="298863"/>
            <a:ext cx="4788608" cy="5532908"/>
            <a:chOff x="1385458" y="991717"/>
            <a:chExt cx="3799418" cy="438996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D3B9094-1BAC-43B0-819B-DB0E370D3645}"/>
                </a:ext>
              </a:extLst>
            </p:cNvPr>
            <p:cNvGrpSpPr/>
            <p:nvPr/>
          </p:nvGrpSpPr>
          <p:grpSpPr>
            <a:xfrm>
              <a:off x="1385458" y="991717"/>
              <a:ext cx="3799418" cy="4389967"/>
              <a:chOff x="1039093" y="743787"/>
              <a:chExt cx="2849563" cy="3292475"/>
            </a:xfrm>
          </p:grpSpPr>
          <p:sp>
            <p:nvSpPr>
              <p:cNvPr id="7" name="Freeform 52">
                <a:extLst>
                  <a:ext uri="{FF2B5EF4-FFF2-40B4-BE49-F238E27FC236}">
                    <a16:creationId xmlns:a16="http://schemas.microsoft.com/office/drawing/2014/main" id="{BBB432FE-3DD4-42FD-B57B-52177EB6E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093" y="1567699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8 w 1037"/>
                  <a:gd name="T3" fmla="*/ 1037 h 1037"/>
                  <a:gd name="T4" fmla="*/ 0 w 1037"/>
                  <a:gd name="T5" fmla="*/ 519 h 1037"/>
                  <a:gd name="T6" fmla="*/ 518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8" y="1037"/>
                    </a:lnTo>
                    <a:lnTo>
                      <a:pt x="0" y="519"/>
                    </a:lnTo>
                    <a:lnTo>
                      <a:pt x="518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64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Freeform 54">
                <a:extLst>
                  <a:ext uri="{FF2B5EF4-FFF2-40B4-BE49-F238E27FC236}">
                    <a16:creationId xmlns:a16="http://schemas.microsoft.com/office/drawing/2014/main" id="{7100CCB8-E643-48AC-A590-D2F3A6C3B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Freeform 58">
                <a:extLst>
                  <a:ext uri="{FF2B5EF4-FFF2-40B4-BE49-F238E27FC236}">
                    <a16:creationId xmlns:a16="http://schemas.microsoft.com/office/drawing/2014/main" id="{6F725922-1C40-4565-8C67-6F0B6D51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2391612"/>
                <a:ext cx="1646238" cy="1644650"/>
              </a:xfrm>
              <a:custGeom>
                <a:avLst/>
                <a:gdLst>
                  <a:gd name="T0" fmla="*/ 1037 w 1037"/>
                  <a:gd name="T1" fmla="*/ 518 h 1036"/>
                  <a:gd name="T2" fmla="*/ 519 w 1037"/>
                  <a:gd name="T3" fmla="*/ 1036 h 1036"/>
                  <a:gd name="T4" fmla="*/ 0 w 1037"/>
                  <a:gd name="T5" fmla="*/ 518 h 1036"/>
                  <a:gd name="T6" fmla="*/ 519 w 1037"/>
                  <a:gd name="T7" fmla="*/ 0 h 1036"/>
                  <a:gd name="T8" fmla="*/ 1037 w 1037"/>
                  <a:gd name="T9" fmla="*/ 518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6">
                    <a:moveTo>
                      <a:pt x="1037" y="518"/>
                    </a:moveTo>
                    <a:lnTo>
                      <a:pt x="519" y="1036"/>
                    </a:lnTo>
                    <a:lnTo>
                      <a:pt x="0" y="518"/>
                    </a:lnTo>
                    <a:lnTo>
                      <a:pt x="519" y="0"/>
                    </a:lnTo>
                    <a:lnTo>
                      <a:pt x="1037" y="518"/>
                    </a:lnTo>
                    <a:close/>
                  </a:path>
                </a:pathLst>
              </a:custGeom>
              <a:solidFill>
                <a:srgbClr val="009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Freeform 73">
                <a:extLst>
                  <a:ext uri="{FF2B5EF4-FFF2-40B4-BE49-F238E27FC236}">
                    <a16:creationId xmlns:a16="http://schemas.microsoft.com/office/drawing/2014/main" id="{09E69AF2-8C8B-4E01-86A5-13C841D50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C231FF43-A215-43DC-8A7F-4BD0E9251E8C}"/>
                </a:ext>
              </a:extLst>
            </p:cNvPr>
            <p:cNvSpPr/>
            <p:nvPr/>
          </p:nvSpPr>
          <p:spPr>
            <a:xfrm rot="16200000">
              <a:off x="2179382" y="2726094"/>
              <a:ext cx="3042959" cy="923330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 defTabSz="1219170"/>
              <a:r>
                <a:rPr lang="zh-TW" altLang="en-US" sz="5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使用案例圖</a:t>
              </a:r>
            </a:p>
          </p:txBody>
        </p:sp>
      </p:grpSp>
      <p:sp>
        <p:nvSpPr>
          <p:cNvPr id="13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0261014" y="873276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10767978" y="394304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608519" y="6192575"/>
            <a:ext cx="1735506" cy="1732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210830" y="969661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17794" y="49068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0" y="5869518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2006557" y="2275267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9931357" y="5191928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1412638" y="6041985"/>
            <a:ext cx="54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90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自定义 4">
      <a:dk1>
        <a:sysClr val="windowText" lastClr="000000"/>
      </a:dk1>
      <a:lt1>
        <a:sysClr val="window" lastClr="FFFFFF"/>
      </a:lt1>
      <a:dk2>
        <a:srgbClr val="FFFFFF"/>
      </a:dk2>
      <a:lt2>
        <a:srgbClr val="E7E6E6"/>
      </a:lt2>
      <a:accent1>
        <a:srgbClr val="1CADA9"/>
      </a:accent1>
      <a:accent2>
        <a:srgbClr val="1CBF47"/>
      </a:accent2>
      <a:accent3>
        <a:srgbClr val="1CADA9"/>
      </a:accent3>
      <a:accent4>
        <a:srgbClr val="1CBF47"/>
      </a:accent4>
      <a:accent5>
        <a:srgbClr val="1CADA9"/>
      </a:accent5>
      <a:accent6>
        <a:srgbClr val="1CBF47"/>
      </a:accent6>
      <a:hlink>
        <a:srgbClr val="42CFF9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627</Words>
  <Application>Microsoft Macintosh PowerPoint</Application>
  <PresentationFormat>寬螢幕</PresentationFormat>
  <Paragraphs>172</Paragraphs>
  <Slides>18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18</vt:i4>
      </vt:variant>
    </vt:vector>
  </HeadingPairs>
  <TitlesOfParts>
    <vt:vector size="29" baseType="lpstr">
      <vt:lpstr>微軟正黑體</vt:lpstr>
      <vt:lpstr>新細明體</vt:lpstr>
      <vt:lpstr>等线</vt:lpstr>
      <vt:lpstr>等线 Light</vt:lpstr>
      <vt:lpstr>微软雅黑</vt:lpstr>
      <vt:lpstr>POLYA Regular</vt:lpstr>
      <vt:lpstr>Arial</vt:lpstr>
      <vt:lpstr>Calibri</vt:lpstr>
      <vt:lpstr>Times New Roman</vt:lpstr>
      <vt:lpstr>Office 主题​​</vt:lpstr>
      <vt:lpstr>1_Office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吳祥瑋</cp:lastModifiedBy>
  <cp:revision>49</cp:revision>
  <cp:lastPrinted>2018-11-28T15:36:51Z</cp:lastPrinted>
  <dcterms:created xsi:type="dcterms:W3CDTF">2017-11-24T13:19:37Z</dcterms:created>
  <dcterms:modified xsi:type="dcterms:W3CDTF">2018-12-06T03:03:08Z</dcterms:modified>
</cp:coreProperties>
</file>