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6" r:id="rId4"/>
    <p:sldId id="290" r:id="rId5"/>
    <p:sldId id="296" r:id="rId6"/>
    <p:sldId id="291" r:id="rId7"/>
    <p:sldId id="297" r:id="rId8"/>
    <p:sldId id="292" r:id="rId9"/>
    <p:sldId id="298" r:id="rId10"/>
    <p:sldId id="293" r:id="rId11"/>
    <p:sldId id="295" r:id="rId12"/>
    <p:sldId id="286" r:id="rId13"/>
    <p:sldId id="29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  <a:srgbClr val="EF5350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0684" autoAdjust="0"/>
  </p:normalViewPr>
  <p:slideViewPr>
    <p:cSldViewPr snapToGrid="0" showGuides="1">
      <p:cViewPr varScale="1">
        <p:scale>
          <a:sx n="117" d="100"/>
          <a:sy n="117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3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8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7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7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5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2373" y="2179107"/>
            <a:ext cx="354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智慧型遙控車</a:t>
            </a:r>
          </a:p>
        </p:txBody>
      </p:sp>
      <p:sp>
        <p:nvSpPr>
          <p:cNvPr id="14" name="矩形 13"/>
          <p:cNvSpPr/>
          <p:nvPr/>
        </p:nvSpPr>
        <p:spPr>
          <a:xfrm>
            <a:off x="7266471" y="4426564"/>
            <a:ext cx="622642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0524041 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吳祥瑋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0524021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羅鈞煌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0524073 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張育瑄</a:t>
            </a:r>
            <a:endParaRPr lang="en-US" altLang="zh-CN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指導老師：朱彥銘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0EDEE13-C02B-5A40-BB4A-3809D6580D36}"/>
              </a:ext>
            </a:extLst>
          </p:cNvPr>
          <p:cNvSpPr txBox="1"/>
          <p:nvPr/>
        </p:nvSpPr>
        <p:spPr>
          <a:xfrm>
            <a:off x="4524666" y="28869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系統分析實務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chemeClr val="bg1"/>
                </a:solidFill>
              </a:rPr>
              <a:t>目前執行進度報告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连接符 12">
            <a:extLst>
              <a:ext uri="{FF2B5EF4-FFF2-40B4-BE49-F238E27FC236}">
                <a16:creationId xmlns:a16="http://schemas.microsoft.com/office/drawing/2014/main" id="{6619A21B-FCD8-E44A-B78F-DF57AA8C5A17}"/>
              </a:ext>
            </a:extLst>
          </p:cNvPr>
          <p:cNvCxnSpPr>
            <a:cxnSpLocks/>
          </p:cNvCxnSpPr>
          <p:nvPr/>
        </p:nvCxnSpPr>
        <p:spPr>
          <a:xfrm>
            <a:off x="816429" y="1008968"/>
            <a:ext cx="8705253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09BECA-0EF3-FB49-9958-7806693F8D73}"/>
              </a:ext>
            </a:extLst>
          </p:cNvPr>
          <p:cNvCxnSpPr>
            <a:cxnSpLocks/>
          </p:cNvCxnSpPr>
          <p:nvPr/>
        </p:nvCxnSpPr>
        <p:spPr>
          <a:xfrm>
            <a:off x="5943600" y="1744133"/>
            <a:ext cx="0" cy="43288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048046A-8A17-064C-9E28-742A53FA0505}"/>
              </a:ext>
            </a:extLst>
          </p:cNvPr>
          <p:cNvCxnSpPr>
            <a:cxnSpLocks/>
          </p:cNvCxnSpPr>
          <p:nvPr/>
        </p:nvCxnSpPr>
        <p:spPr>
          <a:xfrm>
            <a:off x="2480793" y="2850785"/>
            <a:ext cx="34628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2D30010-91D6-4B48-BA97-76BD7CC4C37C}"/>
              </a:ext>
            </a:extLst>
          </p:cNvPr>
          <p:cNvCxnSpPr>
            <a:cxnSpLocks/>
          </p:cNvCxnSpPr>
          <p:nvPr/>
        </p:nvCxnSpPr>
        <p:spPr>
          <a:xfrm>
            <a:off x="5943600" y="3549891"/>
            <a:ext cx="389499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DAD2A8F-4FE7-D74C-BD53-4B762AB419ED}"/>
              </a:ext>
            </a:extLst>
          </p:cNvPr>
          <p:cNvCxnSpPr>
            <a:cxnSpLocks/>
          </p:cNvCxnSpPr>
          <p:nvPr/>
        </p:nvCxnSpPr>
        <p:spPr>
          <a:xfrm>
            <a:off x="2399766" y="4193357"/>
            <a:ext cx="35438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9D9B8B6-C57B-8B47-8A53-29A9936EAD00}"/>
              </a:ext>
            </a:extLst>
          </p:cNvPr>
          <p:cNvCxnSpPr>
            <a:cxnSpLocks/>
          </p:cNvCxnSpPr>
          <p:nvPr/>
        </p:nvCxnSpPr>
        <p:spPr>
          <a:xfrm>
            <a:off x="5943600" y="4955357"/>
            <a:ext cx="40567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B151E07-BAFF-0840-BF29-59AFF305B7EA}"/>
              </a:ext>
            </a:extLst>
          </p:cNvPr>
          <p:cNvSpPr txBox="1"/>
          <p:nvPr/>
        </p:nvSpPr>
        <p:spPr>
          <a:xfrm>
            <a:off x="2480793" y="2355680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改裝遙控車並用自製</a:t>
            </a:r>
            <a:r>
              <a:rPr kumimoji="1" lang="en-US" altLang="zh-CN" sz="2000" dirty="0">
                <a:solidFill>
                  <a:schemeClr val="bg1"/>
                </a:solidFill>
              </a:rPr>
              <a:t>App</a:t>
            </a:r>
            <a:r>
              <a:rPr kumimoji="1" lang="zh-CN" altLang="en-US" sz="2000" dirty="0">
                <a:solidFill>
                  <a:schemeClr val="bg1"/>
                </a:solidFill>
              </a:rPr>
              <a:t>遙控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E32D1A-6839-0A4A-B5B4-A5D0C820439D}"/>
              </a:ext>
            </a:extLst>
          </p:cNvPr>
          <p:cNvSpPr txBox="1"/>
          <p:nvPr/>
        </p:nvSpPr>
        <p:spPr>
          <a:xfrm>
            <a:off x="2399766" y="373169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色彩辨識並取得複數車輛座標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2EE955-9CCD-2944-82C1-9BB10A6D2B10}"/>
              </a:ext>
            </a:extLst>
          </p:cNvPr>
          <p:cNvSpPr txBox="1"/>
          <p:nvPr/>
        </p:nvSpPr>
        <p:spPr>
          <a:xfrm>
            <a:off x="5943600" y="302049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透過邊緣設備連接車輛並操作成功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6DFAC60-7C67-C348-8236-E2D3C298C863}"/>
              </a:ext>
            </a:extLst>
          </p:cNvPr>
          <p:cNvSpPr txBox="1"/>
          <p:nvPr/>
        </p:nvSpPr>
        <p:spPr>
          <a:xfrm>
            <a:off x="5968523" y="449690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計算場地位置並使賽車不超出場地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283FE72-67B6-3B43-B502-27C227220CD4}"/>
              </a:ext>
            </a:extLst>
          </p:cNvPr>
          <p:cNvSpPr txBox="1"/>
          <p:nvPr/>
        </p:nvSpPr>
        <p:spPr>
          <a:xfrm rot="618300">
            <a:off x="8054595" y="1558784"/>
            <a:ext cx="861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dirty="0">
                <a:solidFill>
                  <a:srgbClr val="00B050"/>
                </a:solidFill>
              </a:rPr>
              <a:t>ok</a:t>
            </a:r>
            <a:endParaRPr kumimoji="1" lang="zh-TW" altLang="en-US" sz="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819836" y="169432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自行改裝車輛並用手機遙控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21610-C4A5-5940-B707-5678C7A9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25" y="433112"/>
            <a:ext cx="3419162" cy="6078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25BFFA-EE0C-EA4E-9F50-A9B6C39D0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12" y="2263515"/>
            <a:ext cx="5092874" cy="381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BD260B-6FB6-2D4A-9831-DB45E992B066}"/>
              </a:ext>
            </a:extLst>
          </p:cNvPr>
          <p:cNvSpPr txBox="1"/>
          <p:nvPr/>
        </p:nvSpPr>
        <p:spPr>
          <a:xfrm>
            <a:off x="11687176" y="6326957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450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937F3E-B8D0-4442-BE55-C6B1E356FC8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07BB17-55BE-1546-8FB3-8E5A2D16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43" y="2191869"/>
            <a:ext cx="7039286" cy="3980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819836" y="16943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影像辨識取得車輛位置</a:t>
            </a:r>
          </a:p>
        </p:txBody>
      </p:sp>
    </p:spTree>
    <p:extLst>
      <p:ext uri="{BB962C8B-B14F-4D97-AF65-F5344CB8AC3E}">
        <p14:creationId xmlns:p14="http://schemas.microsoft.com/office/powerpoint/2010/main" val="390580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937F3E-B8D0-4442-BE55-C6B1E356FC8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994648" y="12595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換算車輛及場地座標訊息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3A6FA3-1DBB-EB46-99D8-DFBC43B1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9" y="1694329"/>
            <a:ext cx="6323599" cy="47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68551" y="268464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6000" dirty="0">
                <a:solidFill>
                  <a:schemeClr val="bg1"/>
                </a:solidFill>
                <a:cs typeface="+mn-ea"/>
                <a:sym typeface="+mn-lt"/>
              </a:rPr>
              <a:t>目錄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92509" y="83905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6436" y="91188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769345" y="91188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0542" y="220003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44469" y="227285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769345" y="2272858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循序圖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72165" y="358872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36092" y="3661547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769345" y="3671708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6992509" y="495535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056436" y="5028179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769345" y="5035346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目前執行進度</a:t>
            </a: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20F6A8-91AE-7C49-8683-B14EF7CFDFA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19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類別圖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4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0F2240-C04B-D145-AD02-14CCDB97C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87201"/>
              </p:ext>
            </p:extLst>
          </p:nvPr>
        </p:nvGraphicFramePr>
        <p:xfrm>
          <a:off x="5472148" y="2870331"/>
          <a:ext cx="270372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2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避障系統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獲得座標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傳輸地圖座標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傳輸障礙物座標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0495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1FAA646-D115-F84F-9E6A-43A69097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57858"/>
              </p:ext>
            </p:extLst>
          </p:nvPr>
        </p:nvGraphicFramePr>
        <p:xfrm>
          <a:off x="1730169" y="1365976"/>
          <a:ext cx="264084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49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路徑規劃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規劃最佳路徑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獲取座標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傳輸行進方向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9061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55F1460-5D14-0847-B918-D403DC570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49036"/>
              </p:ext>
            </p:extLst>
          </p:nvPr>
        </p:nvGraphicFramePr>
        <p:xfrm>
          <a:off x="8574104" y="1603843"/>
          <a:ext cx="2660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30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影像串流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賽道畫面擷取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0596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099BF7D-6E33-2148-B9A9-835FD1649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22568"/>
              </p:ext>
            </p:extLst>
          </p:nvPr>
        </p:nvGraphicFramePr>
        <p:xfrm>
          <a:off x="8443474" y="4758284"/>
          <a:ext cx="279093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影像辨識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車輛位置座標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賽道位置座標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障礙物辨識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將串流影像進行辨識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3518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37D112D8-3F13-4247-A2B3-E0EE827B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24721"/>
              </p:ext>
            </p:extLst>
          </p:nvPr>
        </p:nvGraphicFramePr>
        <p:xfrm>
          <a:off x="3449368" y="4813348"/>
          <a:ext cx="2633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遠端控制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控制車輛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655"/>
                  </a:ext>
                </a:extLst>
              </a:tr>
            </a:tbl>
          </a:graphicData>
        </a:graphic>
      </p:graphicFrame>
      <p:cxnSp>
        <p:nvCxnSpPr>
          <p:cNvPr id="33" name="直接连接符 12">
            <a:extLst>
              <a:ext uri="{FF2B5EF4-FFF2-40B4-BE49-F238E27FC236}">
                <a16:creationId xmlns:a16="http://schemas.microsoft.com/office/drawing/2014/main" id="{F56BCD56-3194-3845-890D-8F2D6B6085DD}"/>
              </a:ext>
            </a:extLst>
          </p:cNvPr>
          <p:cNvCxnSpPr>
            <a:cxnSpLocks/>
          </p:cNvCxnSpPr>
          <p:nvPr/>
        </p:nvCxnSpPr>
        <p:spPr>
          <a:xfrm>
            <a:off x="1088796" y="1008968"/>
            <a:ext cx="8432886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4D2A2BD-E36C-1A46-ABB0-C6802E4478A2}"/>
              </a:ext>
            </a:extLst>
          </p:cNvPr>
          <p:cNvCxnSpPr>
            <a:cxnSpLocks/>
          </p:cNvCxnSpPr>
          <p:nvPr/>
        </p:nvCxnSpPr>
        <p:spPr>
          <a:xfrm>
            <a:off x="4397594" y="2138289"/>
            <a:ext cx="18484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E7E0F48-B30F-CA41-8F80-188CE09C550E}"/>
              </a:ext>
            </a:extLst>
          </p:cNvPr>
          <p:cNvCxnSpPr>
            <a:cxnSpLocks/>
          </p:cNvCxnSpPr>
          <p:nvPr/>
        </p:nvCxnSpPr>
        <p:spPr>
          <a:xfrm>
            <a:off x="6246070" y="2138289"/>
            <a:ext cx="0" cy="6404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16F4E80-526C-6B42-92BE-C26B1BA7E600}"/>
              </a:ext>
            </a:extLst>
          </p:cNvPr>
          <p:cNvCxnSpPr>
            <a:cxnSpLocks/>
          </p:cNvCxnSpPr>
          <p:nvPr/>
        </p:nvCxnSpPr>
        <p:spPr>
          <a:xfrm>
            <a:off x="8175872" y="3737323"/>
            <a:ext cx="14452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6D884FA-673F-3941-95C5-F1FEE8711000}"/>
              </a:ext>
            </a:extLst>
          </p:cNvPr>
          <p:cNvCxnSpPr>
            <a:cxnSpLocks/>
          </p:cNvCxnSpPr>
          <p:nvPr/>
        </p:nvCxnSpPr>
        <p:spPr>
          <a:xfrm>
            <a:off x="9623146" y="3737323"/>
            <a:ext cx="0" cy="10209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DA1B7B-A53B-6342-B9DD-A96DE16F3F87}"/>
              </a:ext>
            </a:extLst>
          </p:cNvPr>
          <p:cNvCxnSpPr>
            <a:cxnSpLocks/>
          </p:cNvCxnSpPr>
          <p:nvPr/>
        </p:nvCxnSpPr>
        <p:spPr>
          <a:xfrm>
            <a:off x="10196946" y="2716363"/>
            <a:ext cx="0" cy="20419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2B853CFE-413C-1C47-AA3B-1062F9C17827}"/>
              </a:ext>
            </a:extLst>
          </p:cNvPr>
          <p:cNvCxnSpPr>
            <a:cxnSpLocks/>
          </p:cNvCxnSpPr>
          <p:nvPr/>
        </p:nvCxnSpPr>
        <p:spPr>
          <a:xfrm>
            <a:off x="4033086" y="3300657"/>
            <a:ext cx="1" cy="1496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F2C522-6A03-4E44-97B7-69217260D8C7}"/>
              </a:ext>
            </a:extLst>
          </p:cNvPr>
          <p:cNvSpPr txBox="1"/>
          <p:nvPr/>
        </p:nvSpPr>
        <p:spPr>
          <a:xfrm>
            <a:off x="4344443" y="17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217F167-8A80-FF45-9129-03B0F06391B8}"/>
              </a:ext>
            </a:extLst>
          </p:cNvPr>
          <p:cNvSpPr txBox="1"/>
          <p:nvPr/>
        </p:nvSpPr>
        <p:spPr>
          <a:xfrm>
            <a:off x="6257673" y="2362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9EC82F-854B-4841-B98A-88AA03408192}"/>
              </a:ext>
            </a:extLst>
          </p:cNvPr>
          <p:cNvSpPr txBox="1"/>
          <p:nvPr/>
        </p:nvSpPr>
        <p:spPr>
          <a:xfrm>
            <a:off x="4144740" y="329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75C97-C694-C946-8D6A-4A424FF3626E}"/>
              </a:ext>
            </a:extLst>
          </p:cNvPr>
          <p:cNvSpPr txBox="1"/>
          <p:nvPr/>
        </p:nvSpPr>
        <p:spPr>
          <a:xfrm>
            <a:off x="4144740" y="4341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5BD767-AEAB-BC45-B6B5-756BC4717A30}"/>
              </a:ext>
            </a:extLst>
          </p:cNvPr>
          <p:cNvSpPr txBox="1"/>
          <p:nvPr/>
        </p:nvSpPr>
        <p:spPr>
          <a:xfrm>
            <a:off x="8167942" y="3300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1406420-6342-564C-BFED-E08DB5F37389}"/>
              </a:ext>
            </a:extLst>
          </p:cNvPr>
          <p:cNvSpPr txBox="1"/>
          <p:nvPr/>
        </p:nvSpPr>
        <p:spPr>
          <a:xfrm>
            <a:off x="9314376" y="4296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D40EAC-7755-3546-8707-DB2F07F25DBC}"/>
              </a:ext>
            </a:extLst>
          </p:cNvPr>
          <p:cNvSpPr txBox="1"/>
          <p:nvPr/>
        </p:nvSpPr>
        <p:spPr>
          <a:xfrm>
            <a:off x="10298843" y="2707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B480E6-8E4A-7343-8FC1-217A18FB47DC}"/>
              </a:ext>
            </a:extLst>
          </p:cNvPr>
          <p:cNvSpPr txBox="1"/>
          <p:nvPr/>
        </p:nvSpPr>
        <p:spPr>
          <a:xfrm>
            <a:off x="10304476" y="4388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D3E99E22-9E59-344E-A277-E89EE1F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87962"/>
              </p:ext>
            </p:extLst>
          </p:nvPr>
        </p:nvGraphicFramePr>
        <p:xfrm>
          <a:off x="341561" y="3698371"/>
          <a:ext cx="26335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應用程式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按鈕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傳輸行進方向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655"/>
                  </a:ext>
                </a:extLst>
              </a:tr>
            </a:tbl>
          </a:graphicData>
        </a:graphic>
      </p:graphicFrame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B571D3E-0C68-CB47-BFB1-7D2C938B375C}"/>
              </a:ext>
            </a:extLst>
          </p:cNvPr>
          <p:cNvCxnSpPr>
            <a:cxnSpLocks/>
          </p:cNvCxnSpPr>
          <p:nvPr/>
        </p:nvCxnSpPr>
        <p:spPr>
          <a:xfrm>
            <a:off x="1600892" y="5691451"/>
            <a:ext cx="18484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79F3AE5-2952-0743-A4A5-75A97B20C7EB}"/>
              </a:ext>
            </a:extLst>
          </p:cNvPr>
          <p:cNvCxnSpPr>
            <a:cxnSpLocks/>
          </p:cNvCxnSpPr>
          <p:nvPr/>
        </p:nvCxnSpPr>
        <p:spPr>
          <a:xfrm>
            <a:off x="1595406" y="5080131"/>
            <a:ext cx="0" cy="611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CD45A44-3456-974F-A7EC-0BE978AA08B1}"/>
              </a:ext>
            </a:extLst>
          </p:cNvPr>
          <p:cNvSpPr txBox="1"/>
          <p:nvPr/>
        </p:nvSpPr>
        <p:spPr>
          <a:xfrm>
            <a:off x="1573716" y="503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A1C4E51-F1F4-CF48-8E69-06E4BD570DAE}"/>
              </a:ext>
            </a:extLst>
          </p:cNvPr>
          <p:cNvSpPr txBox="1"/>
          <p:nvPr/>
        </p:nvSpPr>
        <p:spPr>
          <a:xfrm>
            <a:off x="3133720" y="5322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循序圖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循序圖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41CEC7-7F26-4246-84B7-31494B3FE450}"/>
              </a:ext>
            </a:extLst>
          </p:cNvPr>
          <p:cNvSpPr/>
          <p:nvPr/>
        </p:nvSpPr>
        <p:spPr>
          <a:xfrm>
            <a:off x="3560674" y="3428546"/>
            <a:ext cx="7325165" cy="2518348"/>
          </a:xfrm>
          <a:prstGeom prst="rect">
            <a:avLst/>
          </a:prstGeom>
          <a:solidFill>
            <a:schemeClr val="bg2">
              <a:lumMod val="75000"/>
              <a:alpha val="71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30" name="直接连接符 12">
            <a:extLst>
              <a:ext uri="{FF2B5EF4-FFF2-40B4-BE49-F238E27FC236}">
                <a16:creationId xmlns:a16="http://schemas.microsoft.com/office/drawing/2014/main" id="{96B35EC7-3DCD-AC45-87B5-13641D431F3B}"/>
              </a:ext>
            </a:extLst>
          </p:cNvPr>
          <p:cNvCxnSpPr>
            <a:cxnSpLocks/>
          </p:cNvCxnSpPr>
          <p:nvPr/>
        </p:nvCxnSpPr>
        <p:spPr>
          <a:xfrm>
            <a:off x="702129" y="1008968"/>
            <a:ext cx="8819553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21B511B-D50B-6945-99C1-9B0F0591FA58}"/>
              </a:ext>
            </a:extLst>
          </p:cNvPr>
          <p:cNvGrpSpPr/>
          <p:nvPr/>
        </p:nvGrpSpPr>
        <p:grpSpPr>
          <a:xfrm>
            <a:off x="3421074" y="1498793"/>
            <a:ext cx="1267396" cy="4848150"/>
            <a:chOff x="4646762" y="552091"/>
            <a:chExt cx="1267396" cy="5628919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56AD368-F346-E546-9CDB-219B7D658718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影像串流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2AB03B5-9A96-304C-8701-AEC3D710275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8066A62-FFB5-D944-A64A-3E7D72D3FCE7}"/>
              </a:ext>
            </a:extLst>
          </p:cNvPr>
          <p:cNvGrpSpPr/>
          <p:nvPr/>
        </p:nvGrpSpPr>
        <p:grpSpPr>
          <a:xfrm>
            <a:off x="875174" y="1267779"/>
            <a:ext cx="546216" cy="5063805"/>
            <a:chOff x="2812470" y="1263152"/>
            <a:chExt cx="546216" cy="506380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EEF317DD-D351-304C-84FF-A2F56243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2470" y="1263152"/>
              <a:ext cx="546216" cy="944173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72517AD-34E8-7848-8F22-7EA87B60775F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085578" y="2207325"/>
              <a:ext cx="0" cy="4119632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A99055F-349E-724A-A2FE-F260211E6D75}"/>
              </a:ext>
            </a:extLst>
          </p:cNvPr>
          <p:cNvGrpSpPr/>
          <p:nvPr/>
        </p:nvGrpSpPr>
        <p:grpSpPr>
          <a:xfrm>
            <a:off x="1780235" y="1498793"/>
            <a:ext cx="1267396" cy="4848150"/>
            <a:chOff x="4646762" y="552091"/>
            <a:chExt cx="1267396" cy="5628919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304476B-E1B8-1049-8224-B1995D23DE4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應用程式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825DF91-1C65-3D4D-9A8E-43D8B112671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4703B02-3DE1-3845-BCC2-93D71F7533CA}"/>
              </a:ext>
            </a:extLst>
          </p:cNvPr>
          <p:cNvGrpSpPr/>
          <p:nvPr/>
        </p:nvGrpSpPr>
        <p:grpSpPr>
          <a:xfrm>
            <a:off x="5061913" y="1503789"/>
            <a:ext cx="1267396" cy="4848150"/>
            <a:chOff x="4646762" y="552091"/>
            <a:chExt cx="1267396" cy="562891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E31CD31-9FE6-E944-8C48-4070E0F4A4E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影像辨識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8DB6869B-6F8B-3B4B-B211-200DDDCC307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9CA14D7-5985-B54B-9A8A-ED31494E573F}"/>
              </a:ext>
            </a:extLst>
          </p:cNvPr>
          <p:cNvGrpSpPr/>
          <p:nvPr/>
        </p:nvGrpSpPr>
        <p:grpSpPr>
          <a:xfrm>
            <a:off x="6702751" y="1498793"/>
            <a:ext cx="1267396" cy="4848150"/>
            <a:chOff x="4646762" y="552091"/>
            <a:chExt cx="1267396" cy="5628919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47E1581E-EBA5-244B-86DE-C320299D8B88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避障系統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97230418-B854-D347-8BD9-7EB6BB2E10B5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F13A6FB-72AE-8B46-8D7C-C6AF8B961D18}"/>
              </a:ext>
            </a:extLst>
          </p:cNvPr>
          <p:cNvGrpSpPr/>
          <p:nvPr/>
        </p:nvGrpSpPr>
        <p:grpSpPr>
          <a:xfrm>
            <a:off x="8387056" y="1498793"/>
            <a:ext cx="1267396" cy="4848150"/>
            <a:chOff x="4646762" y="552091"/>
            <a:chExt cx="1267396" cy="5628919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082834-401E-C348-86D5-D84E2B6576A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路徑規劃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2A2143F-F56A-624A-9AEA-221B6586C48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EA58C36-8AA0-AB4F-82B9-D4496167AC55}"/>
              </a:ext>
            </a:extLst>
          </p:cNvPr>
          <p:cNvGrpSpPr/>
          <p:nvPr/>
        </p:nvGrpSpPr>
        <p:grpSpPr>
          <a:xfrm>
            <a:off x="10071361" y="1498793"/>
            <a:ext cx="1267396" cy="4848150"/>
            <a:chOff x="4646762" y="552091"/>
            <a:chExt cx="1267396" cy="562891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D33F19C-ED13-6D49-8B5C-23EF8B40DB63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遠端控制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03EE7D0-E461-904C-8126-E08CA0550538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FB8868A8-C3FA-8941-BBA1-E31E175D6A5D}"/>
              </a:ext>
            </a:extLst>
          </p:cNvPr>
          <p:cNvCxnSpPr>
            <a:cxnSpLocks/>
          </p:cNvCxnSpPr>
          <p:nvPr/>
        </p:nvCxnSpPr>
        <p:spPr>
          <a:xfrm>
            <a:off x="1148282" y="2776973"/>
            <a:ext cx="1188792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B39ECB-BB90-0042-B321-D58213DF97F9}"/>
              </a:ext>
            </a:extLst>
          </p:cNvPr>
          <p:cNvSpPr txBox="1"/>
          <p:nvPr/>
        </p:nvSpPr>
        <p:spPr>
          <a:xfrm>
            <a:off x="1233647" y="24581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操控應用程式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D17275C4-5F63-F94D-A742-D75E4B706E1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401834" y="3110139"/>
            <a:ext cx="8233516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9268F0-E466-2447-965A-DD4BE426B1EB}"/>
              </a:ext>
            </a:extLst>
          </p:cNvPr>
          <p:cNvSpPr txBox="1"/>
          <p:nvPr/>
        </p:nvSpPr>
        <p:spPr>
          <a:xfrm>
            <a:off x="2439707" y="27769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傳輸行進方向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3FFB27DB-71A2-8044-AEBB-16EED697CDAB}"/>
              </a:ext>
            </a:extLst>
          </p:cNvPr>
          <p:cNvCxnSpPr>
            <a:cxnSpLocks/>
          </p:cNvCxnSpPr>
          <p:nvPr/>
        </p:nvCxnSpPr>
        <p:spPr>
          <a:xfrm>
            <a:off x="4079695" y="4064506"/>
            <a:ext cx="152110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237F3FB-B3AB-EB49-8C3A-1B20CDD10BCE}"/>
              </a:ext>
            </a:extLst>
          </p:cNvPr>
          <p:cNvSpPr txBox="1"/>
          <p:nvPr/>
        </p:nvSpPr>
        <p:spPr>
          <a:xfrm>
            <a:off x="4053901" y="37413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串流影像辨識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62CF2A05-791B-DD4F-A982-D566948F0A21}"/>
              </a:ext>
            </a:extLst>
          </p:cNvPr>
          <p:cNvCxnSpPr>
            <a:cxnSpLocks/>
          </p:cNvCxnSpPr>
          <p:nvPr/>
        </p:nvCxnSpPr>
        <p:spPr>
          <a:xfrm>
            <a:off x="5719662" y="4441758"/>
            <a:ext cx="1529863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3AAE047-1DD8-1D45-8C45-33B8B843C55C}"/>
              </a:ext>
            </a:extLst>
          </p:cNvPr>
          <p:cNvSpPr txBox="1"/>
          <p:nvPr/>
        </p:nvSpPr>
        <p:spPr>
          <a:xfrm>
            <a:off x="5697636" y="41568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71F875BE-97A8-FF49-B557-3BBC5077BABC}"/>
              </a:ext>
            </a:extLst>
          </p:cNvPr>
          <p:cNvCxnSpPr>
            <a:cxnSpLocks/>
          </p:cNvCxnSpPr>
          <p:nvPr/>
        </p:nvCxnSpPr>
        <p:spPr>
          <a:xfrm>
            <a:off x="7336449" y="4687720"/>
            <a:ext cx="160788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32251CA-968A-0A44-BA5D-53D022D900C9}"/>
              </a:ext>
            </a:extLst>
          </p:cNvPr>
          <p:cNvSpPr txBox="1"/>
          <p:nvPr/>
        </p:nvSpPr>
        <p:spPr>
          <a:xfrm>
            <a:off x="7360351" y="43735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傳輸地圖座標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4C90B3E3-8D0A-6F44-9ED3-A7AA80B029D8}"/>
              </a:ext>
            </a:extLst>
          </p:cNvPr>
          <p:cNvCxnSpPr>
            <a:cxnSpLocks/>
          </p:cNvCxnSpPr>
          <p:nvPr/>
        </p:nvCxnSpPr>
        <p:spPr>
          <a:xfrm>
            <a:off x="7336449" y="5134290"/>
            <a:ext cx="160788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DE63A61-615C-B048-9519-E13F0155CC91}"/>
              </a:ext>
            </a:extLst>
          </p:cNvPr>
          <p:cNvSpPr txBox="1"/>
          <p:nvPr/>
        </p:nvSpPr>
        <p:spPr>
          <a:xfrm>
            <a:off x="7356230" y="482014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傳輸障礙物座標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D4698D97-A629-9D4A-AA74-C8CD2298008F}"/>
              </a:ext>
            </a:extLst>
          </p:cNvPr>
          <p:cNvCxnSpPr>
            <a:cxnSpLocks/>
          </p:cNvCxnSpPr>
          <p:nvPr/>
        </p:nvCxnSpPr>
        <p:spPr>
          <a:xfrm>
            <a:off x="9040828" y="5448438"/>
            <a:ext cx="1587805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1C75D41-397B-A34F-AC30-E953A56DC883}"/>
              </a:ext>
            </a:extLst>
          </p:cNvPr>
          <p:cNvSpPr txBox="1"/>
          <p:nvPr/>
        </p:nvSpPr>
        <p:spPr>
          <a:xfrm>
            <a:off x="9040828" y="51342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傳輸行進方向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41A0F389-C323-8E46-B4CF-06CF56BF1C46}"/>
              </a:ext>
            </a:extLst>
          </p:cNvPr>
          <p:cNvSpPr/>
          <p:nvPr/>
        </p:nvSpPr>
        <p:spPr>
          <a:xfrm rot="10800000" flipH="1">
            <a:off x="3560675" y="3428546"/>
            <a:ext cx="425566" cy="256627"/>
          </a:xfrm>
          <a:prstGeom prst="snip1Rect">
            <a:avLst>
              <a:gd name="adj" fmla="val 24236"/>
            </a:avLst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A1C577-5A93-5C4C-B397-4E02EBA584FD}"/>
              </a:ext>
            </a:extLst>
          </p:cNvPr>
          <p:cNvSpPr txBox="1"/>
          <p:nvPr/>
        </p:nvSpPr>
        <p:spPr>
          <a:xfrm>
            <a:off x="3532697" y="34027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loop</a:t>
            </a:r>
            <a:endParaRPr kumimoji="1"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D0D779-4D5A-BE45-ABE3-ABD2F155D0AB}"/>
              </a:ext>
            </a:extLst>
          </p:cNvPr>
          <p:cNvSpPr/>
          <p:nvPr/>
        </p:nvSpPr>
        <p:spPr>
          <a:xfrm>
            <a:off x="2337074" y="2596609"/>
            <a:ext cx="165022" cy="83193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D06378F-EED3-F847-A18D-0D9FD8CE3796}"/>
              </a:ext>
            </a:extLst>
          </p:cNvPr>
          <p:cNvSpPr/>
          <p:nvPr/>
        </p:nvSpPr>
        <p:spPr>
          <a:xfrm>
            <a:off x="5600795" y="4018340"/>
            <a:ext cx="165022" cy="78779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F78A1F6-C310-2048-B9B2-2525B9BD40BC}"/>
              </a:ext>
            </a:extLst>
          </p:cNvPr>
          <p:cNvSpPr/>
          <p:nvPr/>
        </p:nvSpPr>
        <p:spPr>
          <a:xfrm>
            <a:off x="7249525" y="4373572"/>
            <a:ext cx="165022" cy="83646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9C0524-563F-0449-92CE-03478A24C8F3}"/>
              </a:ext>
            </a:extLst>
          </p:cNvPr>
          <p:cNvSpPr/>
          <p:nvPr/>
        </p:nvSpPr>
        <p:spPr>
          <a:xfrm>
            <a:off x="8944329" y="4642072"/>
            <a:ext cx="165022" cy="905743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558C998-FBE5-8B46-B847-E8FC6F07DEAE}"/>
              </a:ext>
            </a:extLst>
          </p:cNvPr>
          <p:cNvSpPr/>
          <p:nvPr/>
        </p:nvSpPr>
        <p:spPr>
          <a:xfrm>
            <a:off x="10622548" y="5210033"/>
            <a:ext cx="165022" cy="46510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C167E69-3996-BA48-89AC-63DD8E2D5843}"/>
              </a:ext>
            </a:extLst>
          </p:cNvPr>
          <p:cNvSpPr/>
          <p:nvPr/>
        </p:nvSpPr>
        <p:spPr>
          <a:xfrm>
            <a:off x="10635350" y="2877587"/>
            <a:ext cx="165022" cy="46510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F994F6B-F001-4546-9B11-5883AB933C17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786F1D-F50A-7440-85A1-51C53A5D9FC7}"/>
              </a:ext>
            </a:extLst>
          </p:cNvPr>
          <p:cNvSpPr/>
          <p:nvPr/>
        </p:nvSpPr>
        <p:spPr>
          <a:xfrm>
            <a:off x="3974331" y="3833536"/>
            <a:ext cx="165022" cy="513622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4BC06AB-6AC9-4041-BEEB-55C0D48C1C21}"/>
              </a:ext>
            </a:extLst>
          </p:cNvPr>
          <p:cNvSpPr/>
          <p:nvPr/>
        </p:nvSpPr>
        <p:spPr>
          <a:xfrm>
            <a:off x="1060954" y="2510755"/>
            <a:ext cx="165022" cy="54321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0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459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測試計畫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8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12">
            <a:extLst>
              <a:ext uri="{FF2B5EF4-FFF2-40B4-BE49-F238E27FC236}">
                <a16:creationId xmlns:a16="http://schemas.microsoft.com/office/drawing/2014/main" id="{6F4853B0-8BEC-254A-8516-A4A2350C3322}"/>
              </a:ext>
            </a:extLst>
          </p:cNvPr>
          <p:cNvCxnSpPr>
            <a:cxnSpLocks/>
          </p:cNvCxnSpPr>
          <p:nvPr/>
        </p:nvCxnSpPr>
        <p:spPr>
          <a:xfrm>
            <a:off x="767443" y="1008968"/>
            <a:ext cx="8754239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02D815-BC44-6343-8B8A-618A20E5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06756"/>
              </p:ext>
            </p:extLst>
          </p:nvPr>
        </p:nvGraphicFramePr>
        <p:xfrm>
          <a:off x="1393682" y="1980484"/>
          <a:ext cx="8128000" cy="33669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6942666"/>
                    </a:ext>
                  </a:extLst>
                </a:gridCol>
              </a:tblGrid>
              <a:tr h="67339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手動操作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順利完成賽道單圈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893658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EF5350"/>
                          </a:solidFill>
                        </a:rPr>
                        <a:t>色彩辨識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辨識出車輛位於場地中座標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7367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自動駕駛車輛並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避障成功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52619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EF5350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自動駕駛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車輛前進並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維持於場地內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8769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自動駕駛車輛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完成賽道單圈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51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3123956" y="2764700"/>
            <a:ext cx="599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目前執行進度報告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>
            <a:off x="3318517" y="3847123"/>
            <a:ext cx="5582523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50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316</Words>
  <Application>Microsoft Macintosh PowerPoint</Application>
  <PresentationFormat>寬螢幕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微软雅黑</vt:lpstr>
      <vt:lpstr>宋体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吳祥瑋</cp:lastModifiedBy>
  <cp:revision>138</cp:revision>
  <dcterms:created xsi:type="dcterms:W3CDTF">2017-01-13T03:37:00Z</dcterms:created>
  <dcterms:modified xsi:type="dcterms:W3CDTF">2019-01-03T01:03:51Z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