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0"/>
  </p:notesMasterIdLst>
  <p:sldIdLst>
    <p:sldId id="257" r:id="rId2"/>
    <p:sldId id="256" r:id="rId3"/>
    <p:sldId id="261" r:id="rId4"/>
    <p:sldId id="259" r:id="rId5"/>
    <p:sldId id="264" r:id="rId6"/>
    <p:sldId id="262" r:id="rId7"/>
    <p:sldId id="263" r:id="rId8"/>
    <p:sldId id="265" r:id="rId9"/>
    <p:sldId id="266" r:id="rId10"/>
    <p:sldId id="267" r:id="rId11"/>
    <p:sldId id="268" r:id="rId12"/>
    <p:sldId id="269" r:id="rId13"/>
    <p:sldId id="270" r:id="rId14"/>
    <p:sldId id="272" r:id="rId15"/>
    <p:sldId id="271" r:id="rId16"/>
    <p:sldId id="273" r:id="rId17"/>
    <p:sldId id="274" r:id="rId18"/>
    <p:sldId id="275" r:id="rId19"/>
    <p:sldId id="258" r:id="rId20"/>
    <p:sldId id="276" r:id="rId21"/>
    <p:sldId id="277" r:id="rId22"/>
    <p:sldId id="278" r:id="rId23"/>
    <p:sldId id="279" r:id="rId24"/>
    <p:sldId id="280" r:id="rId25"/>
    <p:sldId id="281" r:id="rId26"/>
    <p:sldId id="282" r:id="rId27"/>
    <p:sldId id="283" r:id="rId28"/>
    <p:sldId id="285" r:id="rId29"/>
    <p:sldId id="284" r:id="rId30"/>
    <p:sldId id="288" r:id="rId31"/>
    <p:sldId id="289" r:id="rId32"/>
    <p:sldId id="291" r:id="rId33"/>
    <p:sldId id="290" r:id="rId34"/>
    <p:sldId id="292" r:id="rId35"/>
    <p:sldId id="293" r:id="rId36"/>
    <p:sldId id="294" r:id="rId37"/>
    <p:sldId id="295" r:id="rId38"/>
    <p:sldId id="296"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0"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DE778-D8A7-41A7-BBA1-90A15D60C472}" type="datetimeFigureOut">
              <a:rPr lang="zh-CN" altLang="en-US" smtClean="0"/>
              <a:t>2016/12/30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ABF3F-CF4B-476D-94AA-A82C02177C50}" type="slidenum">
              <a:rPr lang="zh-CN" altLang="en-US" smtClean="0"/>
              <a:t>‹#›</a:t>
            </a:fld>
            <a:endParaRPr lang="zh-CN" altLang="en-US"/>
          </a:p>
        </p:txBody>
      </p:sp>
    </p:spTree>
    <p:extLst>
      <p:ext uri="{BB962C8B-B14F-4D97-AF65-F5344CB8AC3E}">
        <p14:creationId xmlns:p14="http://schemas.microsoft.com/office/powerpoint/2010/main" val="1201864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802.15.4 </a:t>
            </a:r>
            <a:r>
              <a:rPr lang="zh-CN" altLang="en-US" dirty="0" smtClean="0"/>
              <a:t>一种链路层无线传输协议</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5</a:t>
            </a:fld>
            <a:endParaRPr lang="zh-CN" altLang="en-US"/>
          </a:p>
        </p:txBody>
      </p:sp>
    </p:spTree>
    <p:extLst>
      <p:ext uri="{BB962C8B-B14F-4D97-AF65-F5344CB8AC3E}">
        <p14:creationId xmlns:p14="http://schemas.microsoft.com/office/powerpoint/2010/main" val="283779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组成的服务通过</a:t>
            </a:r>
            <a:r>
              <a:rPr lang="en-US" altLang="zh-CN" dirty="0" smtClean="0"/>
              <a:t>SIKP</a:t>
            </a:r>
            <a:r>
              <a:rPr lang="zh-CN" altLang="en-US" dirty="0" smtClean="0"/>
              <a:t>协议暴露给其他实体  </a:t>
            </a:r>
            <a:r>
              <a:rPr lang="en-US" altLang="zh-CN" dirty="0" smtClean="0"/>
              <a:t>contextual service</a:t>
            </a:r>
            <a:r>
              <a:rPr lang="zh-CN" altLang="en-US" dirty="0" smtClean="0"/>
              <a:t>与此相似，不过语义资源就替换成了简单服务</a:t>
            </a:r>
            <a:endParaRPr lang="en-US" altLang="zh-CN" dirty="0" smtClean="0"/>
          </a:p>
          <a:p>
            <a:r>
              <a:rPr lang="zh-CN" altLang="en-US" dirty="0" smtClean="0"/>
              <a:t>最后，这个</a:t>
            </a:r>
            <a:r>
              <a:rPr lang="en-US" altLang="zh-CN" dirty="0" smtClean="0"/>
              <a:t>WSDL</a:t>
            </a:r>
            <a:r>
              <a:rPr lang="zh-CN" altLang="en-US" dirty="0" smtClean="0"/>
              <a:t>存储在公共</a:t>
            </a:r>
            <a:r>
              <a:rPr lang="en-US" altLang="zh-CN" dirty="0" smtClean="0"/>
              <a:t>UDDI</a:t>
            </a:r>
            <a:r>
              <a:rPr lang="zh-CN" altLang="en-US" dirty="0" smtClean="0"/>
              <a:t>注册表中，外部客户端可以从中访问</a:t>
            </a:r>
            <a:r>
              <a:rPr lang="en-US" altLang="zh-CN" dirty="0" smtClean="0"/>
              <a:t>WSAN</a:t>
            </a:r>
            <a:r>
              <a:rPr lang="zh-CN" altLang="en-US" dirty="0" smtClean="0"/>
              <a:t>的服务接口。</a:t>
            </a:r>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14</a:t>
            </a:fld>
            <a:endParaRPr lang="zh-CN" altLang="en-US"/>
          </a:p>
        </p:txBody>
      </p:sp>
    </p:spTree>
    <p:extLst>
      <p:ext uri="{BB962C8B-B14F-4D97-AF65-F5344CB8AC3E}">
        <p14:creationId xmlns:p14="http://schemas.microsoft.com/office/powerpoint/2010/main" val="3151646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15</a:t>
            </a:fld>
            <a:endParaRPr lang="zh-CN" altLang="en-US"/>
          </a:p>
        </p:txBody>
      </p:sp>
    </p:spTree>
    <p:extLst>
      <p:ext uri="{BB962C8B-B14F-4D97-AF65-F5344CB8AC3E}">
        <p14:creationId xmlns:p14="http://schemas.microsoft.com/office/powerpoint/2010/main" val="3991346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16</a:t>
            </a:fld>
            <a:endParaRPr lang="zh-CN" altLang="en-US"/>
          </a:p>
        </p:txBody>
      </p:sp>
    </p:spTree>
    <p:extLst>
      <p:ext uri="{BB962C8B-B14F-4D97-AF65-F5344CB8AC3E}">
        <p14:creationId xmlns:p14="http://schemas.microsoft.com/office/powerpoint/2010/main" val="280454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17</a:t>
            </a:fld>
            <a:endParaRPr lang="zh-CN" altLang="en-US"/>
          </a:p>
        </p:txBody>
      </p:sp>
    </p:spTree>
    <p:extLst>
      <p:ext uri="{BB962C8B-B14F-4D97-AF65-F5344CB8AC3E}">
        <p14:creationId xmlns:p14="http://schemas.microsoft.com/office/powerpoint/2010/main" val="535105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18</a:t>
            </a:fld>
            <a:endParaRPr lang="zh-CN" altLang="en-US"/>
          </a:p>
        </p:txBody>
      </p:sp>
    </p:spTree>
    <p:extLst>
      <p:ext uri="{BB962C8B-B14F-4D97-AF65-F5344CB8AC3E}">
        <p14:creationId xmlns:p14="http://schemas.microsoft.com/office/powerpoint/2010/main" val="26045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这里的资源就是语义信息</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21</a:t>
            </a:fld>
            <a:endParaRPr lang="zh-CN" altLang="en-US"/>
          </a:p>
        </p:txBody>
      </p:sp>
    </p:spTree>
    <p:extLst>
      <p:ext uri="{BB962C8B-B14F-4D97-AF65-F5344CB8AC3E}">
        <p14:creationId xmlns:p14="http://schemas.microsoft.com/office/powerpoint/2010/main" val="404747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这里的资源就是语义信息</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22</a:t>
            </a:fld>
            <a:endParaRPr lang="zh-CN" altLang="en-US"/>
          </a:p>
        </p:txBody>
      </p:sp>
    </p:spTree>
    <p:extLst>
      <p:ext uri="{BB962C8B-B14F-4D97-AF65-F5344CB8AC3E}">
        <p14:creationId xmlns:p14="http://schemas.microsoft.com/office/powerpoint/2010/main" val="317836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神经网络比较研究火热，如果应用到逻辑关系的学习中会提高现有效率</a:t>
            </a:r>
            <a:endParaRPr lang="en-US" altLang="zh-CN" dirty="0" smtClean="0"/>
          </a:p>
          <a:p>
            <a:pPr marL="228600" indent="-228600">
              <a:buAutoNum type="arabicPeriod"/>
            </a:pPr>
            <a:r>
              <a:rPr lang="zh-CN" altLang="en-US" dirty="0" smtClean="0"/>
              <a:t>单纯对一阶逻辑进行命题化可以用这些现有的学习器，但可能会造成一些知识的丢失，不利于推理</a:t>
            </a:r>
            <a:endParaRPr lang="en-US" altLang="zh-CN" dirty="0" smtClean="0"/>
          </a:p>
          <a:p>
            <a:pPr marL="228600" indent="-228600">
              <a:buAutoNum type="arabicPeriod"/>
            </a:pPr>
            <a:r>
              <a:rPr lang="zh-CN" altLang="en-US" dirty="0" smtClean="0"/>
              <a:t>因此需要去对命题化、关系学习以及逻辑推理三个方面进行协调</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23</a:t>
            </a:fld>
            <a:endParaRPr lang="zh-CN" altLang="en-US"/>
          </a:p>
        </p:txBody>
      </p:sp>
    </p:spTree>
    <p:extLst>
      <p:ext uri="{BB962C8B-B14F-4D97-AF65-F5344CB8AC3E}">
        <p14:creationId xmlns:p14="http://schemas.microsoft.com/office/powerpoint/2010/main" val="164826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递归或者复杂的量词  是可以转换到命题表达形式的</a:t>
            </a:r>
            <a:endParaRPr lang="en-US" altLang="zh-CN" dirty="0" smtClean="0"/>
          </a:p>
          <a:p>
            <a:r>
              <a:rPr lang="zh-CN" altLang="en-US" dirty="0" smtClean="0"/>
              <a:t>我个人的简单理解，举个简单例子，比方说关系数据库，很多张彼此有依赖关系的表，我们就可以把它整理到一张表来表示  这给表就是一个属性值对命题逻辑</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24</a:t>
            </a:fld>
            <a:endParaRPr lang="zh-CN" altLang="en-US"/>
          </a:p>
        </p:txBody>
      </p:sp>
    </p:spTree>
    <p:extLst>
      <p:ext uri="{BB962C8B-B14F-4D97-AF65-F5344CB8AC3E}">
        <p14:creationId xmlns:p14="http://schemas.microsoft.com/office/powerpoint/2010/main" val="2575721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首先这样做是可行的，已经被证明了，将一阶逻辑推理的集合命题化后总能对应一个可以用来计算的神经网络</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25</a:t>
            </a:fld>
            <a:endParaRPr lang="zh-CN" altLang="en-US"/>
          </a:p>
        </p:txBody>
      </p:sp>
    </p:spTree>
    <p:extLst>
      <p:ext uri="{BB962C8B-B14F-4D97-AF65-F5344CB8AC3E}">
        <p14:creationId xmlns:p14="http://schemas.microsoft.com/office/powerpoint/2010/main" val="626200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802.15.4 </a:t>
            </a:r>
            <a:r>
              <a:rPr lang="zh-CN" altLang="en-US" dirty="0" smtClean="0"/>
              <a:t>一种链路层无线传输协议  </a:t>
            </a:r>
            <a:r>
              <a:rPr lang="en-US" altLang="zh-CN" sz="1200" b="0" i="0" u="none" strike="noStrike" kern="1200" baseline="0" dirty="0" smtClean="0">
                <a:solidFill>
                  <a:schemeClr val="tx1"/>
                </a:solidFill>
                <a:latin typeface="+mn-lt"/>
                <a:ea typeface="+mn-ea"/>
                <a:cs typeface="+mn-cs"/>
              </a:rPr>
              <a:t>WSDL </a:t>
            </a:r>
            <a:r>
              <a:rPr lang="zh-CN" altLang="en-US" sz="1200" b="0" i="0" u="none" strike="noStrike" kern="1200" baseline="0" dirty="0" smtClean="0">
                <a:solidFill>
                  <a:schemeClr val="tx1"/>
                </a:solidFill>
                <a:latin typeface="+mn-lt"/>
                <a:ea typeface="+mn-ea"/>
                <a:cs typeface="+mn-cs"/>
              </a:rPr>
              <a:t>文件</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6</a:t>
            </a:fld>
            <a:endParaRPr lang="zh-CN" altLang="en-US"/>
          </a:p>
        </p:txBody>
      </p:sp>
    </p:spTree>
    <p:extLst>
      <p:ext uri="{BB962C8B-B14F-4D97-AF65-F5344CB8AC3E}">
        <p14:creationId xmlns:p14="http://schemas.microsoft.com/office/powerpoint/2010/main" val="1859021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首先这样做是可行的，已经被证明了，将一阶逻辑推理的集合命题化后总能对应一个可以用来计算的神经网络</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26</a:t>
            </a:fld>
            <a:endParaRPr lang="zh-CN" altLang="en-US"/>
          </a:p>
        </p:txBody>
      </p:sp>
    </p:spTree>
    <p:extLst>
      <p:ext uri="{BB962C8B-B14F-4D97-AF65-F5344CB8AC3E}">
        <p14:creationId xmlns:p14="http://schemas.microsoft.com/office/powerpoint/2010/main" val="1521179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首先对背景知识及样本</a:t>
            </a:r>
            <a:r>
              <a:rPr lang="en-US" altLang="zh-CN" dirty="0" smtClean="0"/>
              <a:t>(</a:t>
            </a:r>
            <a:r>
              <a:rPr lang="zh-CN" altLang="en-US" dirty="0" smtClean="0"/>
              <a:t>中间件中的样本可以自动获取或者手动添加</a:t>
            </a:r>
            <a:r>
              <a:rPr lang="en-US" altLang="zh-CN" dirty="0" smtClean="0"/>
              <a:t>)</a:t>
            </a:r>
            <a:r>
              <a:rPr lang="zh-CN" altLang="en-US" dirty="0" smtClean="0"/>
              <a:t>进行命题化，转化并训练成神经网络，通过决策树的方法从神经网络中提取出新的关系加入到背景知识中。 越来越壮大，方便今后的关系推理</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27</a:t>
            </a:fld>
            <a:endParaRPr lang="zh-CN" altLang="en-US"/>
          </a:p>
        </p:txBody>
      </p:sp>
    </p:spTree>
    <p:extLst>
      <p:ext uri="{BB962C8B-B14F-4D97-AF65-F5344CB8AC3E}">
        <p14:creationId xmlns:p14="http://schemas.microsoft.com/office/powerpoint/2010/main" val="319110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29</a:t>
            </a:fld>
            <a:endParaRPr lang="zh-CN" altLang="en-US"/>
          </a:p>
        </p:txBody>
      </p:sp>
    </p:spTree>
    <p:extLst>
      <p:ext uri="{BB962C8B-B14F-4D97-AF65-F5344CB8AC3E}">
        <p14:creationId xmlns:p14="http://schemas.microsoft.com/office/powerpoint/2010/main" val="2595027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论文对算法没有过多解释，我说一下自己的理解</a:t>
            </a:r>
            <a:endParaRPr lang="en-US" altLang="zh-CN" dirty="0" smtClean="0"/>
          </a:p>
          <a:p>
            <a:r>
              <a:rPr lang="en-US" altLang="zh-CN" dirty="0" smtClean="0"/>
              <a:t>#</a:t>
            </a:r>
            <a:r>
              <a:rPr lang="zh-CN" altLang="en-US" dirty="0" smtClean="0"/>
              <a:t>就是常数类型  </a:t>
            </a:r>
            <a:r>
              <a:rPr lang="en-US" altLang="zh-CN" dirty="0" smtClean="0"/>
              <a:t>+/-</a:t>
            </a:r>
            <a:r>
              <a:rPr lang="zh-CN" altLang="en-US" dirty="0" smtClean="0"/>
              <a:t>是主要和次要的关系</a:t>
            </a:r>
            <a:endParaRPr lang="en-US" altLang="zh-CN" dirty="0" smtClean="0"/>
          </a:p>
          <a:p>
            <a:r>
              <a:rPr lang="en-US" altLang="zh-CN" dirty="0" err="1" smtClean="0"/>
              <a:t>Interms</a:t>
            </a:r>
            <a:r>
              <a:rPr lang="zh-CN" altLang="en-US" dirty="0" smtClean="0"/>
              <a:t>集合</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30</a:t>
            </a:fld>
            <a:endParaRPr lang="zh-CN" altLang="en-US"/>
          </a:p>
        </p:txBody>
      </p:sp>
    </p:spTree>
    <p:extLst>
      <p:ext uri="{BB962C8B-B14F-4D97-AF65-F5344CB8AC3E}">
        <p14:creationId xmlns:p14="http://schemas.microsoft.com/office/powerpoint/2010/main" val="4291648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会造成相当大的信息丢失   </a:t>
            </a:r>
            <a:r>
              <a:rPr lang="en-US" altLang="zh-CN" dirty="0" smtClean="0"/>
              <a:t>mother(A,B) wife(B,C) A,C</a:t>
            </a:r>
            <a:r>
              <a:rPr lang="zh-CN" altLang="en-US" dirty="0" smtClean="0"/>
              <a:t>之间的关系再进一步推理的时候就有可能会丢失了</a:t>
            </a:r>
            <a:endParaRPr lang="en-US" altLang="zh-CN" dirty="0" smtClean="0"/>
          </a:p>
          <a:p>
            <a:r>
              <a:rPr lang="en-US" altLang="zh-CN" dirty="0" smtClean="0"/>
              <a:t>2.</a:t>
            </a:r>
            <a:r>
              <a:rPr lang="zh-CN" altLang="en-US" dirty="0" smtClean="0"/>
              <a:t>存在大量冗余信息，会造成存储压力</a:t>
            </a:r>
            <a:endParaRPr lang="en-US" altLang="zh-CN" dirty="0" smtClean="0"/>
          </a:p>
          <a:p>
            <a:r>
              <a:rPr lang="en-US" altLang="zh-CN" dirty="0" smtClean="0"/>
              <a:t>3.</a:t>
            </a:r>
            <a:r>
              <a:rPr lang="zh-CN" altLang="en-US" dirty="0" smtClean="0"/>
              <a:t>如果进行特征选择的话，可能把重要的逻辑给丢掉，信息损失更加严重</a:t>
            </a:r>
          </a:p>
          <a:p>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31</a:t>
            </a:fld>
            <a:endParaRPr lang="zh-CN" altLang="en-US"/>
          </a:p>
        </p:txBody>
      </p:sp>
    </p:spTree>
    <p:extLst>
      <p:ext uri="{BB962C8B-B14F-4D97-AF65-F5344CB8AC3E}">
        <p14:creationId xmlns:p14="http://schemas.microsoft.com/office/powerpoint/2010/main" val="10156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然后我们就可以训练相应的神经网络得到良好的预测效果</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32</a:t>
            </a:fld>
            <a:endParaRPr lang="zh-CN" altLang="en-US"/>
          </a:p>
        </p:txBody>
      </p:sp>
    </p:spTree>
    <p:extLst>
      <p:ext uri="{BB962C8B-B14F-4D97-AF65-F5344CB8AC3E}">
        <p14:creationId xmlns:p14="http://schemas.microsoft.com/office/powerpoint/2010/main" val="4186169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决策树算法的局限在于用于选择分裂的训练数据的量随着树的深度而减小，但是这个算法不同，它通过用神经网络的特性在每个节点生成辅助判断的新样本，生成的这些样本来帮助进行划分的选择，有利于提高准确性</a:t>
            </a:r>
            <a:endParaRPr lang="en-US" altLang="zh-CN" dirty="0" smtClean="0"/>
          </a:p>
          <a:p>
            <a:r>
              <a:rPr lang="zh-CN" altLang="en-US" dirty="0" smtClean="0"/>
              <a:t>生成的决策树的每条</a:t>
            </a:r>
            <a:r>
              <a:rPr lang="en-US" altLang="zh-CN" dirty="0" smtClean="0"/>
              <a:t>path</a:t>
            </a:r>
            <a:r>
              <a:rPr lang="zh-CN" altLang="en-US" dirty="0" smtClean="0"/>
              <a:t>被分离成相应的新的逻辑规则，最后再把对应的特征转化会一阶逻辑的</a:t>
            </a:r>
            <a:r>
              <a:rPr lang="en-US" altLang="zh-CN" dirty="0" smtClean="0"/>
              <a:t>literal</a:t>
            </a:r>
          </a:p>
          <a:p>
            <a:r>
              <a:rPr lang="en-US" altLang="zh-CN" dirty="0" smtClean="0"/>
              <a:t>3.</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34</a:t>
            </a:fld>
            <a:endParaRPr lang="zh-CN" altLang="en-US"/>
          </a:p>
        </p:txBody>
      </p:sp>
    </p:spTree>
    <p:extLst>
      <p:ext uri="{BB962C8B-B14F-4D97-AF65-F5344CB8AC3E}">
        <p14:creationId xmlns:p14="http://schemas.microsoft.com/office/powerpoint/2010/main" val="1628995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Best-first</a:t>
            </a:r>
            <a:r>
              <a:rPr lang="zh-CN" altLang="en-US" baseline="0" dirty="0" smtClean="0"/>
              <a:t> </a:t>
            </a:r>
            <a:r>
              <a:rPr lang="en-US" altLang="zh-CN" baseline="0" dirty="0" smtClean="0"/>
              <a:t>rather than </a:t>
            </a:r>
            <a:r>
              <a:rPr lang="en-US" altLang="zh-CN" dirty="0" smtClean="0"/>
              <a:t>Deep-first </a:t>
            </a:r>
            <a:r>
              <a:rPr lang="zh-CN" altLang="en-US" dirty="0" smtClean="0"/>
              <a:t>（他说这样有最大的能力去保证从网络中提取的决策树的保真度）</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 is the greatest potential to increase the fidelity of the extracted tree to the network</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满足当前的限定条件下尽可能生成一些样本通过神经网络进行预测，更好的进行属性的划分</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35</a:t>
            </a:fld>
            <a:endParaRPr lang="zh-CN" altLang="en-US"/>
          </a:p>
        </p:txBody>
      </p:sp>
    </p:spTree>
    <p:extLst>
      <p:ext uri="{BB962C8B-B14F-4D97-AF65-F5344CB8AC3E}">
        <p14:creationId xmlns:p14="http://schemas.microsoft.com/office/powerpoint/2010/main" val="589295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从样本通过神经网络较高的概率都被标为同一类    限制树的深度</a:t>
            </a:r>
            <a:endParaRPr lang="zh-CN" altLang="en-US" dirty="0"/>
          </a:p>
        </p:txBody>
      </p:sp>
      <p:sp>
        <p:nvSpPr>
          <p:cNvPr id="4" name="灯片编号占位符 3"/>
          <p:cNvSpPr>
            <a:spLocks noGrp="1"/>
          </p:cNvSpPr>
          <p:nvPr>
            <p:ph type="sldNum" sz="quarter" idx="10"/>
          </p:nvPr>
        </p:nvSpPr>
        <p:spPr/>
        <p:txBody>
          <a:bodyPr/>
          <a:lstStyle/>
          <a:p>
            <a:fld id="{E8C89359-39A2-426B-A335-1F5F852F8D4B}" type="slidenum">
              <a:rPr lang="zh-CN" altLang="en-US" smtClean="0"/>
              <a:t>36</a:t>
            </a:fld>
            <a:endParaRPr lang="zh-CN" altLang="en-US"/>
          </a:p>
        </p:txBody>
      </p:sp>
    </p:spTree>
    <p:extLst>
      <p:ext uri="{BB962C8B-B14F-4D97-AF65-F5344CB8AC3E}">
        <p14:creationId xmlns:p14="http://schemas.microsoft.com/office/powerpoint/2010/main" val="200360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这里的资源就是语义信息</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7</a:t>
            </a:fld>
            <a:endParaRPr lang="zh-CN" altLang="en-US"/>
          </a:p>
        </p:txBody>
      </p:sp>
    </p:spTree>
    <p:extLst>
      <p:ext uri="{BB962C8B-B14F-4D97-AF65-F5344CB8AC3E}">
        <p14:creationId xmlns:p14="http://schemas.microsoft.com/office/powerpoint/2010/main" val="194252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WSAN</a:t>
            </a:r>
            <a:r>
              <a:rPr lang="zh-CN" altLang="en-US" dirty="0" smtClean="0"/>
              <a:t>收集存储语义信息，建立起整个</a:t>
            </a:r>
            <a:r>
              <a:rPr lang="en-US" altLang="zh-CN" dirty="0" smtClean="0"/>
              <a:t>WSAN</a:t>
            </a:r>
            <a:r>
              <a:rPr lang="zh-CN" altLang="en-US" dirty="0" smtClean="0"/>
              <a:t>的语义模型，形成整个</a:t>
            </a:r>
            <a:r>
              <a:rPr lang="en-US" altLang="zh-CN" dirty="0" smtClean="0"/>
              <a:t>WSAN</a:t>
            </a:r>
            <a:r>
              <a:rPr lang="zh-CN" altLang="en-US" dirty="0" smtClean="0"/>
              <a:t>的本体，将</a:t>
            </a:r>
            <a:r>
              <a:rPr lang="en-US" altLang="zh-CN" dirty="0" smtClean="0"/>
              <a:t>WSAN service</a:t>
            </a:r>
            <a:r>
              <a:rPr lang="zh-CN" altLang="en-US" dirty="0" smtClean="0"/>
              <a:t>组成</a:t>
            </a:r>
            <a:r>
              <a:rPr lang="en-US" altLang="zh-CN" dirty="0" smtClean="0"/>
              <a:t>Web service</a:t>
            </a:r>
            <a:endParaRPr lang="zh-CN" altLang="en-US" dirty="0"/>
          </a:p>
        </p:txBody>
      </p:sp>
      <p:sp>
        <p:nvSpPr>
          <p:cNvPr id="4" name="灯片编号占位符 3"/>
          <p:cNvSpPr>
            <a:spLocks noGrp="1"/>
          </p:cNvSpPr>
          <p:nvPr>
            <p:ph type="sldNum" sz="quarter" idx="10"/>
          </p:nvPr>
        </p:nvSpPr>
        <p:spPr/>
        <p:txBody>
          <a:bodyPr/>
          <a:lstStyle/>
          <a:p>
            <a:fld id="{492ABF3F-CF4B-476D-94AA-A82C02177C50}" type="slidenum">
              <a:rPr lang="zh-CN" altLang="en-US" smtClean="0"/>
              <a:t>8</a:t>
            </a:fld>
            <a:endParaRPr lang="zh-CN" altLang="en-US"/>
          </a:p>
        </p:txBody>
      </p:sp>
    </p:spTree>
    <p:extLst>
      <p:ext uri="{BB962C8B-B14F-4D97-AF65-F5344CB8AC3E}">
        <p14:creationId xmlns:p14="http://schemas.microsoft.com/office/powerpoint/2010/main" val="20743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Sink</a:t>
            </a:r>
            <a:r>
              <a:rPr lang="zh-CN" altLang="en-US" baseline="0" dirty="0" smtClean="0"/>
              <a:t> </a:t>
            </a:r>
            <a:r>
              <a:rPr lang="en-US" altLang="zh-CN" baseline="0" dirty="0" smtClean="0"/>
              <a:t>node</a:t>
            </a:r>
            <a:r>
              <a:rPr lang="zh-CN" altLang="en-US" baseline="0" dirty="0" smtClean="0"/>
              <a:t>收集服务</a:t>
            </a:r>
            <a:r>
              <a:rPr lang="en-US" altLang="zh-CN" baseline="0" dirty="0" smtClean="0"/>
              <a:t>announcement</a:t>
            </a:r>
            <a:r>
              <a:rPr lang="zh-CN" altLang="en-US" baseline="0" dirty="0" smtClean="0"/>
              <a:t>到</a:t>
            </a:r>
            <a:r>
              <a:rPr lang="en-US" altLang="zh-CN" baseline="0" dirty="0" smtClean="0"/>
              <a:t>gateway</a:t>
            </a:r>
            <a:r>
              <a:rPr lang="zh-CN" altLang="en-US" baseline="0" dirty="0" smtClean="0"/>
              <a:t>，</a:t>
            </a:r>
            <a:r>
              <a:rPr lang="en-US" altLang="zh-CN" baseline="0" dirty="0" smtClean="0"/>
              <a:t>gateway</a:t>
            </a:r>
            <a:r>
              <a:rPr lang="zh-CN" altLang="en-US" baseline="0" dirty="0" smtClean="0"/>
              <a:t>负责把服务暴露给用户应用</a:t>
            </a:r>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9</a:t>
            </a:fld>
            <a:endParaRPr lang="zh-CN" altLang="en-US"/>
          </a:p>
        </p:txBody>
      </p:sp>
    </p:spTree>
    <p:extLst>
      <p:ext uri="{BB962C8B-B14F-4D97-AF65-F5344CB8AC3E}">
        <p14:creationId xmlns:p14="http://schemas.microsoft.com/office/powerpoint/2010/main" val="343606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框架服务是为</a:t>
            </a:r>
            <a:r>
              <a:rPr lang="en-US" altLang="zh-CN" dirty="0" smtClean="0"/>
              <a:t>RPA</a:t>
            </a:r>
            <a:r>
              <a:rPr lang="zh-CN" altLang="en-US" dirty="0" smtClean="0"/>
              <a:t>提供运行的框架</a:t>
            </a:r>
            <a:r>
              <a:rPr lang="zh-CN" altLang="en-US" smtClean="0"/>
              <a:t>环境</a:t>
            </a:r>
            <a:r>
              <a:rPr lang="en-US" altLang="zh-CN" baseline="0" smtClean="0"/>
              <a:t>   </a:t>
            </a:r>
            <a:r>
              <a:rPr lang="zh-CN" altLang="en-US" smtClean="0"/>
              <a:t>这里</a:t>
            </a:r>
            <a:r>
              <a:rPr lang="zh-CN" altLang="en-US" dirty="0" smtClean="0"/>
              <a:t>的组件通常指硬件组件</a:t>
            </a:r>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10</a:t>
            </a:fld>
            <a:endParaRPr lang="zh-CN" altLang="en-US"/>
          </a:p>
        </p:txBody>
      </p:sp>
    </p:spTree>
    <p:extLst>
      <p:ext uri="{BB962C8B-B14F-4D97-AF65-F5344CB8AC3E}">
        <p14:creationId xmlns:p14="http://schemas.microsoft.com/office/powerpoint/2010/main" val="3569699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Adaptation layer</a:t>
            </a:r>
            <a:r>
              <a:rPr lang="zh-CN" altLang="en-US" dirty="0" smtClean="0"/>
              <a:t>用来将</a:t>
            </a:r>
            <a:r>
              <a:rPr lang="en-US" altLang="zh-CN" dirty="0" smtClean="0"/>
              <a:t>REST</a:t>
            </a:r>
            <a:r>
              <a:rPr lang="zh-CN" altLang="en-US" dirty="0" smtClean="0"/>
              <a:t>方法结构转换成</a:t>
            </a:r>
            <a:r>
              <a:rPr lang="en-US" altLang="zh-CN" dirty="0" smtClean="0"/>
              <a:t>KASOM</a:t>
            </a:r>
            <a:r>
              <a:rPr lang="zh-CN" altLang="en-US" dirty="0" smtClean="0"/>
              <a:t>兼容的格式</a:t>
            </a:r>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11</a:t>
            </a:fld>
            <a:endParaRPr lang="zh-CN" altLang="en-US"/>
          </a:p>
        </p:txBody>
      </p:sp>
    </p:spTree>
    <p:extLst>
      <p:ext uri="{BB962C8B-B14F-4D97-AF65-F5344CB8AC3E}">
        <p14:creationId xmlns:p14="http://schemas.microsoft.com/office/powerpoint/2010/main" val="2859685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12</a:t>
            </a:fld>
            <a:endParaRPr lang="zh-CN" altLang="en-US"/>
          </a:p>
        </p:txBody>
      </p:sp>
    </p:spTree>
    <p:extLst>
      <p:ext uri="{BB962C8B-B14F-4D97-AF65-F5344CB8AC3E}">
        <p14:creationId xmlns:p14="http://schemas.microsoft.com/office/powerpoint/2010/main" val="332329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组成的服务通过</a:t>
            </a:r>
            <a:r>
              <a:rPr lang="en-US" altLang="zh-CN" dirty="0" smtClean="0"/>
              <a:t>SIKP</a:t>
            </a:r>
            <a:r>
              <a:rPr lang="zh-CN" altLang="en-US" dirty="0" smtClean="0"/>
              <a:t>协议暴露给其他实体  </a:t>
            </a:r>
            <a:r>
              <a:rPr lang="en-US" altLang="zh-CN" dirty="0" smtClean="0"/>
              <a:t>contextual service</a:t>
            </a:r>
            <a:r>
              <a:rPr lang="zh-CN" altLang="en-US" dirty="0" smtClean="0"/>
              <a:t>与此相似，不过语义资源就替换成了简单服务</a:t>
            </a:r>
            <a:endParaRPr lang="en-US" altLang="zh-CN" dirty="0" smtClean="0"/>
          </a:p>
        </p:txBody>
      </p:sp>
      <p:sp>
        <p:nvSpPr>
          <p:cNvPr id="4" name="灯片编号占位符 3"/>
          <p:cNvSpPr>
            <a:spLocks noGrp="1"/>
          </p:cNvSpPr>
          <p:nvPr>
            <p:ph type="sldNum" sz="quarter" idx="10"/>
          </p:nvPr>
        </p:nvSpPr>
        <p:spPr/>
        <p:txBody>
          <a:bodyPr/>
          <a:lstStyle/>
          <a:p>
            <a:fld id="{492ABF3F-CF4B-476D-94AA-A82C02177C50}" type="slidenum">
              <a:rPr lang="zh-CN" altLang="en-US" smtClean="0"/>
              <a:t>13</a:t>
            </a:fld>
            <a:endParaRPr lang="zh-CN" altLang="en-US"/>
          </a:p>
        </p:txBody>
      </p:sp>
    </p:spTree>
    <p:extLst>
      <p:ext uri="{BB962C8B-B14F-4D97-AF65-F5344CB8AC3E}">
        <p14:creationId xmlns:p14="http://schemas.microsoft.com/office/powerpoint/2010/main" val="399315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zh-CN" altLang="en-US" dirty="0"/>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1A1B5A8A-A423-4F7B-B75D-89CBD89E8586}" type="datetimeFigureOut">
              <a:rPr lang="zh-CN" altLang="en-US" smtClean="0"/>
              <a:t>2016/12/30</a:t>
            </a:fld>
            <a:endParaRPr lang="zh-CN" altLang="en-US"/>
          </a:p>
        </p:txBody>
      </p:sp>
      <p:sp>
        <p:nvSpPr>
          <p:cNvPr id="6" name="灯片编号占位符 5"/>
          <p:cNvSpPr>
            <a:spLocks noGrp="1"/>
          </p:cNvSpPr>
          <p:nvPr>
            <p:ph type="sldNum" sz="quarter" idx="12"/>
          </p:nvPr>
        </p:nvSpPr>
        <p:spPr>
          <a:xfrm>
            <a:off x="4368800" y="6308726"/>
            <a:ext cx="2844800" cy="365125"/>
          </a:xfrm>
          <a:prstGeom prst="rect">
            <a:avLst/>
          </a:prstGeom>
        </p:spPr>
        <p:txBody>
          <a:bodyPr/>
          <a:lstStyle>
            <a:lvl1pPr>
              <a:defRPr/>
            </a:lvl1pPr>
          </a:lstStyle>
          <a:p>
            <a:fld id="{364A37E6-CD07-4AA0-9DF9-4D1CC67E353A}" type="slidenum">
              <a:rPr lang="zh-CN" altLang="en-US" smtClean="0"/>
              <a:t>‹#›</a:t>
            </a:fld>
            <a:endParaRPr lang="zh-CN" altLang="en-US"/>
          </a:p>
        </p:txBody>
      </p:sp>
    </p:spTree>
    <p:extLst>
      <p:ext uri="{BB962C8B-B14F-4D97-AF65-F5344CB8AC3E}">
        <p14:creationId xmlns:p14="http://schemas.microsoft.com/office/powerpoint/2010/main" val="27611867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89835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14401" y="2130425"/>
            <a:ext cx="10361084" cy="1468438"/>
          </a:xfrm>
        </p:spPr>
        <p:txBody>
          <a:bodyPr/>
          <a:lstStyle/>
          <a:p>
            <a:r>
              <a:rPr lang="zh-CN" altLang="en-US" smtClean="0"/>
              <a:t>单击此处编辑母版标题样式</a:t>
            </a:r>
            <a:endParaRPr lang="zh-CN" altLang="en-US" dirty="0"/>
          </a:p>
        </p:txBody>
      </p:sp>
      <p:sp>
        <p:nvSpPr>
          <p:cNvPr id="3" name="日期占位符 2"/>
          <p:cNvSpPr>
            <a:spLocks noGrp="1"/>
          </p:cNvSpPr>
          <p:nvPr>
            <p:ph type="dt" idx="10"/>
          </p:nvPr>
        </p:nvSpPr>
        <p:spPr>
          <a:xfrm>
            <a:off x="609601" y="6356350"/>
            <a:ext cx="2842684" cy="363538"/>
          </a:xfrm>
          <a:prstGeom prst="rect">
            <a:avLst/>
          </a:prstGeom>
        </p:spPr>
        <p:txBody>
          <a:bodyPr/>
          <a:lstStyle>
            <a:lvl1pPr>
              <a:defRPr/>
            </a:lvl1pPr>
          </a:lstStyle>
          <a:p>
            <a:fld id="{1A1B5A8A-A423-4F7B-B75D-89CBD89E8586}" type="datetimeFigureOut">
              <a:rPr lang="zh-CN" altLang="en-US" smtClean="0"/>
              <a:t>2016/12/30</a:t>
            </a:fld>
            <a:endParaRPr lang="zh-CN" altLang="en-US"/>
          </a:p>
        </p:txBody>
      </p:sp>
      <p:sp>
        <p:nvSpPr>
          <p:cNvPr id="4" name="灯片编号占位符 3"/>
          <p:cNvSpPr>
            <a:spLocks noGrp="1"/>
          </p:cNvSpPr>
          <p:nvPr>
            <p:ph type="sldNum" idx="11"/>
          </p:nvPr>
        </p:nvSpPr>
        <p:spPr>
          <a:xfrm>
            <a:off x="8737601" y="6356350"/>
            <a:ext cx="2842684" cy="363538"/>
          </a:xfrm>
          <a:prstGeom prst="rect">
            <a:avLst/>
          </a:prstGeom>
        </p:spPr>
        <p:txBody>
          <a:bodyPr/>
          <a:lstStyle>
            <a:lvl1pPr>
              <a:defRPr/>
            </a:lvl1pPr>
          </a:lstStyle>
          <a:p>
            <a:fld id="{364A37E6-CD07-4AA0-9DF9-4D1CC67E353A}" type="slidenum">
              <a:rPr lang="zh-CN" altLang="en-US" smtClean="0"/>
              <a:t>‹#›</a:t>
            </a:fld>
            <a:endParaRPr lang="zh-CN" altLang="en-US"/>
          </a:p>
        </p:txBody>
      </p:sp>
    </p:spTree>
    <p:extLst>
      <p:ext uri="{BB962C8B-B14F-4D97-AF65-F5344CB8AC3E}">
        <p14:creationId xmlns:p14="http://schemas.microsoft.com/office/powerpoint/2010/main" val="10533612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1A1B5A8A-A423-4F7B-B75D-89CBD89E8586}" type="datetimeFigureOut">
              <a:rPr lang="zh-CN" altLang="en-US" smtClean="0"/>
              <a:t>2016/12/30</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364A37E6-CD07-4AA0-9DF9-4D1CC67E353A}" type="slidenum">
              <a:rPr lang="zh-CN" altLang="en-US" smtClean="0"/>
              <a:t>‹#›</a:t>
            </a:fld>
            <a:endParaRPr lang="zh-CN" altLang="en-US"/>
          </a:p>
        </p:txBody>
      </p:sp>
    </p:spTree>
    <p:extLst>
      <p:ext uri="{BB962C8B-B14F-4D97-AF65-F5344CB8AC3E}">
        <p14:creationId xmlns:p14="http://schemas.microsoft.com/office/powerpoint/2010/main" val="22112385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24300"/>
            <a:ext cx="10972800" cy="21717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8400"/>
            <a:ext cx="2844800" cy="457200"/>
          </a:xfrm>
          <a:prstGeom prst="rect">
            <a:avLst/>
          </a:prstGeom>
        </p:spPr>
        <p:txBody>
          <a:bodyPr/>
          <a:lstStyle>
            <a:lvl1pPr>
              <a:defRPr/>
            </a:lvl1pPr>
          </a:lstStyle>
          <a:p>
            <a:fld id="{1A1B5A8A-A423-4F7B-B75D-89CBD89E8586}" type="datetimeFigureOut">
              <a:rPr lang="zh-CN" altLang="en-US" smtClean="0"/>
              <a:t>2016/12/30</a:t>
            </a:fld>
            <a:endParaRPr lang="zh-CN" altLang="en-US"/>
          </a:p>
        </p:txBody>
      </p:sp>
      <p:sp>
        <p:nvSpPr>
          <p:cNvPr id="6" name="页脚占位符 5"/>
          <p:cNvSpPr>
            <a:spLocks noGrp="1"/>
          </p:cNvSpPr>
          <p:nvPr>
            <p:ph type="ftr" sz="quarter" idx="11"/>
          </p:nvPr>
        </p:nvSpPr>
        <p:spPr>
          <a:xfrm>
            <a:off x="4165600" y="6248400"/>
            <a:ext cx="3860800" cy="457200"/>
          </a:xfrm>
          <a:prstGeom prst="rect">
            <a:avLst/>
          </a:prstGeom>
        </p:spPr>
        <p:txBody>
          <a:bodyPr/>
          <a:lstStyle>
            <a:lvl1pPr>
              <a:defRPr/>
            </a:lvl1pPr>
          </a:lstStyle>
          <a:p>
            <a:endParaRPr lang="zh-CN" altLang="en-US"/>
          </a:p>
        </p:txBody>
      </p:sp>
      <p:sp>
        <p:nvSpPr>
          <p:cNvPr id="7" name="灯片编号占位符 6"/>
          <p:cNvSpPr>
            <a:spLocks noGrp="1"/>
          </p:cNvSpPr>
          <p:nvPr>
            <p:ph type="sldNum" sz="quarter" idx="12"/>
          </p:nvPr>
        </p:nvSpPr>
        <p:spPr>
          <a:xfrm>
            <a:off x="8737600" y="6248400"/>
            <a:ext cx="2844800" cy="457200"/>
          </a:xfrm>
          <a:prstGeom prst="rect">
            <a:avLst/>
          </a:prstGeom>
        </p:spPr>
        <p:txBody>
          <a:bodyPr/>
          <a:lstStyle>
            <a:lvl1pPr>
              <a:defRPr/>
            </a:lvl1pPr>
          </a:lstStyle>
          <a:p>
            <a:fld id="{364A37E6-CD07-4AA0-9DF9-4D1CC67E353A}" type="slidenum">
              <a:rPr lang="zh-CN" altLang="en-US" smtClean="0"/>
              <a:t>‹#›</a:t>
            </a:fld>
            <a:endParaRPr lang="zh-CN" altLang="en-US"/>
          </a:p>
        </p:txBody>
      </p:sp>
    </p:spTree>
    <p:extLst>
      <p:ext uri="{BB962C8B-B14F-4D97-AF65-F5344CB8AC3E}">
        <p14:creationId xmlns:p14="http://schemas.microsoft.com/office/powerpoint/2010/main" val="3228716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t="-2000" b="-13000"/>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609600" y="1052736"/>
            <a:ext cx="109728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5" name="Picture 2"/>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7000"/>
                    </a14:imgEffect>
                  </a14:imgLayer>
                </a14:imgProps>
              </a:ext>
              <a:ext uri="{28A0092B-C50C-407E-A947-70E740481C1C}">
                <a14:useLocalDpi xmlns:a14="http://schemas.microsoft.com/office/drawing/2010/main" val="0"/>
              </a:ext>
            </a:extLst>
          </a:blip>
          <a:srcRect/>
          <a:stretch>
            <a:fillRect/>
          </a:stretch>
        </p:blipFill>
        <p:spPr bwMode="auto">
          <a:xfrm>
            <a:off x="8467" y="1"/>
            <a:ext cx="6384032" cy="882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6" name="标题占位符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pic>
        <p:nvPicPr>
          <p:cNvPr id="10242" name="Picture 2" descr="http://web5.pku.edu.cn/bs/document/2011042015450793617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2691" y="6093296"/>
            <a:ext cx="2467939" cy="52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7553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iming>
    <p:tnLst>
      <p:par>
        <p:cTn id="1" dur="indefinite" restart="never" nodeType="tmRoot"/>
      </p:par>
    </p:tnLst>
  </p:timing>
  <p:txStyles>
    <p:title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3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1944" y="1510085"/>
            <a:ext cx="10806545" cy="2387600"/>
          </a:xfrm>
        </p:spPr>
        <p:txBody>
          <a:bodyPr>
            <a:normAutofit/>
          </a:bodyPr>
          <a:lstStyle/>
          <a:p>
            <a:r>
              <a:rPr lang="en-US" altLang="zh-CN" sz="4400" b="1" dirty="0" smtClean="0"/>
              <a:t>The Presentation of Paper-Reading </a:t>
            </a:r>
            <a:endParaRPr lang="zh-CN" altLang="en-US" sz="4400" b="1" dirty="0"/>
          </a:p>
        </p:txBody>
      </p:sp>
      <p:sp>
        <p:nvSpPr>
          <p:cNvPr id="3" name="文本框 2"/>
          <p:cNvSpPr txBox="1"/>
          <p:nvPr/>
        </p:nvSpPr>
        <p:spPr>
          <a:xfrm>
            <a:off x="4267201" y="3713019"/>
            <a:ext cx="3879272" cy="584775"/>
          </a:xfrm>
          <a:prstGeom prst="rect">
            <a:avLst/>
          </a:prstGeom>
          <a:noFill/>
        </p:spPr>
        <p:txBody>
          <a:bodyPr wrap="square" rtlCol="0">
            <a:spAutoFit/>
          </a:bodyPr>
          <a:lstStyle/>
          <a:p>
            <a:pPr algn="ctr"/>
            <a:r>
              <a:rPr lang="en-US" altLang="zh-CN" sz="3200" dirty="0" smtClean="0"/>
              <a:t>by Zhang </a:t>
            </a:r>
            <a:r>
              <a:rPr lang="en-US" altLang="zh-CN" sz="3200" dirty="0" err="1" smtClean="0"/>
              <a:t>Jingbin</a:t>
            </a:r>
            <a:endParaRPr lang="zh-CN" altLang="en-US" sz="3200" dirty="0"/>
          </a:p>
        </p:txBody>
      </p:sp>
    </p:spTree>
    <p:extLst>
      <p:ext uri="{BB962C8B-B14F-4D97-AF65-F5344CB8AC3E}">
        <p14:creationId xmlns:p14="http://schemas.microsoft.com/office/powerpoint/2010/main" val="3348634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Middleware Architecture</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609600" y="1115616"/>
            <a:ext cx="5712296" cy="5113337"/>
          </a:xfrm>
          <a:prstGeom prst="rect">
            <a:avLst/>
          </a:prstGeom>
        </p:spPr>
      </p:pic>
      <p:sp>
        <p:nvSpPr>
          <p:cNvPr id="8" name="内容占位符 2"/>
          <p:cNvSpPr txBox="1">
            <a:spLocks/>
          </p:cNvSpPr>
          <p:nvPr/>
        </p:nvSpPr>
        <p:spPr bwMode="auto">
          <a:xfrm>
            <a:off x="6456218" y="1085210"/>
            <a:ext cx="5735781"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Framework Services</a:t>
            </a:r>
          </a:p>
          <a:p>
            <a:pPr lvl="1">
              <a:buFont typeface="Calibri" panose="020F0502020204030204" pitchFamily="34" charset="0"/>
              <a:buChar char="⁻"/>
            </a:pPr>
            <a:r>
              <a:rPr lang="en-US" altLang="zh-CN" dirty="0" smtClean="0"/>
              <a:t>In-node Configuration</a:t>
            </a:r>
          </a:p>
          <a:p>
            <a:pPr marL="457200" lvl="1" indent="0">
              <a:buNone/>
            </a:pPr>
            <a:r>
              <a:rPr lang="en-US" altLang="zh-CN" dirty="0" smtClean="0"/>
              <a:t>	</a:t>
            </a:r>
            <a:r>
              <a:rPr lang="en-US" altLang="zh-CN" sz="2000" dirty="0" smtClean="0"/>
              <a:t>Parameters: routing priorities</a:t>
            </a:r>
          </a:p>
          <a:p>
            <a:pPr lvl="1">
              <a:buFont typeface="Calibri" panose="020F0502020204030204" pitchFamily="34" charset="0"/>
              <a:buChar char="⁻"/>
            </a:pPr>
            <a:r>
              <a:rPr lang="en-US" altLang="zh-CN" dirty="0" smtClean="0"/>
              <a:t>Security service</a:t>
            </a:r>
          </a:p>
          <a:p>
            <a:pPr lvl="1">
              <a:buFont typeface="Calibri" panose="020F0502020204030204" pitchFamily="34" charset="0"/>
              <a:buChar char="⁻"/>
            </a:pPr>
            <a:r>
              <a:rPr lang="en-US" altLang="zh-CN" dirty="0" smtClean="0"/>
              <a:t>Query service</a:t>
            </a:r>
          </a:p>
          <a:p>
            <a:pPr marL="457200" lvl="1" indent="0">
              <a:buNone/>
            </a:pPr>
            <a:r>
              <a:rPr lang="en-US" altLang="zh-CN" sz="2000" dirty="0" smtClean="0"/>
              <a:t>	A dialect of SQL to query information about specific network parameters</a:t>
            </a:r>
          </a:p>
          <a:p>
            <a:pPr lvl="1">
              <a:buFont typeface="Calibri" panose="020F0502020204030204" pitchFamily="34" charset="0"/>
              <a:buChar char="⁻"/>
            </a:pPr>
            <a:r>
              <a:rPr lang="en-US" altLang="zh-CN" dirty="0" smtClean="0"/>
              <a:t>Runtime Manager</a:t>
            </a:r>
          </a:p>
          <a:p>
            <a:pPr marL="457200" lvl="1" indent="0" fontAlgn="auto">
              <a:spcBef>
                <a:spcPts val="0"/>
              </a:spcBef>
              <a:spcAft>
                <a:spcPts val="0"/>
              </a:spcAft>
              <a:buNone/>
            </a:pPr>
            <a:r>
              <a:rPr lang="en-US" altLang="zh-CN" dirty="0" smtClean="0"/>
              <a:t>	</a:t>
            </a:r>
            <a:r>
              <a:rPr lang="en-US" altLang="zh-CN" sz="2000" dirty="0" smtClean="0">
                <a:solidFill>
                  <a:prstClr val="black"/>
                </a:solidFill>
              </a:rPr>
              <a:t>Loading and unloading middleware components and PRAs</a:t>
            </a:r>
          </a:p>
          <a:p>
            <a:pPr marL="457200" lvl="1" indent="0" fontAlgn="auto">
              <a:spcBef>
                <a:spcPts val="0"/>
              </a:spcBef>
              <a:spcAft>
                <a:spcPts val="0"/>
              </a:spcAft>
              <a:buNone/>
            </a:pPr>
            <a:endParaRPr lang="en-US" altLang="zh-CN" sz="2000" dirty="0" smtClean="0">
              <a:solidFill>
                <a:prstClr val="black"/>
              </a:solidFill>
            </a:endParaRPr>
          </a:p>
        </p:txBody>
      </p:sp>
    </p:spTree>
    <p:extLst>
      <p:ext uri="{BB962C8B-B14F-4D97-AF65-F5344CB8AC3E}">
        <p14:creationId xmlns:p14="http://schemas.microsoft.com/office/powerpoint/2010/main" val="745038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Middleware Architecture</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609600" y="1115616"/>
            <a:ext cx="5712296" cy="5113337"/>
          </a:xfrm>
          <a:prstGeom prst="rect">
            <a:avLst/>
          </a:prstGeom>
        </p:spPr>
      </p:pic>
      <p:sp>
        <p:nvSpPr>
          <p:cNvPr id="4" name="内容占位符 2"/>
          <p:cNvSpPr txBox="1">
            <a:spLocks/>
          </p:cNvSpPr>
          <p:nvPr/>
        </p:nvSpPr>
        <p:spPr bwMode="auto">
          <a:xfrm>
            <a:off x="6456218" y="1085210"/>
            <a:ext cx="5735781"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Communication Services</a:t>
            </a:r>
          </a:p>
          <a:p>
            <a:pPr lvl="1">
              <a:buFont typeface="Calibri" panose="020F0502020204030204" pitchFamily="34" charset="0"/>
              <a:buChar char="⁻"/>
            </a:pPr>
            <a:r>
              <a:rPr lang="en-US" altLang="zh-CN" dirty="0" smtClean="0"/>
              <a:t>Resource Monitor</a:t>
            </a:r>
          </a:p>
          <a:p>
            <a:pPr marL="457200" lvl="1" indent="0">
              <a:buNone/>
            </a:pPr>
            <a:r>
              <a:rPr lang="en-US" altLang="zh-CN" dirty="0" smtClean="0"/>
              <a:t>	</a:t>
            </a:r>
            <a:r>
              <a:rPr lang="en-US" altLang="zh-CN" sz="2000" dirty="0" smtClean="0"/>
              <a:t>Communicating with physical resources of the node and batteries or radio module</a:t>
            </a:r>
          </a:p>
          <a:p>
            <a:pPr lvl="1">
              <a:buFont typeface="Calibri" panose="020F0502020204030204" pitchFamily="34" charset="0"/>
              <a:buChar char="⁻"/>
            </a:pPr>
            <a:r>
              <a:rPr lang="en-US" altLang="zh-CN" dirty="0" smtClean="0"/>
              <a:t>Simple Inter-Knowledge Protocol(SIKP)</a:t>
            </a:r>
          </a:p>
          <a:p>
            <a:pPr marL="457200" lvl="1" indent="0">
              <a:buNone/>
            </a:pPr>
            <a:r>
              <a:rPr lang="en-US" altLang="zh-CN" sz="2000" dirty="0" smtClean="0"/>
              <a:t>	Communicating and enabling service discovery between nodes in the same WSAN</a:t>
            </a:r>
          </a:p>
          <a:p>
            <a:pPr lvl="1">
              <a:buFont typeface="Calibri" panose="020F0502020204030204" pitchFamily="34" charset="0"/>
              <a:buChar char="⁻"/>
            </a:pPr>
            <a:r>
              <a:rPr lang="en-US" altLang="zh-CN" dirty="0" smtClean="0"/>
              <a:t>CHOPAN Protocol</a:t>
            </a:r>
          </a:p>
          <a:p>
            <a:pPr marL="457200" lvl="1" indent="0" fontAlgn="auto">
              <a:spcBef>
                <a:spcPts val="0"/>
              </a:spcBef>
              <a:spcAft>
                <a:spcPts val="0"/>
              </a:spcAft>
              <a:buNone/>
            </a:pPr>
            <a:r>
              <a:rPr lang="en-US" altLang="zh-CN" dirty="0" smtClean="0"/>
              <a:t>	</a:t>
            </a:r>
            <a:r>
              <a:rPr lang="en-US" altLang="zh-CN" sz="2000" dirty="0" smtClean="0">
                <a:solidFill>
                  <a:prstClr val="black"/>
                </a:solidFill>
              </a:rPr>
              <a:t>Offering the WSAN’s services in a RESTful way to the Service </a:t>
            </a:r>
            <a:r>
              <a:rPr lang="en-US" altLang="zh-CN" sz="2000" dirty="0">
                <a:solidFill>
                  <a:prstClr val="black"/>
                </a:solidFill>
              </a:rPr>
              <a:t>Cloud. </a:t>
            </a:r>
            <a:endParaRPr lang="en-US" altLang="zh-CN" sz="2000" dirty="0" smtClean="0">
              <a:solidFill>
                <a:prstClr val="black"/>
              </a:solidFill>
            </a:endParaRPr>
          </a:p>
        </p:txBody>
      </p:sp>
    </p:spTree>
    <p:extLst>
      <p:ext uri="{BB962C8B-B14F-4D97-AF65-F5344CB8AC3E}">
        <p14:creationId xmlns:p14="http://schemas.microsoft.com/office/powerpoint/2010/main" val="3095535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Middleware Architecture</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609600" y="1115616"/>
            <a:ext cx="5712296" cy="5113337"/>
          </a:xfrm>
          <a:prstGeom prst="rect">
            <a:avLst/>
          </a:prstGeom>
        </p:spPr>
      </p:pic>
      <p:sp>
        <p:nvSpPr>
          <p:cNvPr id="4" name="内容占位符 2"/>
          <p:cNvSpPr txBox="1">
            <a:spLocks/>
          </p:cNvSpPr>
          <p:nvPr/>
        </p:nvSpPr>
        <p:spPr bwMode="auto">
          <a:xfrm>
            <a:off x="6456218" y="1085210"/>
            <a:ext cx="5735781"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Knowledge Management Services</a:t>
            </a:r>
          </a:p>
          <a:p>
            <a:pPr lvl="1">
              <a:buFont typeface="Calibri" panose="020F0502020204030204" pitchFamily="34" charset="0"/>
              <a:buChar char="⁻"/>
            </a:pPr>
            <a:r>
              <a:rPr lang="en-US" altLang="zh-CN" dirty="0" smtClean="0"/>
              <a:t>Knowledge Base</a:t>
            </a:r>
          </a:p>
          <a:p>
            <a:pPr lvl="1">
              <a:buFont typeface="Calibri" panose="020F0502020204030204" pitchFamily="34" charset="0"/>
              <a:buChar char="⁻"/>
            </a:pPr>
            <a:r>
              <a:rPr lang="en-US" altLang="zh-CN" dirty="0" smtClean="0"/>
              <a:t>Broker Service</a:t>
            </a:r>
          </a:p>
          <a:p>
            <a:pPr marL="457200" lvl="1" indent="0">
              <a:buNone/>
            </a:pPr>
            <a:r>
              <a:rPr lang="en-US" altLang="zh-CN" sz="2000" dirty="0" smtClean="0"/>
              <a:t>	Generate services and register agents</a:t>
            </a:r>
          </a:p>
          <a:p>
            <a:pPr lvl="1">
              <a:buFont typeface="Calibri" panose="020F0502020204030204" pitchFamily="34" charset="0"/>
              <a:buChar char="⁻"/>
            </a:pPr>
            <a:r>
              <a:rPr lang="en-US" altLang="zh-CN" dirty="0" smtClean="0"/>
              <a:t>Orchestrator Service</a:t>
            </a:r>
          </a:p>
          <a:p>
            <a:pPr marL="457200" lvl="1" indent="0" fontAlgn="auto">
              <a:spcBef>
                <a:spcPts val="0"/>
              </a:spcBef>
              <a:spcAft>
                <a:spcPts val="0"/>
              </a:spcAft>
              <a:buNone/>
            </a:pPr>
            <a:r>
              <a:rPr lang="en-US" altLang="zh-CN" dirty="0" smtClean="0"/>
              <a:t>	</a:t>
            </a:r>
            <a:r>
              <a:rPr lang="en-US" altLang="zh-CN" sz="2000" dirty="0" smtClean="0">
                <a:solidFill>
                  <a:prstClr val="black"/>
                </a:solidFill>
              </a:rPr>
              <a:t>Orchestrated resources in order to assure a correct provision of </a:t>
            </a:r>
            <a:r>
              <a:rPr lang="en-US" altLang="zh-CN" sz="2000" dirty="0">
                <a:solidFill>
                  <a:prstClr val="black"/>
                </a:solidFill>
              </a:rPr>
              <a:t>services.</a:t>
            </a:r>
            <a:endParaRPr lang="en-US" altLang="zh-CN" sz="2000" dirty="0" smtClean="0">
              <a:solidFill>
                <a:prstClr val="black"/>
              </a:solidFill>
            </a:endParaRPr>
          </a:p>
        </p:txBody>
      </p:sp>
    </p:spTree>
    <p:extLst>
      <p:ext uri="{BB962C8B-B14F-4D97-AF65-F5344CB8AC3E}">
        <p14:creationId xmlns:p14="http://schemas.microsoft.com/office/powerpoint/2010/main" val="2197398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a:t>Composition </a:t>
            </a:r>
            <a:r>
              <a:rPr lang="en-US" altLang="zh-CN" sz="4800" dirty="0" smtClean="0"/>
              <a:t>Process for A Simple Service</a:t>
            </a:r>
            <a:endParaRPr lang="zh-CN" altLang="en-US" sz="4800" dirty="0"/>
          </a:p>
        </p:txBody>
      </p:sp>
      <p:pic>
        <p:nvPicPr>
          <p:cNvPr id="6" name="内容占位符 5"/>
          <p:cNvPicPr>
            <a:picLocks noGrp="1" noChangeAspect="1"/>
          </p:cNvPicPr>
          <p:nvPr>
            <p:ph idx="1"/>
          </p:nvPr>
        </p:nvPicPr>
        <p:blipFill>
          <a:blip r:embed="rId3"/>
          <a:stretch>
            <a:fillRect/>
          </a:stretch>
        </p:blipFill>
        <p:spPr>
          <a:xfrm>
            <a:off x="2558076" y="955531"/>
            <a:ext cx="6826467" cy="5113337"/>
          </a:xfrm>
          <a:prstGeom prst="rect">
            <a:avLst/>
          </a:prstGeom>
        </p:spPr>
      </p:pic>
    </p:spTree>
    <p:extLst>
      <p:ext uri="{BB962C8B-B14F-4D97-AF65-F5344CB8AC3E}">
        <p14:creationId xmlns:p14="http://schemas.microsoft.com/office/powerpoint/2010/main" val="1071540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Services Exposure with RESTful Approach</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3422072" y="892913"/>
            <a:ext cx="4946073" cy="5940616"/>
          </a:xfrm>
          <a:prstGeom prst="rect">
            <a:avLst/>
          </a:prstGeom>
        </p:spPr>
      </p:pic>
    </p:spTree>
    <p:extLst>
      <p:ext uri="{BB962C8B-B14F-4D97-AF65-F5344CB8AC3E}">
        <p14:creationId xmlns:p14="http://schemas.microsoft.com/office/powerpoint/2010/main" val="565995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An Example of Service Request Process</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3414542" y="1052513"/>
            <a:ext cx="5362916" cy="5113337"/>
          </a:xfrm>
          <a:prstGeom prst="rect">
            <a:avLst/>
          </a:prstGeom>
        </p:spPr>
      </p:pic>
    </p:spTree>
    <p:extLst>
      <p:ext uri="{BB962C8B-B14F-4D97-AF65-F5344CB8AC3E}">
        <p14:creationId xmlns:p14="http://schemas.microsoft.com/office/powerpoint/2010/main" val="3386351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Scenario for KASOM</a:t>
            </a:r>
            <a:endParaRPr lang="zh-CN" altLang="en-US" sz="4800" dirty="0"/>
          </a:p>
        </p:txBody>
      </p:sp>
      <p:pic>
        <p:nvPicPr>
          <p:cNvPr id="5" name="内容占位符 4"/>
          <p:cNvPicPr>
            <a:picLocks noGrp="1" noChangeAspect="1"/>
          </p:cNvPicPr>
          <p:nvPr>
            <p:ph idx="1"/>
          </p:nvPr>
        </p:nvPicPr>
        <p:blipFill>
          <a:blip r:embed="rId3"/>
          <a:stretch>
            <a:fillRect/>
          </a:stretch>
        </p:blipFill>
        <p:spPr>
          <a:xfrm>
            <a:off x="1919809" y="1137753"/>
            <a:ext cx="8352381" cy="4942857"/>
          </a:xfrm>
          <a:prstGeom prst="rect">
            <a:avLst/>
          </a:prstGeom>
        </p:spPr>
      </p:pic>
    </p:spTree>
    <p:extLst>
      <p:ext uri="{BB962C8B-B14F-4D97-AF65-F5344CB8AC3E}">
        <p14:creationId xmlns:p14="http://schemas.microsoft.com/office/powerpoint/2010/main" val="6096850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Validation Results</a:t>
            </a:r>
            <a:endParaRPr lang="zh-CN" altLang="en-US" sz="4800" dirty="0"/>
          </a:p>
        </p:txBody>
      </p:sp>
      <p:sp>
        <p:nvSpPr>
          <p:cNvPr id="3" name="内容占位符 2"/>
          <p:cNvSpPr>
            <a:spLocks noGrp="1"/>
          </p:cNvSpPr>
          <p:nvPr>
            <p:ph idx="1"/>
          </p:nvPr>
        </p:nvSpPr>
        <p:spPr/>
        <p:txBody>
          <a:bodyPr/>
          <a:lstStyle/>
          <a:p>
            <a:r>
              <a:rPr lang="en-US" altLang="zh-CN" dirty="0" smtClean="0"/>
              <a:t>Event-based services (left side) and On-demand services (right side) for the validation scenario.</a:t>
            </a:r>
            <a:endParaRPr lang="zh-CN" altLang="en-US" dirty="0"/>
          </a:p>
        </p:txBody>
      </p:sp>
      <p:pic>
        <p:nvPicPr>
          <p:cNvPr id="7" name="图片 6"/>
          <p:cNvPicPr>
            <a:picLocks noChangeAspect="1"/>
          </p:cNvPicPr>
          <p:nvPr/>
        </p:nvPicPr>
        <p:blipFill>
          <a:blip r:embed="rId3"/>
          <a:stretch>
            <a:fillRect/>
          </a:stretch>
        </p:blipFill>
        <p:spPr>
          <a:xfrm>
            <a:off x="6310578" y="2195736"/>
            <a:ext cx="5590476" cy="1780952"/>
          </a:xfrm>
          <a:prstGeom prst="rect">
            <a:avLst/>
          </a:prstGeom>
        </p:spPr>
      </p:pic>
      <p:pic>
        <p:nvPicPr>
          <p:cNvPr id="8" name="图片 7"/>
          <p:cNvPicPr>
            <a:picLocks noChangeAspect="1"/>
          </p:cNvPicPr>
          <p:nvPr/>
        </p:nvPicPr>
        <p:blipFill>
          <a:blip r:embed="rId4"/>
          <a:stretch>
            <a:fillRect/>
          </a:stretch>
        </p:blipFill>
        <p:spPr>
          <a:xfrm>
            <a:off x="290946" y="2195736"/>
            <a:ext cx="5590476" cy="1961905"/>
          </a:xfrm>
          <a:prstGeom prst="rect">
            <a:avLst/>
          </a:prstGeom>
        </p:spPr>
      </p:pic>
    </p:spTree>
    <p:extLst>
      <p:ext uri="{BB962C8B-B14F-4D97-AF65-F5344CB8AC3E}">
        <p14:creationId xmlns:p14="http://schemas.microsoft.com/office/powerpoint/2010/main" val="55605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Validation Results</a:t>
            </a:r>
            <a:endParaRPr lang="zh-CN" altLang="en-US" sz="4800" dirty="0"/>
          </a:p>
        </p:txBody>
      </p:sp>
      <p:pic>
        <p:nvPicPr>
          <p:cNvPr id="5" name="图片 4"/>
          <p:cNvPicPr>
            <a:picLocks noChangeAspect="1"/>
          </p:cNvPicPr>
          <p:nvPr/>
        </p:nvPicPr>
        <p:blipFill>
          <a:blip r:embed="rId3"/>
          <a:stretch>
            <a:fillRect/>
          </a:stretch>
        </p:blipFill>
        <p:spPr>
          <a:xfrm>
            <a:off x="287388" y="2027707"/>
            <a:ext cx="5438095" cy="2885714"/>
          </a:xfrm>
          <a:prstGeom prst="rect">
            <a:avLst/>
          </a:prstGeom>
        </p:spPr>
      </p:pic>
      <p:pic>
        <p:nvPicPr>
          <p:cNvPr id="9" name="图片 8"/>
          <p:cNvPicPr>
            <a:picLocks noChangeAspect="1"/>
          </p:cNvPicPr>
          <p:nvPr/>
        </p:nvPicPr>
        <p:blipFill>
          <a:blip r:embed="rId4"/>
          <a:stretch>
            <a:fillRect/>
          </a:stretch>
        </p:blipFill>
        <p:spPr>
          <a:xfrm>
            <a:off x="6058591" y="2027707"/>
            <a:ext cx="5523809" cy="2819048"/>
          </a:xfrm>
          <a:prstGeom prst="rect">
            <a:avLst/>
          </a:prstGeom>
        </p:spPr>
      </p:pic>
    </p:spTree>
    <p:extLst>
      <p:ext uri="{BB962C8B-B14F-4D97-AF65-F5344CB8AC3E}">
        <p14:creationId xmlns:p14="http://schemas.microsoft.com/office/powerpoint/2010/main" val="544407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5018" y="2078325"/>
            <a:ext cx="10806545" cy="2387600"/>
          </a:xfrm>
        </p:spPr>
        <p:txBody>
          <a:bodyPr>
            <a:normAutofit/>
          </a:bodyPr>
          <a:lstStyle/>
          <a:p>
            <a:r>
              <a:rPr lang="en-US" altLang="zh-CN" sz="4400" dirty="0"/>
              <a:t>Relational Knowledge Extraction from </a:t>
            </a:r>
            <a:r>
              <a:rPr lang="en-US" altLang="zh-CN" sz="4400" dirty="0" smtClean="0"/>
              <a:t>Neural Networks (</a:t>
            </a:r>
            <a:r>
              <a:rPr lang="en-US" altLang="zh-CN" sz="4400" dirty="0" err="1" smtClean="0"/>
              <a:t>CoCoNIPS</a:t>
            </a:r>
            <a:r>
              <a:rPr lang="en-US" altLang="zh-CN" sz="4400" dirty="0" smtClean="0"/>
              <a:t> 2015)</a:t>
            </a:r>
            <a:endParaRPr lang="zh-CN" altLang="en-US" sz="4400" b="1" dirty="0"/>
          </a:p>
        </p:txBody>
      </p:sp>
    </p:spTree>
    <p:extLst>
      <p:ext uri="{BB962C8B-B14F-4D97-AF65-F5344CB8AC3E}">
        <p14:creationId xmlns:p14="http://schemas.microsoft.com/office/powerpoint/2010/main" val="3992585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1163" y="2036761"/>
            <a:ext cx="10806545" cy="2387600"/>
          </a:xfrm>
        </p:spPr>
        <p:txBody>
          <a:bodyPr>
            <a:normAutofit/>
          </a:bodyPr>
          <a:lstStyle/>
          <a:p>
            <a:r>
              <a:rPr lang="en-US" altLang="zh-CN" sz="4400" b="1" dirty="0" smtClean="0"/>
              <a:t>Knowledge-Aware and Service-Oriented Middleware for deploying pervasive services (JNCA 2012)</a:t>
            </a:r>
            <a:endParaRPr lang="zh-CN" altLang="en-US" sz="4400" b="1" dirty="0"/>
          </a:p>
        </p:txBody>
      </p:sp>
    </p:spTree>
    <p:extLst>
      <p:ext uri="{BB962C8B-B14F-4D97-AF65-F5344CB8AC3E}">
        <p14:creationId xmlns:p14="http://schemas.microsoft.com/office/powerpoint/2010/main" val="2993996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Contents</a:t>
            </a:r>
            <a:endParaRPr lang="zh-CN" altLang="en-US" sz="4800" dirty="0"/>
          </a:p>
        </p:txBody>
      </p:sp>
      <p:sp>
        <p:nvSpPr>
          <p:cNvPr id="3" name="内容占位符 2"/>
          <p:cNvSpPr>
            <a:spLocks noGrp="1"/>
          </p:cNvSpPr>
          <p:nvPr>
            <p:ph idx="1"/>
          </p:nvPr>
        </p:nvSpPr>
        <p:spPr/>
        <p:txBody>
          <a:bodyPr/>
          <a:lstStyle/>
          <a:p>
            <a:r>
              <a:rPr lang="en-US" altLang="zh-CN" dirty="0" smtClean="0"/>
              <a:t>Background</a:t>
            </a:r>
          </a:p>
          <a:p>
            <a:r>
              <a:rPr lang="en-US" altLang="zh-CN" dirty="0" smtClean="0"/>
              <a:t>Motivation</a:t>
            </a:r>
          </a:p>
          <a:p>
            <a:r>
              <a:rPr lang="en-US" altLang="zh-CN" dirty="0" smtClean="0"/>
              <a:t>CILP++ Neural-Symbolic System</a:t>
            </a:r>
          </a:p>
          <a:p>
            <a:r>
              <a:rPr lang="en-US" altLang="zh-CN" dirty="0" smtClean="0"/>
              <a:t>Pipeline</a:t>
            </a:r>
          </a:p>
          <a:p>
            <a:r>
              <a:rPr lang="en-US" altLang="zh-CN" dirty="0" smtClean="0"/>
              <a:t>Main Module</a:t>
            </a:r>
          </a:p>
          <a:p>
            <a:r>
              <a:rPr lang="en-US" altLang="zh-CN" dirty="0" smtClean="0"/>
              <a:t>Results</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380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Background</a:t>
            </a:r>
            <a:endParaRPr lang="zh-CN" altLang="en-US" sz="4800" dirty="0"/>
          </a:p>
        </p:txBody>
      </p:sp>
      <p:sp>
        <p:nvSpPr>
          <p:cNvPr id="3" name="内容占位符 2"/>
          <p:cNvSpPr>
            <a:spLocks noGrp="1"/>
          </p:cNvSpPr>
          <p:nvPr>
            <p:ph idx="1"/>
          </p:nvPr>
        </p:nvSpPr>
        <p:spPr/>
        <p:txBody>
          <a:bodyPr/>
          <a:lstStyle/>
          <a:p>
            <a:r>
              <a:rPr lang="en-US" altLang="zh-CN" dirty="0"/>
              <a:t>First-order </a:t>
            </a:r>
            <a:r>
              <a:rPr lang="en-US" altLang="zh-CN" dirty="0" smtClean="0"/>
              <a:t>logic</a:t>
            </a:r>
          </a:p>
          <a:p>
            <a:pPr lvl="1">
              <a:buFont typeface="Calibri" panose="020F0502020204030204" pitchFamily="34" charset="0"/>
              <a:buChar char="⁻"/>
            </a:pPr>
            <a:r>
              <a:rPr lang="en-US" altLang="zh-CN" dirty="0" smtClean="0"/>
              <a:t>The </a:t>
            </a:r>
            <a:r>
              <a:rPr lang="en-US" altLang="zh-CN" dirty="0"/>
              <a:t>logic of properties of, and relations between, objects and their </a:t>
            </a:r>
            <a:r>
              <a:rPr lang="en-US" altLang="zh-CN" dirty="0" smtClean="0"/>
              <a:t>parts</a:t>
            </a:r>
          </a:p>
          <a:p>
            <a:pPr marL="342900" lvl="1" indent="-342900">
              <a:buFont typeface="Arial" charset="0"/>
              <a:buChar char="•"/>
            </a:pPr>
            <a:r>
              <a:rPr lang="en-US" altLang="zh-CN" sz="2800" dirty="0"/>
              <a:t>Proposition logic </a:t>
            </a:r>
          </a:p>
          <a:p>
            <a:pPr lvl="1">
              <a:buFont typeface="Calibri" panose="020F0502020204030204" pitchFamily="34" charset="0"/>
              <a:buChar char="⁻"/>
            </a:pPr>
            <a:r>
              <a:rPr lang="en-US" altLang="zh-CN" dirty="0" smtClean="0"/>
              <a:t>The pairs </a:t>
            </a:r>
            <a:r>
              <a:rPr lang="en-US" altLang="zh-CN" dirty="0"/>
              <a:t>of </a:t>
            </a:r>
            <a:r>
              <a:rPr lang="en-US" altLang="zh-CN" dirty="0" smtClean="0"/>
              <a:t>attribute-value</a:t>
            </a:r>
          </a:p>
          <a:p>
            <a:pPr marL="342900" lvl="1" indent="-342900">
              <a:buFont typeface="Arial" charset="0"/>
              <a:buChar char="•"/>
            </a:pPr>
            <a:r>
              <a:rPr lang="en-US" altLang="zh-CN" sz="2800" dirty="0"/>
              <a:t>Relational learning </a:t>
            </a:r>
            <a:endParaRPr lang="en-US" altLang="zh-CN" sz="2800" dirty="0" smtClean="0"/>
          </a:p>
          <a:p>
            <a:pPr lvl="1">
              <a:buFont typeface="Calibri" panose="020F0502020204030204" pitchFamily="34" charset="0"/>
              <a:buChar char="⁻"/>
            </a:pPr>
            <a:r>
              <a:rPr lang="en-US" altLang="zh-CN" dirty="0"/>
              <a:t>It can be described as the process of learning a first-order logic theory from examples and domain knowledge</a:t>
            </a:r>
          </a:p>
          <a:p>
            <a:pPr marL="0" lvl="1" indent="0">
              <a:buNone/>
            </a:pPr>
            <a:endParaRPr lang="en-US" altLang="zh-CN" sz="2800" dirty="0"/>
          </a:p>
          <a:p>
            <a:pPr marL="457200" lvl="1" indent="0">
              <a:buNone/>
            </a:pPr>
            <a:endParaRPr lang="en-US" altLang="zh-CN" dirty="0"/>
          </a:p>
          <a:p>
            <a:pPr marL="457200" lvl="1" indent="0">
              <a:buNone/>
            </a:pPr>
            <a:endParaRPr lang="en-US" altLang="zh-CN" dirty="0" smtClean="0"/>
          </a:p>
        </p:txBody>
      </p:sp>
    </p:spTree>
    <p:extLst>
      <p:ext uri="{BB962C8B-B14F-4D97-AF65-F5344CB8AC3E}">
        <p14:creationId xmlns:p14="http://schemas.microsoft.com/office/powerpoint/2010/main" val="1213583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Background</a:t>
            </a:r>
            <a:endParaRPr lang="zh-CN" altLang="en-US" sz="4800" dirty="0"/>
          </a:p>
        </p:txBody>
      </p:sp>
      <p:sp>
        <p:nvSpPr>
          <p:cNvPr id="6" name="内容占位符 5"/>
          <p:cNvSpPr>
            <a:spLocks noGrp="1"/>
          </p:cNvSpPr>
          <p:nvPr>
            <p:ph idx="1"/>
          </p:nvPr>
        </p:nvSpPr>
        <p:spPr/>
        <p:txBody>
          <a:bodyPr/>
          <a:lstStyle/>
          <a:p>
            <a:r>
              <a:rPr lang="en-US" altLang="zh-CN" dirty="0"/>
              <a:t>Neural network or other propositional algorithm to solve this problem is more difficult. </a:t>
            </a:r>
            <a:r>
              <a:rPr lang="en-US" altLang="zh-CN" dirty="0" smtClean="0"/>
              <a:t>Through relational </a:t>
            </a:r>
            <a:r>
              <a:rPr lang="en-US" altLang="zh-CN" dirty="0"/>
              <a:t>learning, using triangle and circle position </a:t>
            </a:r>
            <a:r>
              <a:rPr lang="en-US" altLang="zh-CN" dirty="0" smtClean="0"/>
              <a:t>logic, They can be </a:t>
            </a:r>
            <a:r>
              <a:rPr lang="en-US" altLang="zh-CN" dirty="0"/>
              <a:t>easily </a:t>
            </a:r>
            <a:r>
              <a:rPr lang="en-US" altLang="zh-CN" dirty="0" smtClean="0"/>
              <a:t>classified.</a:t>
            </a:r>
            <a:endParaRPr lang="zh-CN" altLang="en-US" dirty="0"/>
          </a:p>
        </p:txBody>
      </p:sp>
      <p:pic>
        <p:nvPicPr>
          <p:cNvPr id="9" name="图片 8"/>
          <p:cNvPicPr>
            <a:picLocks noChangeAspect="1"/>
          </p:cNvPicPr>
          <p:nvPr/>
        </p:nvPicPr>
        <p:blipFill>
          <a:blip r:embed="rId3"/>
          <a:stretch>
            <a:fillRect/>
          </a:stretch>
        </p:blipFill>
        <p:spPr>
          <a:xfrm>
            <a:off x="3910285" y="2668072"/>
            <a:ext cx="4371429" cy="3295238"/>
          </a:xfrm>
          <a:prstGeom prst="rect">
            <a:avLst/>
          </a:prstGeom>
        </p:spPr>
      </p:pic>
    </p:spTree>
    <p:extLst>
      <p:ext uri="{BB962C8B-B14F-4D97-AF65-F5344CB8AC3E}">
        <p14:creationId xmlns:p14="http://schemas.microsoft.com/office/powerpoint/2010/main" val="952952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Motivation</a:t>
            </a:r>
            <a:endParaRPr lang="zh-CN" altLang="en-US" sz="4800" dirty="0"/>
          </a:p>
        </p:txBody>
      </p:sp>
      <p:sp>
        <p:nvSpPr>
          <p:cNvPr id="8" name="内容占位符 7"/>
          <p:cNvSpPr>
            <a:spLocks noGrp="1"/>
          </p:cNvSpPr>
          <p:nvPr>
            <p:ph idx="1"/>
          </p:nvPr>
        </p:nvSpPr>
        <p:spPr/>
        <p:txBody>
          <a:bodyPr/>
          <a:lstStyle/>
          <a:p>
            <a:r>
              <a:rPr lang="en-US" altLang="zh-CN" dirty="0">
                <a:solidFill>
                  <a:srgbClr val="FF0000"/>
                </a:solidFill>
              </a:rPr>
              <a:t>Relational learning using simple neural nets that can be trained efficiently e.g. using backpropagation;</a:t>
            </a:r>
            <a:endParaRPr lang="zh-CN" altLang="en-US" dirty="0">
              <a:solidFill>
                <a:srgbClr val="FF0000"/>
              </a:solidFill>
            </a:endParaRPr>
          </a:p>
          <a:p>
            <a:r>
              <a:rPr lang="en-US" altLang="zh-CN" dirty="0" err="1"/>
              <a:t>Propositionalization</a:t>
            </a:r>
            <a:r>
              <a:rPr lang="en-US" altLang="zh-CN" dirty="0"/>
              <a:t> enables the use of any state-of-the-art attribute-value learner;</a:t>
            </a:r>
            <a:endParaRPr lang="zh-CN" altLang="en-US" dirty="0"/>
          </a:p>
          <a:p>
            <a:r>
              <a:rPr lang="en-US" altLang="zh-CN" dirty="0"/>
              <a:t>But results in a loss of the neat first-order knowledge representation which breaks down reasoning;</a:t>
            </a:r>
          </a:p>
          <a:p>
            <a:r>
              <a:rPr lang="en-US" altLang="zh-CN" dirty="0">
                <a:solidFill>
                  <a:srgbClr val="FF0000"/>
                </a:solidFill>
              </a:rPr>
              <a:t>Should seek to reconcile efficient </a:t>
            </a:r>
            <a:r>
              <a:rPr lang="en-US" altLang="zh-CN" dirty="0" err="1">
                <a:solidFill>
                  <a:srgbClr val="FF0000"/>
                </a:solidFill>
              </a:rPr>
              <a:t>propositionalization</a:t>
            </a:r>
            <a:r>
              <a:rPr lang="en-US" altLang="zh-CN" dirty="0">
                <a:solidFill>
                  <a:srgbClr val="FF0000"/>
                </a:solidFill>
              </a:rPr>
              <a:t>, learning with backpropagation, and first-order logic reasoning.</a:t>
            </a:r>
          </a:p>
          <a:p>
            <a:endParaRPr lang="en-US" altLang="zh-CN" sz="3200" dirty="0">
              <a:latin typeface="等线" panose="02010600030101010101" pitchFamily="2" charset="-122"/>
              <a:ea typeface="等线" panose="02010600030101010101" pitchFamily="2" charset="-122"/>
            </a:endParaRPr>
          </a:p>
          <a:p>
            <a:pPr marL="285750" indent="-285750">
              <a:buFont typeface="Arial" panose="020B0604020202020204" pitchFamily="34" charset="0"/>
              <a:buChar char="•"/>
            </a:pPr>
            <a:endParaRPr lang="zh-CN" altLang="en-US" dirty="0"/>
          </a:p>
          <a:p>
            <a:endParaRPr lang="zh-CN" altLang="en-US" dirty="0"/>
          </a:p>
        </p:txBody>
      </p:sp>
    </p:spTree>
    <p:extLst>
      <p:ext uri="{BB962C8B-B14F-4D97-AF65-F5344CB8AC3E}">
        <p14:creationId xmlns:p14="http://schemas.microsoft.com/office/powerpoint/2010/main" val="2203878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180083" y="139138"/>
            <a:ext cx="5628571" cy="2123810"/>
          </a:xfrm>
          <a:prstGeom prst="rect">
            <a:avLst/>
          </a:prstGeom>
        </p:spPr>
      </p:pic>
      <p:pic>
        <p:nvPicPr>
          <p:cNvPr id="5" name="图片 4"/>
          <p:cNvPicPr>
            <a:picLocks noChangeAspect="1"/>
          </p:cNvPicPr>
          <p:nvPr/>
        </p:nvPicPr>
        <p:blipFill>
          <a:blip r:embed="rId4"/>
          <a:stretch>
            <a:fillRect/>
          </a:stretch>
        </p:blipFill>
        <p:spPr>
          <a:xfrm>
            <a:off x="2636131" y="272759"/>
            <a:ext cx="3057143" cy="1685714"/>
          </a:xfrm>
          <a:prstGeom prst="rect">
            <a:avLst/>
          </a:prstGeom>
        </p:spPr>
      </p:pic>
      <p:pic>
        <p:nvPicPr>
          <p:cNvPr id="6" name="图片 5"/>
          <p:cNvPicPr>
            <a:picLocks noChangeAspect="1"/>
          </p:cNvPicPr>
          <p:nvPr/>
        </p:nvPicPr>
        <p:blipFill>
          <a:blip r:embed="rId5"/>
          <a:stretch>
            <a:fillRect/>
          </a:stretch>
        </p:blipFill>
        <p:spPr>
          <a:xfrm>
            <a:off x="776340" y="1777234"/>
            <a:ext cx="5104762" cy="3285714"/>
          </a:xfrm>
          <a:prstGeom prst="rect">
            <a:avLst/>
          </a:prstGeom>
        </p:spPr>
      </p:pic>
      <p:pic>
        <p:nvPicPr>
          <p:cNvPr id="7" name="图片 6"/>
          <p:cNvPicPr>
            <a:picLocks noChangeAspect="1"/>
          </p:cNvPicPr>
          <p:nvPr/>
        </p:nvPicPr>
        <p:blipFill>
          <a:blip r:embed="rId6"/>
          <a:stretch>
            <a:fillRect/>
          </a:stretch>
        </p:blipFill>
        <p:spPr>
          <a:xfrm>
            <a:off x="6040116" y="2262948"/>
            <a:ext cx="5609524" cy="2800000"/>
          </a:xfrm>
          <a:prstGeom prst="rect">
            <a:avLst/>
          </a:prstGeom>
        </p:spPr>
      </p:pic>
      <p:sp>
        <p:nvSpPr>
          <p:cNvPr id="8" name="矩形 7"/>
          <p:cNvSpPr/>
          <p:nvPr/>
        </p:nvSpPr>
        <p:spPr>
          <a:xfrm>
            <a:off x="304800" y="5202086"/>
            <a:ext cx="11166764" cy="1384995"/>
          </a:xfrm>
          <a:prstGeom prst="rect">
            <a:avLst/>
          </a:prstGeom>
        </p:spPr>
        <p:txBody>
          <a:bodyPr wrap="square">
            <a:spAutoFit/>
          </a:bodyPr>
          <a:lstStyle/>
          <a:p>
            <a:pPr marL="342900" indent="-342900" fontAlgn="base">
              <a:spcBef>
                <a:spcPct val="20000"/>
              </a:spcBef>
              <a:spcAft>
                <a:spcPct val="0"/>
              </a:spcAft>
              <a:buFont typeface="Arial" charset="0"/>
              <a:buChar char="•"/>
            </a:pPr>
            <a:r>
              <a:rPr lang="en-US" altLang="zh-CN" sz="2800" dirty="0"/>
              <a:t>However, if the relational representation does not require recursion or complex quantifiers, relational hypotheses can be transformed into propositional expressions.</a:t>
            </a:r>
            <a:endParaRPr lang="zh-CN" altLang="en-US" sz="2800" dirty="0"/>
          </a:p>
        </p:txBody>
      </p:sp>
    </p:spTree>
    <p:extLst>
      <p:ext uri="{BB962C8B-B14F-4D97-AF65-F5344CB8AC3E}">
        <p14:creationId xmlns:p14="http://schemas.microsoft.com/office/powerpoint/2010/main" val="1581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832979" y="1366220"/>
            <a:ext cx="9372600" cy="4162425"/>
          </a:xfrm>
          <a:prstGeom prst="rect">
            <a:avLst/>
          </a:prstGeom>
        </p:spPr>
      </p:pic>
      <p:sp>
        <p:nvSpPr>
          <p:cNvPr id="3" name="内容占位符 2"/>
          <p:cNvSpPr>
            <a:spLocks noGrp="1"/>
          </p:cNvSpPr>
          <p:nvPr>
            <p:ph idx="1"/>
          </p:nvPr>
        </p:nvSpPr>
        <p:spPr/>
        <p:txBody>
          <a:bodyPr/>
          <a:lstStyle/>
          <a:p>
            <a:r>
              <a:rPr lang="en-US" altLang="zh-CN" dirty="0" smtClean="0"/>
              <a:t>THEOREM: </a:t>
            </a:r>
            <a:r>
              <a:rPr lang="en-US" altLang="zh-CN" dirty="0"/>
              <a:t>For any logic program P there exists a neural network N such that N computes P </a:t>
            </a:r>
          </a:p>
          <a:p>
            <a:endParaRPr lang="zh-CN" altLang="en-US" dirty="0"/>
          </a:p>
          <a:p>
            <a:endParaRPr lang="zh-CN" altLang="en-US" dirty="0"/>
          </a:p>
        </p:txBody>
      </p:sp>
      <p:sp>
        <p:nvSpPr>
          <p:cNvPr id="7" name="标题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Motivation</a:t>
            </a:r>
            <a:endParaRPr lang="zh-CN" altLang="en-US" sz="4800" dirty="0"/>
          </a:p>
        </p:txBody>
      </p:sp>
      <p:sp>
        <p:nvSpPr>
          <p:cNvPr id="8" name="文本框 7"/>
          <p:cNvSpPr txBox="1"/>
          <p:nvPr/>
        </p:nvSpPr>
        <p:spPr>
          <a:xfrm>
            <a:off x="1456158" y="5517639"/>
            <a:ext cx="8900411" cy="523220"/>
          </a:xfrm>
          <a:prstGeom prst="rect">
            <a:avLst/>
          </a:prstGeom>
          <a:noFill/>
        </p:spPr>
        <p:txBody>
          <a:bodyPr wrap="square" rtlCol="0">
            <a:spAutoFit/>
          </a:bodyPr>
          <a:lstStyle/>
          <a:p>
            <a:pPr fontAlgn="base">
              <a:spcBef>
                <a:spcPct val="20000"/>
              </a:spcBef>
              <a:spcAft>
                <a:spcPct val="0"/>
              </a:spcAft>
            </a:pPr>
            <a:r>
              <a:rPr lang="en-US" altLang="zh-CN" sz="2800" dirty="0"/>
              <a:t>Give me a conclusion, </a:t>
            </a:r>
            <a:r>
              <a:rPr lang="en-US" altLang="zh-CN" sz="2800" dirty="0" smtClean="0"/>
              <a:t>the algorithm </a:t>
            </a:r>
            <a:r>
              <a:rPr lang="en-US" altLang="zh-CN" sz="2800" dirty="0"/>
              <a:t>deduce </a:t>
            </a:r>
            <a:r>
              <a:rPr lang="en-US" altLang="zh-CN" sz="2800" dirty="0" smtClean="0"/>
              <a:t>its conditions</a:t>
            </a:r>
            <a:r>
              <a:rPr lang="zh-CN" altLang="en-US" sz="2800" dirty="0" smtClean="0"/>
              <a:t>！</a:t>
            </a:r>
            <a:endParaRPr lang="zh-CN" altLang="en-US" sz="2800" dirty="0"/>
          </a:p>
        </p:txBody>
      </p:sp>
    </p:spTree>
    <p:extLst>
      <p:ext uri="{BB962C8B-B14F-4D97-AF65-F5344CB8AC3E}">
        <p14:creationId xmlns:p14="http://schemas.microsoft.com/office/powerpoint/2010/main" val="1928747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Extracting </a:t>
            </a:r>
            <a:r>
              <a:rPr lang="en-US" altLang="zh-CN" dirty="0"/>
              <a:t>first-order logic relations from propositional learners(neural network and TREPAN</a:t>
            </a:r>
            <a:r>
              <a:rPr lang="en-US" altLang="zh-CN" dirty="0" smtClean="0"/>
              <a:t>), i.e., combining </a:t>
            </a:r>
            <a:r>
              <a:rPr lang="en-US" altLang="zh-CN" dirty="0"/>
              <a:t>relational learning tasks with propositional learners</a:t>
            </a:r>
            <a:r>
              <a:rPr lang="en-US" altLang="zh-CN" dirty="0" smtClean="0"/>
              <a:t>.</a:t>
            </a:r>
          </a:p>
          <a:p>
            <a:endParaRPr lang="en-US" altLang="zh-CN" dirty="0" smtClean="0"/>
          </a:p>
          <a:p>
            <a:r>
              <a:rPr lang="en-US" altLang="zh-CN" dirty="0" smtClean="0">
                <a:solidFill>
                  <a:srgbClr val="FF0000"/>
                </a:solidFill>
              </a:rPr>
              <a:t>Logic Reasoning </a:t>
            </a:r>
            <a:r>
              <a:rPr lang="en-US" altLang="zh-CN" dirty="0">
                <a:solidFill>
                  <a:srgbClr val="FF0000"/>
                </a:solidFill>
              </a:rPr>
              <a:t>+ Neural Computation</a:t>
            </a:r>
          </a:p>
          <a:p>
            <a:endParaRPr lang="zh-CN" altLang="en-US" dirty="0" smtClean="0"/>
          </a:p>
          <a:p>
            <a:endParaRPr lang="zh-CN" altLang="en-US" dirty="0"/>
          </a:p>
        </p:txBody>
      </p:sp>
      <p:sp>
        <p:nvSpPr>
          <p:cNvPr id="7" name="标题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CILP++ Neural-Symbolic System</a:t>
            </a:r>
            <a:endParaRPr lang="zh-CN" altLang="en-US" sz="4800" dirty="0"/>
          </a:p>
        </p:txBody>
      </p:sp>
    </p:spTree>
    <p:extLst>
      <p:ext uri="{BB962C8B-B14F-4D97-AF65-F5344CB8AC3E}">
        <p14:creationId xmlns:p14="http://schemas.microsoft.com/office/powerpoint/2010/main" val="24312514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Pipeline</a:t>
            </a:r>
            <a:endParaRPr lang="zh-CN" altLang="en-US" sz="4800" dirty="0"/>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a:xfrm>
                <a:off x="1404279" y="5339010"/>
                <a:ext cx="10178121" cy="476519"/>
              </a:xfrm>
            </p:spPr>
            <p:txBody>
              <a:bodyPr/>
              <a:lstStyle/>
              <a:p>
                <a:pPr marL="0" indent="0">
                  <a:buNone/>
                </a:pPr>
                <a14:m>
                  <m:oMath xmlns:m="http://schemas.openxmlformats.org/officeDocument/2006/math">
                    <m:r>
                      <a:rPr lang="en-US" altLang="zh-CN" b="0" i="1" smtClean="0">
                        <a:latin typeface="Cambria Math" panose="02040503050406030204" pitchFamily="18" charset="0"/>
                      </a:rPr>
                      <m:t>𝐹𝑖𝑟𝑒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𝑅𝑜𝑜𝑚</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r>
                      <a:rPr lang="en-US" altLang="zh-CN" b="0" i="1" smtClean="0">
                        <a:latin typeface="Cambria Math" panose="02040503050406030204" pitchFamily="18" charset="0"/>
                      </a:rPr>
                      <m:t>𝑅𝑜𝑜𝑚</m:t>
                    </m:r>
                    <m:r>
                      <m:rPr>
                        <m:nor/>
                      </m:rPr>
                      <a:rPr lang="en-US" altLang="zh-CN" b="0" i="1" smtClean="0">
                        <a:latin typeface="Cambria Math" panose="02040503050406030204" pitchFamily="18" charset="0"/>
                      </a:rPr>
                      <m:t> </m:t>
                    </m:r>
                    <m:r>
                      <m:rPr>
                        <m:nor/>
                      </m:rPr>
                      <a:rPr lang="en-US" altLang="zh-CN" i="1" dirty="0"/>
                      <m:t>A</m:t>
                    </m:r>
                    <m:r>
                      <m:rPr>
                        <m:nor/>
                      </m:rPr>
                      <a:rPr lang="en-US" altLang="zh-CN" i="1" dirty="0"/>
                      <m:t> </m:t>
                    </m:r>
                    <m:r>
                      <m:rPr>
                        <m:nor/>
                      </m:rPr>
                      <a:rPr lang="en-US" altLang="zh-CN" i="1" dirty="0"/>
                      <m:t>Tem</m:t>
                    </m:r>
                    <m:r>
                      <m:rPr>
                        <m:nor/>
                      </m:rPr>
                      <a:rPr lang="en-US" altLang="zh-CN" i="1" dirty="0"/>
                      <m:t> &gt; 50</m:t>
                    </m:r>
                    <m:r>
                      <m:rPr>
                        <m:nor/>
                      </m:rPr>
                      <a:rPr lang="zh-CN" altLang="en-US" i="1" dirty="0"/>
                      <m:t>℃</m:t>
                    </m:r>
                    <m:r>
                      <m:rPr>
                        <m:nor/>
                      </m:rPr>
                      <a:rPr lang="en-US" altLang="zh-CN" i="1" dirty="0"/>
                      <m:t>, </m:t>
                    </m:r>
                    <m:r>
                      <m:rPr>
                        <m:nor/>
                      </m:rPr>
                      <a:rPr lang="en-US" altLang="zh-CN" i="1" dirty="0"/>
                      <m:t>Room</m:t>
                    </m:r>
                    <m:r>
                      <m:rPr>
                        <m:nor/>
                      </m:rPr>
                      <a:rPr lang="en-US" altLang="zh-CN" i="1" dirty="0"/>
                      <m:t> </m:t>
                    </m:r>
                    <m:r>
                      <m:rPr>
                        <m:nor/>
                      </m:rPr>
                      <a:rPr lang="en-US" altLang="zh-CN" i="1" dirty="0"/>
                      <m:t>Other</m:t>
                    </m:r>
                    <m:r>
                      <m:rPr>
                        <m:nor/>
                      </m:rPr>
                      <a:rPr lang="en-US" altLang="zh-CN" i="1" dirty="0"/>
                      <m:t> </m:t>
                    </m:r>
                    <m:r>
                      <m:rPr>
                        <m:nor/>
                      </m:rPr>
                      <a:rPr lang="en-US" altLang="zh-CN" i="1" dirty="0"/>
                      <m:t>Tem</m:t>
                    </m:r>
                    <m:r>
                      <m:rPr>
                        <m:nor/>
                      </m:rPr>
                      <a:rPr lang="en-US" altLang="zh-CN" i="1" dirty="0"/>
                      <m:t> &lt;25</m:t>
                    </m:r>
                    <m:r>
                      <m:rPr>
                        <m:nor/>
                      </m:rPr>
                      <a:rPr lang="zh-CN" altLang="en-US" i="1" dirty="0"/>
                      <m:t>℃</m:t>
                    </m:r>
                  </m:oMath>
                </a14:m>
                <a:r>
                  <a:rPr lang="en-US" altLang="zh-CN" i="1" dirty="0" smtClean="0"/>
                  <a:t>)</a:t>
                </a:r>
                <a:endParaRPr lang="zh-CN" altLang="en-US" i="1" dirty="0"/>
              </a:p>
              <a:p>
                <a:pPr marL="0" indent="0">
                  <a:buNone/>
                </a:pPr>
                <a:endParaRPr lang="zh-CN" altLang="en-US" i="1"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xfrm>
                <a:off x="1404279" y="5339010"/>
                <a:ext cx="10178121" cy="476519"/>
              </a:xfrm>
              <a:blipFill>
                <a:blip r:embed="rId3"/>
                <a:stretch>
                  <a:fillRect t="-12821" b="-46154"/>
                </a:stretch>
              </a:blipFill>
            </p:spPr>
            <p:txBody>
              <a:bodyPr/>
              <a:lstStyle/>
              <a:p>
                <a:r>
                  <a:rPr lang="zh-CN" altLang="en-US">
                    <a:noFill/>
                  </a:rPr>
                  <a:t> </a:t>
                </a:r>
              </a:p>
            </p:txBody>
          </p:sp>
        </mc:Fallback>
      </mc:AlternateContent>
      <p:pic>
        <p:nvPicPr>
          <p:cNvPr id="6" name="内容占位符 3"/>
          <p:cNvPicPr>
            <a:picLocks noChangeAspect="1"/>
          </p:cNvPicPr>
          <p:nvPr/>
        </p:nvPicPr>
        <p:blipFill>
          <a:blip r:embed="rId4"/>
          <a:stretch>
            <a:fillRect/>
          </a:stretch>
        </p:blipFill>
        <p:spPr bwMode="auto">
          <a:xfrm>
            <a:off x="913495" y="949219"/>
            <a:ext cx="1079182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984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Main Modules</a:t>
            </a:r>
            <a:endParaRPr lang="zh-CN" altLang="en-US" sz="4800" dirty="0"/>
          </a:p>
        </p:txBody>
      </p:sp>
      <p:sp>
        <p:nvSpPr>
          <p:cNvPr id="2" name="内容占位符 1"/>
          <p:cNvSpPr>
            <a:spLocks noGrp="1"/>
          </p:cNvSpPr>
          <p:nvPr>
            <p:ph idx="1"/>
          </p:nvPr>
        </p:nvSpPr>
        <p:spPr/>
        <p:txBody>
          <a:bodyPr/>
          <a:lstStyle/>
          <a:p>
            <a:r>
              <a:rPr lang="en-US" altLang="zh-CN" dirty="0">
                <a:solidFill>
                  <a:srgbClr val="FF0000"/>
                </a:solidFill>
              </a:rPr>
              <a:t>Bottom Clause </a:t>
            </a:r>
            <a:r>
              <a:rPr lang="en-US" altLang="zh-CN" dirty="0" err="1">
                <a:solidFill>
                  <a:srgbClr val="FF0000"/>
                </a:solidFill>
              </a:rPr>
              <a:t>Propositionalization</a:t>
            </a:r>
            <a:r>
              <a:rPr lang="en-US" altLang="zh-CN" dirty="0"/>
              <a:t>	</a:t>
            </a:r>
          </a:p>
          <a:p>
            <a:pPr marL="0" indent="0">
              <a:buNone/>
            </a:pPr>
            <a:r>
              <a:rPr lang="en-US" altLang="zh-CN" dirty="0"/>
              <a:t>	</a:t>
            </a:r>
          </a:p>
          <a:p>
            <a:r>
              <a:rPr lang="en-US" altLang="zh-CN" dirty="0" smtClean="0"/>
              <a:t>Establishing the </a:t>
            </a:r>
            <a:r>
              <a:rPr lang="en-US" altLang="zh-CN" dirty="0"/>
              <a:t>Neural Network and </a:t>
            </a:r>
            <a:r>
              <a:rPr lang="en-US" altLang="zh-CN" dirty="0" smtClean="0"/>
              <a:t>training it</a:t>
            </a:r>
            <a:endParaRPr lang="en-US" altLang="zh-CN" dirty="0"/>
          </a:p>
          <a:p>
            <a:endParaRPr lang="en-US" altLang="zh-CN" dirty="0"/>
          </a:p>
          <a:p>
            <a:r>
              <a:rPr lang="en-US" altLang="zh-CN" dirty="0" smtClean="0"/>
              <a:t>Using TREPAN</a:t>
            </a:r>
            <a:r>
              <a:rPr lang="en-US" altLang="zh-CN" dirty="0"/>
              <a:t>,</a:t>
            </a:r>
            <a:r>
              <a:rPr lang="en-US" altLang="zh-CN" dirty="0" smtClean="0"/>
              <a:t> </a:t>
            </a:r>
            <a:r>
              <a:rPr lang="en-US" altLang="zh-CN" dirty="0"/>
              <a:t>a decision tree </a:t>
            </a:r>
            <a:r>
              <a:rPr lang="en-US" altLang="zh-CN" dirty="0" smtClean="0"/>
              <a:t>algorithm, </a:t>
            </a:r>
            <a:r>
              <a:rPr lang="en-US" altLang="zh-CN" dirty="0"/>
              <a:t>to extract new knowledge</a:t>
            </a:r>
          </a:p>
          <a:p>
            <a:endParaRPr lang="zh-CN" altLang="en-US" dirty="0"/>
          </a:p>
        </p:txBody>
      </p:sp>
    </p:spTree>
    <p:extLst>
      <p:ext uri="{BB962C8B-B14F-4D97-AF65-F5344CB8AC3E}">
        <p14:creationId xmlns:p14="http://schemas.microsoft.com/office/powerpoint/2010/main" val="3183340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a:t>Bottom Clause </a:t>
            </a:r>
            <a:r>
              <a:rPr lang="en-US" altLang="zh-CN" sz="4800" dirty="0" err="1"/>
              <a:t>Propositionalization</a:t>
            </a:r>
            <a:endParaRPr lang="zh-CN" altLang="en-US" sz="4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571500" indent="-571500">
                  <a:buFont typeface="Arial" charset="0"/>
                  <a:buChar char="•"/>
                </a:pPr>
                <a:r>
                  <a:rPr lang="en-US" altLang="zh-CN" dirty="0" smtClean="0"/>
                  <a:t>Bottom </a:t>
                </a:r>
                <a:r>
                  <a:rPr lang="en-US" altLang="zh-CN" dirty="0"/>
                  <a:t>clause generation	</a:t>
                </a:r>
              </a:p>
              <a:p>
                <a:pPr lvl="1">
                  <a:buFont typeface="Calibri" panose="020F0502020204030204" pitchFamily="34" charset="0"/>
                  <a:buChar char="⁻"/>
                </a:pPr>
                <a:r>
                  <a:rPr lang="en-US" altLang="zh-CN" dirty="0"/>
                  <a:t>	clause</a:t>
                </a:r>
                <a:r>
                  <a:rPr lang="zh-CN" altLang="en-US" dirty="0" smtClean="0"/>
                  <a:t>：</a:t>
                </a:r>
                <a14:m>
                  <m:oMath xmlns:m="http://schemas.openxmlformats.org/officeDocument/2006/math">
                    <m:r>
                      <a:rPr lang="en-US" altLang="zh-CN" dirty="0" smtClean="0">
                        <a:latin typeface="Cambria Math" panose="02040503050406030204" pitchFamily="18" charset="0"/>
                      </a:rPr>
                      <m:t>𝑚𝑜𝑡h𝑒𝑟𝐼𝑛𝐿𝑎𝑤</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𝐴</m:t>
                        </m:r>
                        <m:r>
                          <a:rPr lang="en-US" altLang="zh-CN" dirty="0">
                            <a:latin typeface="Cambria Math" panose="02040503050406030204" pitchFamily="18" charset="0"/>
                          </a:rPr>
                          <m:t>;</m:t>
                        </m:r>
                        <m:r>
                          <a:rPr lang="en-US" altLang="zh-CN" dirty="0">
                            <a:latin typeface="Cambria Math" panose="02040503050406030204" pitchFamily="18" charset="0"/>
                          </a:rPr>
                          <m:t>𝐵</m:t>
                        </m:r>
                      </m:e>
                    </m:d>
                    <m:r>
                      <a:rPr lang="en-US" altLang="zh-CN" dirty="0">
                        <a:latin typeface="Cambria Math" panose="02040503050406030204" pitchFamily="18" charset="0"/>
                      </a:rPr>
                      <m:t>:−</m:t>
                    </m:r>
                    <m:r>
                      <a:rPr lang="en-US" altLang="zh-CN" dirty="0">
                        <a:latin typeface="Cambria Math" panose="02040503050406030204" pitchFamily="18" charset="0"/>
                      </a:rPr>
                      <m:t>𝑚𝑜𝑡h𝑒𝑟</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𝐴</m:t>
                        </m:r>
                        <m:r>
                          <a:rPr lang="en-US" altLang="zh-CN" dirty="0">
                            <a:latin typeface="Cambria Math" panose="02040503050406030204" pitchFamily="18" charset="0"/>
                          </a:rPr>
                          <m:t>;</m:t>
                        </m:r>
                        <m:r>
                          <a:rPr lang="en-US" altLang="zh-CN" dirty="0">
                            <a:latin typeface="Cambria Math" panose="02040503050406030204" pitchFamily="18" charset="0"/>
                          </a:rPr>
                          <m:t>𝐶</m:t>
                        </m:r>
                      </m:e>
                    </m:d>
                    <m:r>
                      <a:rPr lang="en-US" altLang="zh-CN" dirty="0">
                        <a:latin typeface="Cambria Math" panose="02040503050406030204" pitchFamily="18" charset="0"/>
                      </a:rPr>
                      <m:t>;</m:t>
                    </m:r>
                    <m:r>
                      <a:rPr lang="en-US" altLang="zh-CN" dirty="0" err="1">
                        <a:latin typeface="Cambria Math" panose="02040503050406030204" pitchFamily="18" charset="0"/>
                      </a:rPr>
                      <m:t>𝑤𝑖</m:t>
                    </m:r>
                    <m:r>
                      <a:rPr lang="en-US" altLang="zh-CN" dirty="0">
                        <a:latin typeface="Cambria Math" panose="02040503050406030204" pitchFamily="18" charset="0"/>
                      </a:rPr>
                      <m:t>𝑓𝑒</m:t>
                    </m:r>
                    <m:r>
                      <a:rPr lang="en-US" altLang="zh-CN" dirty="0">
                        <a:latin typeface="Cambria Math" panose="02040503050406030204" pitchFamily="18" charset="0"/>
                      </a:rPr>
                      <m:t>(</m:t>
                    </m:r>
                    <m:r>
                      <a:rPr lang="en-US" altLang="zh-CN" dirty="0">
                        <a:latin typeface="Cambria Math" panose="02040503050406030204" pitchFamily="18" charset="0"/>
                      </a:rPr>
                      <m:t>𝐶</m:t>
                    </m:r>
                    <m:r>
                      <a:rPr lang="en-US" altLang="zh-CN" dirty="0">
                        <a:latin typeface="Cambria Math" panose="02040503050406030204" pitchFamily="18" charset="0"/>
                      </a:rPr>
                      <m:t>;</m:t>
                    </m:r>
                    <m:r>
                      <a:rPr lang="en-US" altLang="zh-CN" dirty="0">
                        <a:latin typeface="Cambria Math" panose="02040503050406030204" pitchFamily="18" charset="0"/>
                      </a:rPr>
                      <m:t>𝐵</m:t>
                    </m:r>
                    <m:r>
                      <a:rPr lang="en-US" altLang="zh-CN" dirty="0">
                        <a:latin typeface="Cambria Math" panose="02040503050406030204" pitchFamily="18" charset="0"/>
                      </a:rPr>
                      <m:t>)</m:t>
                    </m:r>
                  </m:oMath>
                </a14:m>
                <a:endParaRPr lang="en-US" altLang="zh-CN" dirty="0"/>
              </a:p>
              <a:p>
                <a:pPr lvl="1">
                  <a:buFont typeface="Calibri" panose="020F0502020204030204" pitchFamily="34" charset="0"/>
                  <a:buChar char="⁻"/>
                </a:pPr>
                <a:r>
                  <a:rPr lang="en-US" altLang="zh-CN" dirty="0"/>
                  <a:t>	relation domain</a:t>
                </a:r>
                <a:r>
                  <a:rPr lang="zh-CN" altLang="en-US" dirty="0"/>
                  <a:t>：</a:t>
                </a:r>
                <a14:m>
                  <m:oMath xmlns:m="http://schemas.openxmlformats.org/officeDocument/2006/math">
                    <m:r>
                      <a:rPr lang="en-US" altLang="zh-CN" dirty="0">
                        <a:latin typeface="Cambria Math" panose="02040503050406030204" pitchFamily="18" charset="0"/>
                      </a:rPr>
                      <m:t>&lt;</m:t>
                    </m:r>
                    <m:r>
                      <a:rPr lang="en-US" altLang="zh-CN" dirty="0">
                        <a:latin typeface="Cambria Math" panose="02040503050406030204" pitchFamily="18" charset="0"/>
                      </a:rPr>
                      <m:t>𝐸</m:t>
                    </m:r>
                    <m:r>
                      <a:rPr lang="en-US" altLang="zh-CN" dirty="0">
                        <a:latin typeface="Cambria Math" panose="02040503050406030204" pitchFamily="18" charset="0"/>
                      </a:rPr>
                      <m:t>;</m:t>
                    </m:r>
                    <m:r>
                      <a:rPr lang="en-US" altLang="zh-CN" dirty="0">
                        <a:latin typeface="Cambria Math" panose="02040503050406030204" pitchFamily="18" charset="0"/>
                      </a:rPr>
                      <m:t>𝐵𝐾</m:t>
                    </m:r>
                    <m:r>
                      <a:rPr lang="en-US" altLang="zh-CN" dirty="0">
                        <a:latin typeface="Cambria Math" panose="02040503050406030204" pitchFamily="18" charset="0"/>
                      </a:rPr>
                      <m:t>&gt;</m:t>
                    </m:r>
                  </m:oMath>
                </a14:m>
                <a:endParaRPr lang="en-US" altLang="zh-CN" dirty="0"/>
              </a:p>
              <a:p>
                <a:pPr lvl="1">
                  <a:buFont typeface="Calibri" panose="020F0502020204030204" pitchFamily="34" charset="0"/>
                  <a:buChar char="⁻"/>
                </a:pPr>
                <a:r>
                  <a:rPr lang="en-US" altLang="zh-CN" dirty="0"/>
                  <a:t>	bottom clause</a:t>
                </a:r>
                <a:r>
                  <a:rPr lang="zh-CN" altLang="en-US" dirty="0"/>
                  <a:t>：</a:t>
                </a:r>
                <a:r>
                  <a:rPr lang="en-US" altLang="zh-CN" dirty="0"/>
                  <a:t>is a boundary in the hypothesis search space during </a:t>
                </a:r>
                <a:r>
                  <a:rPr lang="en-US" altLang="zh-CN" dirty="0" smtClean="0"/>
                  <a:t>relation </a:t>
                </a:r>
                <a:r>
                  <a:rPr lang="en-US" altLang="zh-CN" dirty="0"/>
                  <a:t>learning and is built from one random positive example, background knowledge and language </a:t>
                </a:r>
                <a:r>
                  <a:rPr lang="en-US" altLang="zh-CN" dirty="0" smtClean="0"/>
                  <a:t>bias</a:t>
                </a:r>
                <a:endParaRPr lang="en-US" altLang="zh-CN" dirty="0"/>
              </a:p>
              <a:p>
                <a:pPr marL="571500" indent="-571500">
                  <a:buFont typeface="Arial" charset="0"/>
                  <a:buChar char="•"/>
                </a:pPr>
                <a:r>
                  <a:rPr lang="en-US" altLang="zh-CN" dirty="0"/>
                  <a:t>F</a:t>
                </a:r>
                <a:r>
                  <a:rPr lang="en-US" altLang="zh-CN" dirty="0" smtClean="0"/>
                  <a:t>eature </a:t>
                </a:r>
                <a:r>
                  <a:rPr lang="en-US" altLang="zh-CN" dirty="0"/>
                  <a:t>generation </a:t>
                </a:r>
              </a:p>
              <a:p>
                <a:pPr marL="571500" indent="-571500">
                  <a:buFont typeface="Arial" charset="0"/>
                  <a:buChar char="•"/>
                </a:pPr>
                <a:r>
                  <a:rPr lang="en-US" altLang="zh-CN" dirty="0" smtClean="0"/>
                  <a:t>Attribute-value </a:t>
                </a:r>
                <a:r>
                  <a:rPr lang="en-US" altLang="zh-CN" dirty="0"/>
                  <a:t>mapping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00" t="-1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0787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Contents</a:t>
            </a:r>
            <a:endParaRPr lang="zh-CN" altLang="en-US" sz="4800" dirty="0"/>
          </a:p>
        </p:txBody>
      </p:sp>
      <p:sp>
        <p:nvSpPr>
          <p:cNvPr id="3" name="内容占位符 2"/>
          <p:cNvSpPr>
            <a:spLocks noGrp="1"/>
          </p:cNvSpPr>
          <p:nvPr>
            <p:ph idx="1"/>
          </p:nvPr>
        </p:nvSpPr>
        <p:spPr/>
        <p:txBody>
          <a:bodyPr/>
          <a:lstStyle/>
          <a:p>
            <a:r>
              <a:rPr lang="en-US" altLang="zh-CN" dirty="0" smtClean="0"/>
              <a:t>Motivation</a:t>
            </a:r>
          </a:p>
          <a:p>
            <a:r>
              <a:rPr lang="en-US" altLang="zh-CN" dirty="0" smtClean="0"/>
              <a:t>KASO Middleware (KASOM)</a:t>
            </a:r>
          </a:p>
          <a:p>
            <a:r>
              <a:rPr lang="en-US" altLang="zh-CN" dirty="0" smtClean="0"/>
              <a:t>Overall Infrastructure</a:t>
            </a:r>
          </a:p>
          <a:p>
            <a:r>
              <a:rPr lang="en-US" altLang="zh-CN" dirty="0" smtClean="0"/>
              <a:t>Middleware Architecture</a:t>
            </a:r>
          </a:p>
          <a:p>
            <a:r>
              <a:rPr lang="en-US" altLang="zh-CN" dirty="0" smtClean="0"/>
              <a:t>The Process of Main Module</a:t>
            </a:r>
          </a:p>
          <a:p>
            <a:r>
              <a:rPr lang="en-US" altLang="zh-CN" dirty="0" smtClean="0"/>
              <a:t>Scenario for KASOM</a:t>
            </a:r>
          </a:p>
          <a:p>
            <a:r>
              <a:rPr lang="en-US" altLang="zh-CN" dirty="0" smtClean="0"/>
              <a:t>Validation Results</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451049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37397" y="876557"/>
            <a:ext cx="5776546" cy="5962267"/>
          </a:xfrm>
          <a:prstGeom prst="rect">
            <a:avLst/>
          </a:prstGeom>
        </p:spPr>
      </p:pic>
      <mc:AlternateContent xmlns:mc="http://schemas.openxmlformats.org/markup-compatibility/2006" xmlns:a14="http://schemas.microsoft.com/office/drawing/2010/main">
        <mc:Choice Requires="a14">
          <p:sp>
            <p:nvSpPr>
              <p:cNvPr id="14" name="矩形 13"/>
              <p:cNvSpPr/>
              <p:nvPr/>
            </p:nvSpPr>
            <p:spPr>
              <a:xfrm>
                <a:off x="3763108" y="1399777"/>
                <a:ext cx="906486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𝐸</m:t>
                      </m:r>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eqArr>
                            <m:eqArrPr>
                              <m:ctrlPr>
                                <a:rPr lang="en-US" altLang="zh-CN" b="0" i="1" dirty="0" smtClean="0">
                                  <a:latin typeface="Cambria Math" panose="02040503050406030204" pitchFamily="18" charset="0"/>
                                </a:rPr>
                              </m:ctrlPr>
                            </m:eqArrPr>
                            <m:e>
                              <m:r>
                                <a:rPr lang="en-US" altLang="zh-CN" i="1" dirty="0">
                                  <a:latin typeface="Cambria Math" panose="02040503050406030204" pitchFamily="18" charset="0"/>
                                </a:rPr>
                                <m:t>𝑚𝑜𝑡h𝑒𝑟𝐼𝑛𝐿𝑎𝑤</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𝑚𝑜𝑚</m:t>
                                  </m:r>
                                  <m:r>
                                    <a:rPr lang="en-US" altLang="zh-CN" i="1" dirty="0">
                                      <a:latin typeface="Cambria Math" panose="02040503050406030204" pitchFamily="18" charset="0"/>
                                    </a:rPr>
                                    <m:t>1, </m:t>
                                  </m:r>
                                  <m:r>
                                    <a:rPr lang="en-US" altLang="zh-CN" i="1" dirty="0">
                                      <a:latin typeface="Cambria Math" panose="02040503050406030204" pitchFamily="18" charset="0"/>
                                    </a:rPr>
                                    <m:t>h𝑢𝑠𝑏𝑎𝑛𝑑</m:t>
                                  </m:r>
                                  <m:r>
                                    <a:rPr lang="en-US" altLang="zh-CN" i="1" dirty="0">
                                      <a:latin typeface="Cambria Math" panose="02040503050406030204" pitchFamily="18" charset="0"/>
                                    </a:rPr>
                                    <m:t>1</m:t>
                                  </m:r>
                                </m:e>
                              </m:d>
                            </m:e>
                            <m:e>
                              <m:r>
                                <a:rPr lang="en-US" altLang="zh-CN" i="1" dirty="0">
                                  <a:latin typeface="Cambria Math" panose="02040503050406030204" pitchFamily="18" charset="0"/>
                                </a:rPr>
                                <m:t>𝑚𝑜𝑡h𝑒𝑟𝐼𝑛𝐿𝑎𝑤</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𝑑𝑎𝑢𝑔h𝑡𝑒𝑟</m:t>
                                  </m:r>
                                  <m:r>
                                    <a:rPr lang="en-US" altLang="zh-CN" i="1" dirty="0">
                                      <a:latin typeface="Cambria Math" panose="02040503050406030204" pitchFamily="18" charset="0"/>
                                    </a:rPr>
                                    <m:t>1, </m:t>
                                  </m:r>
                                  <m:r>
                                    <a:rPr lang="en-US" altLang="zh-CN" i="1" dirty="0">
                                      <a:latin typeface="Cambria Math" panose="02040503050406030204" pitchFamily="18" charset="0"/>
                                    </a:rPr>
                                    <m:t>h𝑢𝑠𝑏𝑎𝑛𝑑</m:t>
                                  </m:r>
                                  <m:r>
                                    <a:rPr lang="en-US" altLang="zh-CN" i="1" dirty="0">
                                      <a:latin typeface="Cambria Math" panose="02040503050406030204" pitchFamily="18" charset="0"/>
                                    </a:rPr>
                                    <m:t>2</m:t>
                                  </m:r>
                                </m:e>
                              </m:d>
                            </m:e>
                          </m:eqArr>
                        </m:e>
                      </m:d>
                    </m:oMath>
                  </m:oMathPara>
                </a14:m>
                <a:endParaRPr lang="en-US" altLang="zh-CN" i="1" dirty="0" smtClean="0">
                  <a:latin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3763108" y="1399777"/>
                <a:ext cx="9064869" cy="71019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052646" y="2313199"/>
                <a:ext cx="6096000" cy="111799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𝐵𝐾</m:t>
                      </m:r>
                      <m:r>
                        <a:rPr lang="en-US" altLang="zh-CN" i="1" dirty="0" smtClean="0">
                          <a:latin typeface="Cambria Math" panose="02040503050406030204" pitchFamily="18" charset="0"/>
                        </a:rPr>
                        <m:t>=</m:t>
                      </m:r>
                      <m:d>
                        <m:dPr>
                          <m:begChr m:val="{"/>
                          <m:endChr m:val=""/>
                          <m:ctrlPr>
                            <a:rPr lang="en-US" altLang="zh-CN" i="1" dirty="0" smtClean="0">
                              <a:latin typeface="Cambria Math" panose="02040503050406030204" pitchFamily="18" charset="0"/>
                            </a:rPr>
                          </m:ctrlPr>
                        </m:dPr>
                        <m:e>
                          <m:eqArr>
                            <m:eqArrPr>
                              <m:ctrlPr>
                                <a:rPr lang="en-US" altLang="zh-CN" i="1" dirty="0" smtClean="0">
                                  <a:latin typeface="Cambria Math" panose="02040503050406030204" pitchFamily="18" charset="0"/>
                                </a:rPr>
                              </m:ctrlPr>
                            </m:eqArrPr>
                            <m:e>
                              <m:r>
                                <a:rPr lang="en-US" altLang="zh-CN" i="1" dirty="0">
                                  <a:latin typeface="Cambria Math" panose="02040503050406030204" pitchFamily="18" charset="0"/>
                                </a:rPr>
                                <m:t>𝑚𝑜𝑡h𝑒𝑟</m:t>
                              </m:r>
                              <m:r>
                                <a:rPr lang="en-US" altLang="zh-CN" i="1" dirty="0">
                                  <a:latin typeface="Cambria Math" panose="02040503050406030204" pitchFamily="18" charset="0"/>
                                </a:rPr>
                                <m:t>(</m:t>
                              </m:r>
                              <m:r>
                                <a:rPr lang="en-US" altLang="zh-CN" i="1" dirty="0">
                                  <a:latin typeface="Cambria Math" panose="02040503050406030204" pitchFamily="18" charset="0"/>
                                </a:rPr>
                                <m:t>𝑚𝑜𝑚</m:t>
                              </m:r>
                              <m:r>
                                <a:rPr lang="en-US" altLang="zh-CN" i="1" dirty="0">
                                  <a:latin typeface="Cambria Math" panose="02040503050406030204" pitchFamily="18" charset="0"/>
                                </a:rPr>
                                <m:t>1, </m:t>
                              </m:r>
                              <m:r>
                                <a:rPr lang="en-US" altLang="zh-CN" i="1" dirty="0">
                                  <a:latin typeface="Cambria Math" panose="02040503050406030204" pitchFamily="18" charset="0"/>
                                </a:rPr>
                                <m:t>𝑑𝑎𝑢𝑔h𝑡𝑒𝑟</m:t>
                              </m:r>
                              <m:r>
                                <a:rPr lang="en-US" altLang="zh-CN" i="1" dirty="0">
                                  <a:latin typeface="Cambria Math" panose="02040503050406030204" pitchFamily="18" charset="0"/>
                                </a:rPr>
                                <m:t>1)</m:t>
                              </m:r>
                            </m:e>
                            <m:e>
                              <m:r>
                                <a:rPr lang="en-US" altLang="zh-CN" i="1" dirty="0">
                                  <a:latin typeface="Cambria Math" panose="02040503050406030204" pitchFamily="18" charset="0"/>
                                </a:rPr>
                                <m:t>𝑤𝑖𝑓𝑒</m:t>
                              </m:r>
                              <m:r>
                                <a:rPr lang="en-US" altLang="zh-CN" i="1" dirty="0">
                                  <a:latin typeface="Cambria Math" panose="02040503050406030204" pitchFamily="18" charset="0"/>
                                </a:rPr>
                                <m:t>(</m:t>
                              </m:r>
                              <m:r>
                                <a:rPr lang="en-US" altLang="zh-CN" i="1" dirty="0">
                                  <a:latin typeface="Cambria Math" panose="02040503050406030204" pitchFamily="18" charset="0"/>
                                </a:rPr>
                                <m:t>𝑑𝑎𝑢𝑔h𝑡𝑒𝑟</m:t>
                              </m:r>
                              <m:r>
                                <a:rPr lang="en-US" altLang="zh-CN" i="1" dirty="0">
                                  <a:latin typeface="Cambria Math" panose="02040503050406030204" pitchFamily="18" charset="0"/>
                                </a:rPr>
                                <m:t>1,</m:t>
                              </m:r>
                              <m:r>
                                <a:rPr lang="en-US" altLang="zh-CN" i="1" dirty="0">
                                  <a:latin typeface="Cambria Math" panose="02040503050406030204" pitchFamily="18" charset="0"/>
                                </a:rPr>
                                <m:t>h𝑢𝑠𝑏𝑎𝑛𝑑</m:t>
                              </m:r>
                              <m:r>
                                <a:rPr lang="en-US" altLang="zh-CN" i="1" dirty="0">
                                  <a:latin typeface="Cambria Math" panose="02040503050406030204" pitchFamily="18" charset="0"/>
                                </a:rPr>
                                <m:t>1)</m:t>
                              </m:r>
                            </m:e>
                            <m:e>
                              <m:r>
                                <a:rPr lang="en-US" altLang="zh-CN" i="1" dirty="0">
                                  <a:latin typeface="Cambria Math" panose="02040503050406030204" pitchFamily="18" charset="0"/>
                                </a:rPr>
                                <m:t>𝑤𝑖𝑓𝑒</m:t>
                              </m:r>
                              <m:r>
                                <a:rPr lang="en-US" altLang="zh-CN" i="1" dirty="0">
                                  <a:latin typeface="Cambria Math" panose="02040503050406030204" pitchFamily="18" charset="0"/>
                                </a:rPr>
                                <m:t>(</m:t>
                              </m:r>
                              <m:r>
                                <a:rPr lang="en-US" altLang="zh-CN" i="1" dirty="0">
                                  <a:latin typeface="Cambria Math" panose="02040503050406030204" pitchFamily="18" charset="0"/>
                                </a:rPr>
                                <m:t>𝑑𝑎𝑢𝑔h𝑡𝑒𝑟</m:t>
                              </m:r>
                              <m:r>
                                <a:rPr lang="en-US" altLang="zh-CN" i="1" dirty="0">
                                  <a:latin typeface="Cambria Math" panose="02040503050406030204" pitchFamily="18" charset="0"/>
                                </a:rPr>
                                <m:t>2, </m:t>
                              </m:r>
                              <m:r>
                                <a:rPr lang="en-US" altLang="zh-CN" i="1" dirty="0">
                                  <a:latin typeface="Cambria Math" panose="02040503050406030204" pitchFamily="18" charset="0"/>
                                </a:rPr>
                                <m:t>h𝑢𝑠𝑏𝑎𝑛𝑑</m:t>
                              </m:r>
                              <m:r>
                                <a:rPr lang="en-US" altLang="zh-CN" i="1" dirty="0">
                                  <a:latin typeface="Cambria Math" panose="02040503050406030204" pitchFamily="18" charset="0"/>
                                </a:rPr>
                                <m:t>2)</m:t>
                              </m:r>
                              <m:r>
                                <m:rPr>
                                  <m:nor/>
                                </m:rPr>
                                <a:rPr lang="zh-CN" altLang="en-US" dirty="0"/>
                                <m:t> </m:t>
                              </m:r>
                            </m:e>
                          </m:eqArr>
                        </m:e>
                      </m:d>
                    </m:oMath>
                  </m:oMathPara>
                </a14:m>
                <a:endParaRPr lang="en-US" altLang="zh-CN" i="1" dirty="0" smtClean="0">
                  <a:latin typeface="Cambria Math" panose="020405030504060302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5052646" y="2313199"/>
                <a:ext cx="6096000" cy="11179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247542" y="3696540"/>
                <a:ext cx="6096000" cy="95898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de-DE" altLang="zh-CN" i="1" dirty="0" smtClean="0">
                          <a:latin typeface="Cambria Math" panose="02040503050406030204" pitchFamily="18" charset="0"/>
                        </a:rPr>
                        <m:t>𝑚𝑜𝑑𝑒h</m:t>
                      </m:r>
                      <m:d>
                        <m:dPr>
                          <m:ctrlPr>
                            <a:rPr lang="de-DE" altLang="zh-CN" i="1" dirty="0">
                              <a:latin typeface="Cambria Math" panose="02040503050406030204" pitchFamily="18" charset="0"/>
                            </a:rPr>
                          </m:ctrlPr>
                        </m:dPr>
                        <m:e>
                          <m:r>
                            <a:rPr lang="de-DE" altLang="zh-CN" i="1" dirty="0">
                              <a:latin typeface="Cambria Math" panose="02040503050406030204" pitchFamily="18" charset="0"/>
                            </a:rPr>
                            <m:t>1,</m:t>
                          </m:r>
                          <m:r>
                            <a:rPr lang="en-US" altLang="zh-CN" i="1" dirty="0">
                              <a:latin typeface="Cambria Math" panose="02040503050406030204" pitchFamily="18" charset="0"/>
                            </a:rPr>
                            <m:t>𝑚𝑜𝑡h𝑒𝑟𝐼𝑛𝐿𝑎𝑤</m:t>
                          </m:r>
                          <m:d>
                            <m:dPr>
                              <m:ctrlPr>
                                <a:rPr lang="de-DE" altLang="zh-CN" i="1" dirty="0">
                                  <a:latin typeface="Cambria Math" panose="02040503050406030204" pitchFamily="18" charset="0"/>
                                </a:rPr>
                              </m:ctrlPr>
                            </m:dPr>
                            <m:e>
                              <m:r>
                                <a:rPr lang="de-DE" altLang="zh-CN" i="1" dirty="0">
                                  <a:latin typeface="Cambria Math" panose="02040503050406030204" pitchFamily="18" charset="0"/>
                                </a:rPr>
                                <m:t>+</m:t>
                              </m:r>
                              <m:r>
                                <a:rPr lang="en-US" altLang="zh-CN" i="1" dirty="0">
                                  <a:latin typeface="Cambria Math" panose="02040503050406030204" pitchFamily="18" charset="0"/>
                                </a:rPr>
                                <m:t>𝑝𝑒𝑟</m:t>
                              </m:r>
                              <m:r>
                                <a:rPr lang="de-DE" altLang="zh-CN" i="1" dirty="0">
                                  <a:latin typeface="Cambria Math" panose="02040503050406030204" pitchFamily="18" charset="0"/>
                                </a:rPr>
                                <m:t>,−</m:t>
                              </m:r>
                              <m:r>
                                <a:rPr lang="en-US" altLang="zh-CN" i="1" dirty="0">
                                  <a:latin typeface="Cambria Math" panose="02040503050406030204" pitchFamily="18" charset="0"/>
                                </a:rPr>
                                <m:t>𝑝𝑒𝑟</m:t>
                              </m:r>
                            </m:e>
                          </m:d>
                        </m:e>
                      </m:d>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de-DE" altLang="zh-CN" i="1" dirty="0">
                          <a:latin typeface="Cambria Math" panose="02040503050406030204" pitchFamily="18" charset="0"/>
                        </a:rPr>
                        <m:t>𝑚𝑜𝑑𝑒𝑏</m:t>
                      </m:r>
                      <m:r>
                        <a:rPr lang="de-DE" altLang="zh-CN" i="1" dirty="0">
                          <a:latin typeface="Cambria Math" panose="02040503050406030204" pitchFamily="18" charset="0"/>
                        </a:rPr>
                        <m:t>(1, </m:t>
                      </m:r>
                      <m:r>
                        <a:rPr lang="en-US" altLang="zh-CN" i="1" dirty="0">
                          <a:latin typeface="Cambria Math" panose="02040503050406030204" pitchFamily="18" charset="0"/>
                        </a:rPr>
                        <m:t>𝑤𝑖𝑓𝑒</m:t>
                      </m:r>
                      <m:r>
                        <a:rPr lang="de-DE" altLang="zh-CN" i="1" dirty="0">
                          <a:latin typeface="Cambria Math" panose="02040503050406030204" pitchFamily="18" charset="0"/>
                        </a:rPr>
                        <m:t>(+</m:t>
                      </m:r>
                      <m:r>
                        <a:rPr lang="en-US" altLang="zh-CN" i="1" dirty="0">
                          <a:latin typeface="Cambria Math" panose="02040503050406030204" pitchFamily="18" charset="0"/>
                        </a:rPr>
                        <m:t>𝑝𝑒𝑟</m:t>
                      </m:r>
                      <m:r>
                        <a:rPr lang="de-DE" altLang="zh-CN" i="1" dirty="0">
                          <a:latin typeface="Cambria Math" panose="02040503050406030204" pitchFamily="18" charset="0"/>
                        </a:rPr>
                        <m:t>, −</m:t>
                      </m:r>
                      <m:r>
                        <a:rPr lang="en-US" altLang="zh-CN" i="1" dirty="0">
                          <a:latin typeface="Cambria Math" panose="02040503050406030204" pitchFamily="18" charset="0"/>
                        </a:rPr>
                        <m:t>𝑝𝑒𝑟</m:t>
                      </m:r>
                      <m:r>
                        <a:rPr lang="de-DE" altLang="zh-CN" i="1" dirty="0">
                          <a:latin typeface="Cambria Math" panose="02040503050406030204" pitchFamily="18" charset="0"/>
                        </a:rPr>
                        <m:t>))</m:t>
                      </m:r>
                    </m:oMath>
                  </m:oMathPara>
                </a14:m>
                <a:endParaRPr lang="de-DE" altLang="zh-CN" dirty="0"/>
              </a:p>
              <a:p>
                <a:pPr/>
                <a14:m>
                  <m:oMathPara xmlns:m="http://schemas.openxmlformats.org/officeDocument/2006/math">
                    <m:oMathParaPr>
                      <m:jc m:val="centerGroup"/>
                    </m:oMathParaPr>
                    <m:oMath xmlns:m="http://schemas.openxmlformats.org/officeDocument/2006/math">
                      <m:r>
                        <a:rPr lang="de-DE" altLang="zh-CN" i="1" dirty="0">
                          <a:latin typeface="Cambria Math" panose="02040503050406030204" pitchFamily="18" charset="0"/>
                        </a:rPr>
                        <m:t>𝑚𝑜𝑑𝑒𝑏</m:t>
                      </m:r>
                      <m:r>
                        <a:rPr lang="de-DE" altLang="zh-CN" i="1" dirty="0">
                          <a:latin typeface="Cambria Math" panose="02040503050406030204" pitchFamily="18" charset="0"/>
                        </a:rPr>
                        <m:t>(1,</m:t>
                      </m:r>
                      <m:r>
                        <a:rPr lang="en-US" altLang="zh-CN" i="1" dirty="0">
                          <a:latin typeface="Cambria Math" panose="02040503050406030204" pitchFamily="18" charset="0"/>
                        </a:rPr>
                        <m:t>𝑚𝑜𝑡h𝑒𝑟</m:t>
                      </m:r>
                      <m:r>
                        <a:rPr lang="de-DE" altLang="zh-CN" i="1" dirty="0">
                          <a:latin typeface="Cambria Math" panose="02040503050406030204" pitchFamily="18" charset="0"/>
                        </a:rPr>
                        <m:t>(+</m:t>
                      </m:r>
                      <m:r>
                        <a:rPr lang="en-US" altLang="zh-CN" i="1" dirty="0">
                          <a:latin typeface="Cambria Math" panose="02040503050406030204" pitchFamily="18" charset="0"/>
                        </a:rPr>
                        <m:t>𝑝𝑒𝑟</m:t>
                      </m:r>
                      <m:r>
                        <a:rPr lang="de-DE" altLang="zh-CN" i="1" dirty="0">
                          <a:latin typeface="Cambria Math" panose="02040503050406030204" pitchFamily="18" charset="0"/>
                        </a:rPr>
                        <m:t>, −</m:t>
                      </m:r>
                      <m:r>
                        <a:rPr lang="en-US" altLang="zh-CN" i="1" dirty="0">
                          <a:latin typeface="Cambria Math" panose="02040503050406030204" pitchFamily="18" charset="0"/>
                        </a:rPr>
                        <m:t>𝑝𝑒𝑟</m:t>
                      </m:r>
                      <m:r>
                        <a:rPr lang="de-DE" altLang="zh-CN" i="1" dirty="0">
                          <a:latin typeface="Cambria Math" panose="02040503050406030204" pitchFamily="18" charset="0"/>
                        </a:rPr>
                        <m:t>))</m:t>
                      </m:r>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5247542" y="3696540"/>
                <a:ext cx="6096000" cy="958980"/>
              </a:xfrm>
              <a:prstGeom prst="rect">
                <a:avLst/>
              </a:prstGeom>
              <a:blipFill>
                <a:blip r:embed="rId6"/>
                <a:stretch>
                  <a:fillRect b="-44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5533295" y="4920863"/>
                <a:ext cx="6096000" cy="710194"/>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 = </m:t>
                      </m:r>
                      <m:d>
                        <m:dPr>
                          <m:begChr m:val="{"/>
                          <m:endChr m:val=""/>
                          <m:ctrlPr>
                            <a:rPr lang="en-US" altLang="zh-CN" i="1" dirty="0" smtClean="0">
                              <a:latin typeface="Cambria Math" panose="02040503050406030204" pitchFamily="18" charset="0"/>
                            </a:rPr>
                          </m:ctrlPr>
                        </m:dPr>
                        <m:e>
                          <m:eqArr>
                            <m:eqArrPr>
                              <m:ctrlPr>
                                <a:rPr lang="en-US" altLang="zh-CN" i="1" dirty="0" smtClean="0">
                                  <a:latin typeface="Cambria Math" panose="02040503050406030204" pitchFamily="18" charset="0"/>
                                </a:rPr>
                              </m:ctrlPr>
                            </m:eqArrPr>
                            <m:e>
                              <m:r>
                                <a:rPr lang="en-US" altLang="zh-CN" i="1" dirty="0">
                                  <a:latin typeface="Cambria Math" panose="02040503050406030204" pitchFamily="18" charset="0"/>
                                </a:rPr>
                                <m:t>𝑚𝑜𝑡h𝑒𝑟𝐼𝑛𝐿𝑎𝑤</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𝐵</m:t>
                                  </m:r>
                                </m:e>
                              </m:d>
                              <m:r>
                                <a:rPr lang="en-US" altLang="zh-CN" i="1" dirty="0">
                                  <a:latin typeface="Cambria Math" panose="02040503050406030204" pitchFamily="18" charset="0"/>
                                </a:rPr>
                                <m:t>:−</m:t>
                              </m:r>
                              <m:r>
                                <a:rPr lang="en-US" altLang="zh-CN" i="1" dirty="0">
                                  <a:latin typeface="Cambria Math" panose="02040503050406030204" pitchFamily="18" charset="0"/>
                                </a:rPr>
                                <m:t>𝑚𝑜𝑡h𝑒𝑟</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𝐶</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𝑤𝑖𝑓𝑒</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e>
                            <m:e>
                              <m:r>
                                <a:rPr lang="en-US" altLang="zh-CN" i="1" dirty="0">
                                  <a:latin typeface="Cambria Math" panose="02040503050406030204" pitchFamily="18" charset="0"/>
                                </a:rPr>
                                <m:t>~ </m:t>
                              </m:r>
                              <m:r>
                                <a:rPr lang="en-US" altLang="zh-CN" i="1" dirty="0" err="1">
                                  <a:latin typeface="Cambria Math" panose="02040503050406030204" pitchFamily="18" charset="0"/>
                                </a:rPr>
                                <m:t>𝑚𝑜𝑡h𝑒𝑟𝐼𝑛𝐿𝑎𝑤</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𝐵</m:t>
                                  </m:r>
                                </m:e>
                              </m:d>
                              <m:r>
                                <a:rPr lang="en-US" altLang="zh-CN" i="1" dirty="0">
                                  <a:latin typeface="Cambria Math" panose="02040503050406030204" pitchFamily="18" charset="0"/>
                                </a:rPr>
                                <m:t>:−</m:t>
                              </m:r>
                              <m:r>
                                <a:rPr lang="en-US" altLang="zh-CN" i="1" dirty="0">
                                  <a:latin typeface="Cambria Math" panose="02040503050406030204" pitchFamily="18" charset="0"/>
                                </a:rPr>
                                <m:t>𝑤𝑖𝑓𝑒</m:t>
                              </m:r>
                              <m: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m:rPr>
                                  <m:nor/>
                                </m:rPr>
                                <a:rPr lang="zh-CN" altLang="en-US" dirty="0"/>
                                <m:t> </m:t>
                              </m:r>
                            </m:e>
                          </m:eqArr>
                        </m:e>
                      </m:d>
                    </m:oMath>
                  </m:oMathPara>
                </a14:m>
                <a:endParaRPr lang="en-US" altLang="zh-CN" dirty="0"/>
              </a:p>
            </p:txBody>
          </p:sp>
        </mc:Choice>
        <mc:Fallback xmlns="">
          <p:sp>
            <p:nvSpPr>
              <p:cNvPr id="17" name="矩形 16"/>
              <p:cNvSpPr>
                <a:spLocks noRot="1" noChangeAspect="1" noMove="1" noResize="1" noEditPoints="1" noAdjustHandles="1" noChangeArrowheads="1" noChangeShapeType="1" noTextEdit="1"/>
              </p:cNvSpPr>
              <p:nvPr/>
            </p:nvSpPr>
            <p:spPr>
              <a:xfrm>
                <a:off x="5533295" y="4920863"/>
                <a:ext cx="6096000" cy="710194"/>
              </a:xfrm>
              <a:prstGeom prst="rect">
                <a:avLst/>
              </a:prstGeom>
              <a:blipFill>
                <a:blip r:embed="rId7"/>
                <a:stretch>
                  <a:fillRect/>
                </a:stretch>
              </a:blipFill>
            </p:spPr>
            <p:txBody>
              <a:bodyPr/>
              <a:lstStyle/>
              <a:p>
                <a:r>
                  <a:rPr lang="zh-CN" altLang="en-US">
                    <a:noFill/>
                  </a:rPr>
                  <a:t> </a:t>
                </a:r>
              </a:p>
            </p:txBody>
          </p:sp>
        </mc:Fallback>
      </mc:AlternateContent>
      <p:sp>
        <p:nvSpPr>
          <p:cNvPr id="8" name="标题 1"/>
          <p:cNvSpPr>
            <a:spLocks noGrp="1"/>
          </p:cNvSpPr>
          <p:nvPr>
            <p:ph type="title"/>
          </p:nvPr>
        </p:nvSpPr>
        <p:spPr bwMode="auto">
          <a:xfrm>
            <a:off x="609600" y="-27384"/>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a:t>Bottom </a:t>
            </a:r>
            <a:r>
              <a:rPr lang="en-US" altLang="zh-CN" sz="4800" dirty="0" smtClean="0"/>
              <a:t>Clause Generation</a:t>
            </a:r>
            <a:endParaRPr lang="zh-CN" altLang="en-US" sz="4800" dirty="0"/>
          </a:p>
        </p:txBody>
      </p:sp>
    </p:spTree>
    <p:extLst>
      <p:ext uri="{BB962C8B-B14F-4D97-AF65-F5344CB8AC3E}">
        <p14:creationId xmlns:p14="http://schemas.microsoft.com/office/powerpoint/2010/main" val="2259464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738847" y="950921"/>
            <a:ext cx="8508390" cy="5444066"/>
          </a:xfrm>
          <a:prstGeom prst="rect">
            <a:avLst/>
          </a:prstGeom>
        </p:spPr>
      </p:pic>
      <p:sp>
        <p:nvSpPr>
          <p:cNvPr id="6" name="标题 1"/>
          <p:cNvSpPr>
            <a:spLocks noGrp="1"/>
          </p:cNvSpPr>
          <p:nvPr>
            <p:ph type="title"/>
          </p:nvPr>
        </p:nvSpPr>
        <p:spPr bwMode="auto">
          <a:xfrm>
            <a:off x="0" y="-27384"/>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smtClean="0"/>
              <a:t>Feature &amp; Attribute Value Generation</a:t>
            </a:r>
            <a:endParaRPr lang="zh-CN" altLang="en-US" sz="4800" dirty="0"/>
          </a:p>
        </p:txBody>
      </p:sp>
    </p:spTree>
    <p:extLst>
      <p:ext uri="{BB962C8B-B14F-4D97-AF65-F5344CB8AC3E}">
        <p14:creationId xmlns:p14="http://schemas.microsoft.com/office/powerpoint/2010/main" val="21253125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a:t>Feature &amp; Attribute Value Generation</a:t>
            </a:r>
            <a:endParaRPr lang="zh-CN" altLang="en-US" sz="4800" dirty="0"/>
          </a:p>
        </p:txBody>
      </p:sp>
      <p:pic>
        <p:nvPicPr>
          <p:cNvPr id="5" name="图片 4"/>
          <p:cNvPicPr>
            <a:picLocks noChangeAspect="1"/>
          </p:cNvPicPr>
          <p:nvPr/>
        </p:nvPicPr>
        <p:blipFill>
          <a:blip r:embed="rId3"/>
          <a:stretch>
            <a:fillRect/>
          </a:stretch>
        </p:blipFill>
        <p:spPr>
          <a:xfrm>
            <a:off x="1117929" y="1587981"/>
            <a:ext cx="3695238" cy="600000"/>
          </a:xfrm>
          <a:prstGeom prst="rect">
            <a:avLst/>
          </a:prstGeom>
        </p:spPr>
      </p:pic>
      <p:pic>
        <p:nvPicPr>
          <p:cNvPr id="6" name="图片 5"/>
          <p:cNvPicPr>
            <a:picLocks noChangeAspect="1"/>
          </p:cNvPicPr>
          <p:nvPr/>
        </p:nvPicPr>
        <p:blipFill>
          <a:blip r:embed="rId4"/>
          <a:stretch>
            <a:fillRect/>
          </a:stretch>
        </p:blipFill>
        <p:spPr>
          <a:xfrm>
            <a:off x="1172293" y="2515989"/>
            <a:ext cx="2609524" cy="600000"/>
          </a:xfrm>
          <a:prstGeom prst="rect">
            <a:avLst/>
          </a:prstGeom>
        </p:spPr>
      </p:pic>
      <p:pic>
        <p:nvPicPr>
          <p:cNvPr id="9" name="图片 8"/>
          <p:cNvPicPr>
            <a:picLocks noChangeAspect="1"/>
          </p:cNvPicPr>
          <p:nvPr/>
        </p:nvPicPr>
        <p:blipFill>
          <a:blip r:embed="rId5"/>
          <a:stretch>
            <a:fillRect/>
          </a:stretch>
        </p:blipFill>
        <p:spPr>
          <a:xfrm>
            <a:off x="1172293" y="3599067"/>
            <a:ext cx="3009524" cy="542857"/>
          </a:xfrm>
          <a:prstGeom prst="rect">
            <a:avLst/>
          </a:prstGeom>
        </p:spPr>
      </p:pic>
      <p:pic>
        <p:nvPicPr>
          <p:cNvPr id="10" name="图片 9"/>
          <p:cNvPicPr>
            <a:picLocks noChangeAspect="1"/>
          </p:cNvPicPr>
          <p:nvPr/>
        </p:nvPicPr>
        <p:blipFill>
          <a:blip r:embed="rId6"/>
          <a:stretch>
            <a:fillRect/>
          </a:stretch>
        </p:blipFill>
        <p:spPr>
          <a:xfrm>
            <a:off x="1172293" y="4625002"/>
            <a:ext cx="3152381" cy="352381"/>
          </a:xfrm>
          <a:prstGeom prst="rect">
            <a:avLst/>
          </a:prstGeom>
        </p:spPr>
      </p:pic>
      <p:pic>
        <p:nvPicPr>
          <p:cNvPr id="11" name="图片 10"/>
          <p:cNvPicPr>
            <a:picLocks noChangeAspect="1"/>
          </p:cNvPicPr>
          <p:nvPr/>
        </p:nvPicPr>
        <p:blipFill>
          <a:blip r:embed="rId7"/>
          <a:stretch>
            <a:fillRect/>
          </a:stretch>
        </p:blipFill>
        <p:spPr>
          <a:xfrm>
            <a:off x="6096000" y="1410263"/>
            <a:ext cx="4443343" cy="4107509"/>
          </a:xfrm>
          <a:prstGeom prst="rect">
            <a:avLst/>
          </a:prstGeom>
        </p:spPr>
      </p:pic>
    </p:spTree>
    <p:extLst>
      <p:ext uri="{BB962C8B-B14F-4D97-AF65-F5344CB8AC3E}">
        <p14:creationId xmlns:p14="http://schemas.microsoft.com/office/powerpoint/2010/main" val="80590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4800" dirty="0"/>
              <a:t>Feature &amp; Attribute Value Generation</a:t>
            </a:r>
            <a:endParaRPr lang="zh-CN" altLang="en-US" sz="4800" dirty="0"/>
          </a:p>
        </p:txBody>
      </p:sp>
      <p:pic>
        <p:nvPicPr>
          <p:cNvPr id="8" name="内容占位符 7"/>
          <p:cNvPicPr>
            <a:picLocks noGrp="1" noChangeAspect="1"/>
          </p:cNvPicPr>
          <p:nvPr>
            <p:ph idx="1"/>
          </p:nvPr>
        </p:nvPicPr>
        <p:blipFill>
          <a:blip r:embed="rId2"/>
          <a:stretch>
            <a:fillRect/>
          </a:stretch>
        </p:blipFill>
        <p:spPr>
          <a:xfrm>
            <a:off x="1396397" y="1494324"/>
            <a:ext cx="9954723" cy="3787123"/>
          </a:xfrm>
          <a:prstGeom prst="rect">
            <a:avLst/>
          </a:prstGeom>
        </p:spPr>
      </p:pic>
    </p:spTree>
    <p:extLst>
      <p:ext uri="{BB962C8B-B14F-4D97-AF65-F5344CB8AC3E}">
        <p14:creationId xmlns:p14="http://schemas.microsoft.com/office/powerpoint/2010/main" val="3027616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1959" y="1746152"/>
            <a:ext cx="9445870" cy="3046988"/>
          </a:xfrm>
          <a:prstGeom prst="rect">
            <a:avLst/>
          </a:prstGeom>
        </p:spPr>
        <p:txBody>
          <a:bodyPr wrap="square">
            <a:spAutoFit/>
          </a:bodyPr>
          <a:lstStyle/>
          <a:p>
            <a:pPr marL="457200" indent="-457200">
              <a:buFont typeface="+mj-lt"/>
              <a:buAutoNum type="arabicPeriod"/>
            </a:pPr>
            <a:r>
              <a:rPr lang="en-US" altLang="zh-CN" sz="2400" dirty="0" smtClean="0"/>
              <a:t>The </a:t>
            </a:r>
            <a:r>
              <a:rPr lang="en-US" altLang="zh-CN" sz="2400" dirty="0"/>
              <a:t>CILP++ network is used as an oracle to generate a set of examples by querying;</a:t>
            </a:r>
          </a:p>
          <a:p>
            <a:pPr marL="457200" indent="-457200">
              <a:buFont typeface="+mj-lt"/>
              <a:buAutoNum type="arabicPeriod"/>
            </a:pPr>
            <a:r>
              <a:rPr lang="en-US" altLang="zh-CN" sz="2400" dirty="0" smtClean="0"/>
              <a:t>The </a:t>
            </a:r>
            <a:r>
              <a:rPr lang="en-US" altLang="zh-CN" sz="2400" dirty="0"/>
              <a:t>examples are used to produce tree nodes following a greedy information gain heuristic;</a:t>
            </a:r>
          </a:p>
          <a:p>
            <a:pPr marL="457200" indent="-457200">
              <a:buFont typeface="+mj-lt"/>
              <a:buAutoNum type="arabicPeriod"/>
            </a:pPr>
            <a:r>
              <a:rPr lang="en-US" altLang="zh-CN" sz="2400" dirty="0" smtClean="0"/>
              <a:t>The </a:t>
            </a:r>
            <a:r>
              <a:rPr lang="en-US" altLang="zh-CN" sz="2400" dirty="0"/>
              <a:t>generated decision tree is converted into a set of disjunctive rules;</a:t>
            </a:r>
          </a:p>
          <a:p>
            <a:pPr marL="457200" indent="-457200">
              <a:buFont typeface="+mj-lt"/>
              <a:buAutoNum type="arabicPeriod"/>
            </a:pPr>
            <a:r>
              <a:rPr lang="en-US" altLang="zh-CN" sz="2400" dirty="0" smtClean="0"/>
              <a:t>Feature </a:t>
            </a:r>
            <a:r>
              <a:rPr lang="en-US" altLang="zh-CN" sz="2400" dirty="0"/>
              <a:t>descriptions from BCP are used to convert the features back to first-order literals.</a:t>
            </a:r>
            <a:endParaRPr lang="zh-CN" altLang="en-US" sz="2400" dirty="0"/>
          </a:p>
        </p:txBody>
      </p:sp>
      <p:sp>
        <p:nvSpPr>
          <p:cNvPr id="7" name="标题 1"/>
          <p:cNvSpPr>
            <a:spLocks noGrp="1"/>
          </p:cNvSpPr>
          <p:nvPr>
            <p:ph type="title"/>
          </p:nvPr>
        </p:nvSpPr>
        <p:spPr>
          <a:xfrm>
            <a:off x="609600" y="-27384"/>
            <a:ext cx="10972800" cy="1143000"/>
          </a:xfrm>
        </p:spPr>
        <p:txBody>
          <a:bodyPr/>
          <a:lstStyle/>
          <a:p>
            <a:r>
              <a:rPr lang="en-US" altLang="zh-CN" sz="4800" dirty="0">
                <a:latin typeface="等线" panose="02010600030101010101" pitchFamily="2" charset="-122"/>
                <a:cs typeface="Times New Roman" panose="02020603050405020304" pitchFamily="18" charset="0"/>
              </a:rPr>
              <a:t>TREPAN rule extractor</a:t>
            </a:r>
          </a:p>
        </p:txBody>
      </p:sp>
    </p:spTree>
    <p:extLst>
      <p:ext uri="{BB962C8B-B14F-4D97-AF65-F5344CB8AC3E}">
        <p14:creationId xmlns:p14="http://schemas.microsoft.com/office/powerpoint/2010/main" val="2428232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24858"/>
            <a:ext cx="7015663" cy="6833142"/>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6778870" y="1868296"/>
                <a:ext cx="5268822" cy="3693319"/>
              </a:xfrm>
              <a:prstGeom prst="rect">
                <a:avLst/>
              </a:prstGeom>
            </p:spPr>
            <p:txBody>
              <a:bodyPr wrap="square">
                <a:spAutoFit/>
              </a:bodyPr>
              <a:lstStyle/>
              <a:p>
                <a:pPr marL="342900" indent="-342900">
                  <a:buAutoNum type="arabicPeriod"/>
                </a:pPr>
                <a:r>
                  <a:rPr lang="zh-CN" altLang="en-US" dirty="0" smtClean="0"/>
                  <a:t>Queries </a:t>
                </a:r>
                <a:r>
                  <a:rPr lang="zh-CN" altLang="en-US" dirty="0"/>
                  <a:t>to the oracle however do not have to be complete instances but instead can specify constraints on the values that the features can </a:t>
                </a:r>
                <a:r>
                  <a:rPr lang="zh-CN" altLang="en-US" dirty="0" smtClean="0"/>
                  <a:t>take</a:t>
                </a:r>
                <a:r>
                  <a:rPr lang="en-US" altLang="zh-CN" dirty="0" smtClean="0"/>
                  <a:t>.</a:t>
                </a:r>
              </a:p>
              <a:p>
                <a:pPr marL="342900" indent="-342900">
                  <a:buAutoNum type="arabicPeriod"/>
                </a:pPr>
                <a:endParaRPr lang="en-US" altLang="zh-CN" dirty="0" smtClean="0"/>
              </a:p>
              <a:p>
                <a:pPr marL="342900" indent="-342900">
                  <a:buAutoNum type="arabicPeriod"/>
                </a:pPr>
                <a:r>
                  <a:rPr lang="en-US" altLang="zh-CN" dirty="0" smtClean="0"/>
                  <a:t>In </a:t>
                </a:r>
                <a:r>
                  <a:rPr lang="en-US" altLang="zh-CN" dirty="0"/>
                  <a:t>the </a:t>
                </a:r>
                <a:r>
                  <a:rPr lang="en-US" altLang="zh-CN" dirty="0" smtClean="0"/>
                  <a:t>case </a:t>
                </a:r>
                <a:r>
                  <a:rPr lang="en-US" altLang="zh-CN" dirty="0"/>
                  <a:t>the oracle generates a complete instance by randomly selecting values for each feature while ensuring that the constraints are </a:t>
                </a:r>
                <a:r>
                  <a:rPr lang="en-US" altLang="zh-CN" dirty="0" smtClean="0"/>
                  <a:t>satisfied.</a:t>
                </a:r>
              </a:p>
              <a:p>
                <a:pPr marL="342900" indent="-342900">
                  <a:buAutoNum type="arabicPeriod"/>
                </a:pPr>
                <a:endParaRPr lang="en-US" altLang="zh-CN" dirty="0" smtClean="0"/>
              </a:p>
              <a:p>
                <a:pPr marL="342900" indent="-342900">
                  <a:buAutoNum type="arabicPeriod"/>
                </a:pPr>
                <a:r>
                  <a:rPr lang="en-US" altLang="zh-CN" dirty="0" smtClean="0"/>
                  <a:t>the </a:t>
                </a:r>
                <a14:m>
                  <m:oMath xmlns:m="http://schemas.openxmlformats.org/officeDocument/2006/math">
                    <m:r>
                      <a:rPr lang="en-US" altLang="zh-CN"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𝑜𝑓</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a:latin typeface="Cambria Math" panose="02040503050406030204" pitchFamily="18" charset="0"/>
                      </a:rPr>
                      <m:t> </m:t>
                    </m:r>
                  </m:oMath>
                </a14:m>
                <a:r>
                  <a:rPr lang="en-US" altLang="zh-CN" dirty="0"/>
                  <a:t>expression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r>
                  <a:rPr lang="en-US" altLang="zh-CN" dirty="0" smtClean="0"/>
                  <a:t> is logically </a:t>
                </a:r>
                <a:r>
                  <a:rPr lang="en-US" altLang="zh-CN" dirty="0"/>
                  <a:t>equivalent to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d>
                  </m:oMath>
                </a14:m>
                <a:endParaRPr lang="en-US" altLang="zh-CN" b="0" dirty="0" smtClean="0">
                  <a:ea typeface="Cambria Math" panose="020405030504060302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6778870" y="1868296"/>
                <a:ext cx="5268822" cy="3693319"/>
              </a:xfrm>
              <a:prstGeom prst="rect">
                <a:avLst/>
              </a:prstGeom>
              <a:blipFill>
                <a:blip r:embed="rId4"/>
                <a:stretch>
                  <a:fillRect l="-579" t="-825" r="-1157"/>
                </a:stretch>
              </a:blipFill>
            </p:spPr>
            <p:txBody>
              <a:bodyPr/>
              <a:lstStyle/>
              <a:p>
                <a:r>
                  <a:rPr lang="zh-CN" altLang="en-US">
                    <a:noFill/>
                  </a:rPr>
                  <a:t> </a:t>
                </a:r>
              </a:p>
            </p:txBody>
          </p:sp>
        </mc:Fallback>
      </mc:AlternateContent>
      <p:sp>
        <p:nvSpPr>
          <p:cNvPr id="6" name="标题 1"/>
          <p:cNvSpPr>
            <a:spLocks noGrp="1"/>
          </p:cNvSpPr>
          <p:nvPr>
            <p:ph type="title"/>
          </p:nvPr>
        </p:nvSpPr>
        <p:spPr>
          <a:xfrm>
            <a:off x="609600" y="-27384"/>
            <a:ext cx="10972800" cy="1143000"/>
          </a:xfrm>
        </p:spPr>
        <p:txBody>
          <a:bodyPr/>
          <a:lstStyle/>
          <a:p>
            <a:r>
              <a:rPr lang="en-US" altLang="zh-CN" sz="4800" dirty="0">
                <a:latin typeface="等线" panose="02010600030101010101" pitchFamily="2" charset="-122"/>
                <a:cs typeface="Times New Roman" panose="02020603050405020304" pitchFamily="18" charset="0"/>
              </a:rPr>
              <a:t>TREPAN rule extractor</a:t>
            </a:r>
          </a:p>
        </p:txBody>
      </p:sp>
    </p:spTree>
    <p:extLst>
      <p:ext uri="{BB962C8B-B14F-4D97-AF65-F5344CB8AC3E}">
        <p14:creationId xmlns:p14="http://schemas.microsoft.com/office/powerpoint/2010/main" val="35080359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47446" y="4233427"/>
            <a:ext cx="9003323" cy="1200329"/>
          </a:xfrm>
          <a:prstGeom prst="rect">
            <a:avLst/>
          </a:prstGeom>
        </p:spPr>
        <p:txBody>
          <a:bodyPr wrap="square">
            <a:spAutoFit/>
          </a:bodyPr>
          <a:lstStyle/>
          <a:p>
            <a:r>
              <a:rPr lang="en-US" altLang="zh-CN" dirty="0" smtClean="0"/>
              <a:t>A given </a:t>
            </a:r>
            <a:r>
              <a:rPr lang="en-US" altLang="zh-CN" dirty="0"/>
              <a:t>node becomes a leaf in the tree </a:t>
            </a:r>
            <a:r>
              <a:rPr lang="en-US" altLang="zh-CN" dirty="0" smtClean="0"/>
              <a:t>if, with </a:t>
            </a:r>
            <a:r>
              <a:rPr lang="en-US" altLang="zh-CN" dirty="0"/>
              <a:t>high </a:t>
            </a:r>
            <a:r>
              <a:rPr lang="en-US" altLang="zh-CN" dirty="0" smtClean="0"/>
              <a:t>probability, the </a:t>
            </a:r>
            <a:r>
              <a:rPr lang="en-US" altLang="zh-CN" dirty="0"/>
              <a:t>node covers only instances of a single class</a:t>
            </a:r>
            <a:r>
              <a:rPr lang="en-US" altLang="zh-CN" dirty="0" smtClean="0"/>
              <a:t>;</a:t>
            </a:r>
          </a:p>
          <a:p>
            <a:r>
              <a:rPr lang="en-US" altLang="zh-CN" dirty="0" smtClean="0"/>
              <a:t>TREPAN </a:t>
            </a:r>
            <a:r>
              <a:rPr lang="en-US" altLang="zh-CN" dirty="0"/>
              <a:t>also accepts a parameter that </a:t>
            </a:r>
            <a:r>
              <a:rPr lang="en-US" altLang="zh-CN" dirty="0" smtClean="0"/>
              <a:t>specifies </a:t>
            </a:r>
            <a:r>
              <a:rPr lang="en-US" altLang="zh-CN" dirty="0"/>
              <a:t>a limit on the number of </a:t>
            </a:r>
            <a:r>
              <a:rPr lang="en-US" altLang="zh-CN" dirty="0" smtClean="0"/>
              <a:t>internal nodes </a:t>
            </a:r>
            <a:r>
              <a:rPr lang="en-US" altLang="zh-CN" dirty="0"/>
              <a:t>in an extracted </a:t>
            </a:r>
            <a:r>
              <a:rPr lang="en-US" altLang="zh-CN" dirty="0" smtClean="0"/>
              <a:t>tree.</a:t>
            </a:r>
            <a:endParaRPr lang="zh-CN" altLang="en-US" dirty="0"/>
          </a:p>
        </p:txBody>
      </p:sp>
      <p:pic>
        <p:nvPicPr>
          <p:cNvPr id="9" name="图片 8"/>
          <p:cNvPicPr>
            <a:picLocks noChangeAspect="1"/>
          </p:cNvPicPr>
          <p:nvPr/>
        </p:nvPicPr>
        <p:blipFill>
          <a:blip r:embed="rId3"/>
          <a:stretch>
            <a:fillRect/>
          </a:stretch>
        </p:blipFill>
        <p:spPr>
          <a:xfrm>
            <a:off x="3062660" y="1243218"/>
            <a:ext cx="3200390" cy="1962469"/>
          </a:xfrm>
          <a:prstGeom prst="rect">
            <a:avLst/>
          </a:prstGeom>
        </p:spPr>
      </p:pic>
      <p:sp>
        <p:nvSpPr>
          <p:cNvPr id="11" name="矩形 10"/>
          <p:cNvSpPr/>
          <p:nvPr/>
        </p:nvSpPr>
        <p:spPr>
          <a:xfrm>
            <a:off x="7281182" y="2031143"/>
            <a:ext cx="2031325" cy="923330"/>
          </a:xfrm>
          <a:prstGeom prst="rect">
            <a:avLst/>
          </a:prstGeom>
        </p:spPr>
        <p:txBody>
          <a:bodyPr wrap="none">
            <a:spAutoFit/>
          </a:bodyPr>
          <a:lstStyle/>
          <a:p>
            <a:r>
              <a:rPr lang="en-US" altLang="zh-CN" i="1" dirty="0" smtClean="0"/>
              <a:t>MIL:-L1,L2,L4</a:t>
            </a:r>
          </a:p>
          <a:p>
            <a:r>
              <a:rPr lang="en-US" altLang="zh-CN" i="1" dirty="0"/>
              <a:t>MIL:-</a:t>
            </a:r>
            <a:r>
              <a:rPr lang="en-US" altLang="zh-CN" i="1" dirty="0" smtClean="0"/>
              <a:t>L1,L3,L4</a:t>
            </a:r>
            <a:endParaRPr lang="en-US" altLang="zh-CN" i="1" dirty="0"/>
          </a:p>
          <a:p>
            <a:r>
              <a:rPr lang="en-US" altLang="zh-CN" i="1" dirty="0"/>
              <a:t>MIL:-</a:t>
            </a:r>
            <a:r>
              <a:rPr lang="en-US" altLang="zh-CN" i="1" dirty="0" smtClean="0"/>
              <a:t>L2,L3,L4</a:t>
            </a:r>
            <a:r>
              <a:rPr lang="en-US" altLang="zh-CN" dirty="0"/>
              <a:t>	</a:t>
            </a:r>
            <a:endParaRPr lang="zh-CN" altLang="en-US" dirty="0"/>
          </a:p>
        </p:txBody>
      </p:sp>
      <p:sp>
        <p:nvSpPr>
          <p:cNvPr id="5" name="标题 1"/>
          <p:cNvSpPr>
            <a:spLocks noGrp="1"/>
          </p:cNvSpPr>
          <p:nvPr>
            <p:ph type="title"/>
          </p:nvPr>
        </p:nvSpPr>
        <p:spPr>
          <a:xfrm>
            <a:off x="609600" y="-27384"/>
            <a:ext cx="10972800" cy="1143000"/>
          </a:xfrm>
        </p:spPr>
        <p:txBody>
          <a:bodyPr/>
          <a:lstStyle/>
          <a:p>
            <a:r>
              <a:rPr lang="en-US" altLang="zh-CN" sz="4800" dirty="0">
                <a:latin typeface="等线" panose="02010600030101010101" pitchFamily="2" charset="-122"/>
                <a:cs typeface="Times New Roman" panose="02020603050405020304" pitchFamily="18" charset="0"/>
              </a:rPr>
              <a:t>TREPAN rule extractor</a:t>
            </a:r>
          </a:p>
        </p:txBody>
      </p:sp>
    </p:spTree>
    <p:extLst>
      <p:ext uri="{BB962C8B-B14F-4D97-AF65-F5344CB8AC3E}">
        <p14:creationId xmlns:p14="http://schemas.microsoft.com/office/powerpoint/2010/main" val="2094824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483923" y="1708848"/>
            <a:ext cx="7400000" cy="3352381"/>
          </a:xfrm>
          <a:prstGeom prst="rect">
            <a:avLst/>
          </a:prstGeom>
        </p:spPr>
      </p:pic>
      <p:sp>
        <p:nvSpPr>
          <p:cNvPr id="5" name="标题 1"/>
          <p:cNvSpPr>
            <a:spLocks noGrp="1"/>
          </p:cNvSpPr>
          <p:nvPr>
            <p:ph type="title"/>
          </p:nvPr>
        </p:nvSpPr>
        <p:spPr>
          <a:xfrm>
            <a:off x="609600" y="-27384"/>
            <a:ext cx="10972800" cy="1143000"/>
          </a:xfrm>
        </p:spPr>
        <p:txBody>
          <a:bodyPr/>
          <a:lstStyle/>
          <a:p>
            <a:r>
              <a:rPr lang="en-US" altLang="zh-CN" sz="4800" dirty="0" smtClean="0"/>
              <a:t>Validation Results</a:t>
            </a:r>
            <a:endParaRPr lang="zh-CN" altLang="en-US" sz="4800" dirty="0"/>
          </a:p>
        </p:txBody>
      </p:sp>
    </p:spTree>
    <p:extLst>
      <p:ext uri="{BB962C8B-B14F-4D97-AF65-F5344CB8AC3E}">
        <p14:creationId xmlns:p14="http://schemas.microsoft.com/office/powerpoint/2010/main" val="39771232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46187" y="2269648"/>
            <a:ext cx="7352381" cy="2142857"/>
          </a:xfrm>
          <a:prstGeom prst="rect">
            <a:avLst/>
          </a:prstGeom>
        </p:spPr>
      </p:pic>
      <p:sp>
        <p:nvSpPr>
          <p:cNvPr id="5" name="标题 1"/>
          <p:cNvSpPr>
            <a:spLocks noGrp="1"/>
          </p:cNvSpPr>
          <p:nvPr>
            <p:ph type="title"/>
          </p:nvPr>
        </p:nvSpPr>
        <p:spPr>
          <a:xfrm>
            <a:off x="609600" y="-27384"/>
            <a:ext cx="10972800" cy="1143000"/>
          </a:xfrm>
        </p:spPr>
        <p:txBody>
          <a:bodyPr/>
          <a:lstStyle/>
          <a:p>
            <a:r>
              <a:rPr lang="en-US" altLang="zh-CN" sz="4800" dirty="0" smtClean="0"/>
              <a:t>Validation Results</a:t>
            </a:r>
            <a:endParaRPr lang="zh-CN" altLang="en-US" sz="4800" dirty="0"/>
          </a:p>
        </p:txBody>
      </p:sp>
    </p:spTree>
    <p:extLst>
      <p:ext uri="{BB962C8B-B14F-4D97-AF65-F5344CB8AC3E}">
        <p14:creationId xmlns:p14="http://schemas.microsoft.com/office/powerpoint/2010/main" val="3685874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Motivation</a:t>
            </a:r>
            <a:endParaRPr lang="zh-CN" altLang="en-US" sz="4800" dirty="0"/>
          </a:p>
        </p:txBody>
      </p:sp>
      <p:sp>
        <p:nvSpPr>
          <p:cNvPr id="3" name="内容占位符 2"/>
          <p:cNvSpPr>
            <a:spLocks noGrp="1"/>
          </p:cNvSpPr>
          <p:nvPr>
            <p:ph idx="1"/>
          </p:nvPr>
        </p:nvSpPr>
        <p:spPr/>
        <p:txBody>
          <a:bodyPr/>
          <a:lstStyle/>
          <a:p>
            <a:r>
              <a:rPr lang="en-US" altLang="zh-CN" dirty="0" smtClean="0"/>
              <a:t>The</a:t>
            </a:r>
            <a:r>
              <a:rPr lang="zh-CN" altLang="en-US" dirty="0" smtClean="0"/>
              <a:t> </a:t>
            </a:r>
            <a:r>
              <a:rPr lang="en-US" altLang="zh-CN" dirty="0" smtClean="0"/>
              <a:t>huge diversity of information transactions of context-aware applications in WSAN (Wireless Sensor and Actuator Network);</a:t>
            </a:r>
          </a:p>
          <a:p>
            <a:r>
              <a:rPr lang="en-US" altLang="zh-CN" dirty="0" smtClean="0"/>
              <a:t>The aim to hide the heterogeneity in terms of hardware and software running on it with the aim of offering all those resources to the applications in a standardized way.</a:t>
            </a:r>
          </a:p>
          <a:p>
            <a:r>
              <a:rPr lang="en-US" altLang="zh-CN" dirty="0" smtClean="0"/>
              <a:t>The resource cost of service mechanisms is not feasible for tiny resource-constrained nodes composing WSAN.</a:t>
            </a:r>
          </a:p>
          <a:p>
            <a:r>
              <a:rPr lang="en-US" altLang="zh-CN" dirty="0">
                <a:solidFill>
                  <a:srgbClr val="FF0000"/>
                </a:solidFill>
              </a:rPr>
              <a:t>The aim of this research is to design a middleware approach which enables Service-Oriented Computing in pervasive network based on lightweight REST </a:t>
            </a:r>
            <a:r>
              <a:rPr lang="en-US" altLang="zh-CN" dirty="0" smtClean="0">
                <a:solidFill>
                  <a:srgbClr val="FF0000"/>
                </a:solidFill>
              </a:rPr>
              <a:t>Web </a:t>
            </a:r>
            <a:r>
              <a:rPr lang="en-US" altLang="zh-CN" dirty="0">
                <a:solidFill>
                  <a:srgbClr val="FF0000"/>
                </a:solidFill>
              </a:rPr>
              <a:t>services.</a:t>
            </a:r>
            <a:endParaRPr lang="en-US" altLang="zh-CN" dirty="0" smtClean="0">
              <a:solidFill>
                <a:srgbClr val="FF0000"/>
              </a:solidFill>
            </a:endParaRPr>
          </a:p>
        </p:txBody>
      </p:sp>
    </p:spTree>
    <p:extLst>
      <p:ext uri="{BB962C8B-B14F-4D97-AF65-F5344CB8AC3E}">
        <p14:creationId xmlns:p14="http://schemas.microsoft.com/office/powerpoint/2010/main" val="209636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KASO Middleware(KASOM)</a:t>
            </a:r>
            <a:endParaRPr lang="zh-CN" altLang="en-US" sz="4800" dirty="0"/>
          </a:p>
        </p:txBody>
      </p:sp>
      <p:sp>
        <p:nvSpPr>
          <p:cNvPr id="3" name="内容占位符 2"/>
          <p:cNvSpPr>
            <a:spLocks noGrp="1"/>
          </p:cNvSpPr>
          <p:nvPr>
            <p:ph idx="1"/>
          </p:nvPr>
        </p:nvSpPr>
        <p:spPr/>
        <p:txBody>
          <a:bodyPr/>
          <a:lstStyle/>
          <a:p>
            <a:r>
              <a:rPr lang="en-US" altLang="zh-CN" dirty="0" smtClean="0"/>
              <a:t>The characteristics of the middleware:</a:t>
            </a:r>
          </a:p>
          <a:p>
            <a:pPr lvl="1">
              <a:buFont typeface="Calibri" panose="020F0502020204030204" pitchFamily="34" charset="0"/>
              <a:buChar char="⁻"/>
            </a:pPr>
            <a:r>
              <a:rPr lang="en-US" altLang="zh-CN" dirty="0" smtClean="0"/>
              <a:t>Applied in </a:t>
            </a:r>
            <a:r>
              <a:rPr lang="en-US" altLang="zh-CN" dirty="0" smtClean="0"/>
              <a:t>WSAN </a:t>
            </a:r>
            <a:r>
              <a:rPr lang="en-US" altLang="zh-CN" dirty="0" smtClean="0"/>
              <a:t>with distributed deployment way</a:t>
            </a:r>
          </a:p>
          <a:p>
            <a:pPr lvl="1">
              <a:buFont typeface="Calibri" panose="020F0502020204030204" pitchFamily="34" charset="0"/>
              <a:buChar char="⁻"/>
            </a:pPr>
            <a:r>
              <a:rPr lang="en-US" altLang="zh-CN" dirty="0" smtClean="0">
                <a:solidFill>
                  <a:srgbClr val="FF0000"/>
                </a:solidFill>
              </a:rPr>
              <a:t>Knowledge Management to manage resources in WSAN</a:t>
            </a:r>
          </a:p>
          <a:p>
            <a:pPr lvl="1">
              <a:buFont typeface="Calibri" panose="020F0502020204030204" pitchFamily="34" charset="0"/>
              <a:buChar char="⁻"/>
            </a:pPr>
            <a:r>
              <a:rPr lang="en-US" altLang="zh-CN" dirty="0" smtClean="0">
                <a:solidFill>
                  <a:srgbClr val="FF0000"/>
                </a:solidFill>
              </a:rPr>
              <a:t>Integrating WSAN and conventional networks by REST approach</a:t>
            </a:r>
          </a:p>
          <a:p>
            <a:pPr lvl="1">
              <a:buFont typeface="Calibri" panose="020F0502020204030204" pitchFamily="34" charset="0"/>
              <a:buChar char="⁻"/>
            </a:pPr>
            <a:r>
              <a:rPr lang="en-US" altLang="zh-CN" dirty="0" smtClean="0"/>
              <a:t>Enabling Service-Oriented Computing capabilities on nodes</a:t>
            </a:r>
            <a:endParaRPr lang="zh-CN" altLang="en-US" dirty="0"/>
          </a:p>
        </p:txBody>
      </p:sp>
    </p:spTree>
    <p:extLst>
      <p:ext uri="{BB962C8B-B14F-4D97-AF65-F5344CB8AC3E}">
        <p14:creationId xmlns:p14="http://schemas.microsoft.com/office/powerpoint/2010/main" val="4017318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Overall Infrastructure</a:t>
            </a:r>
            <a:endParaRPr lang="zh-CN" altLang="en-US" sz="4800" dirty="0"/>
          </a:p>
        </p:txBody>
      </p:sp>
      <p:pic>
        <p:nvPicPr>
          <p:cNvPr id="6" name="内容占位符 5"/>
          <p:cNvPicPr>
            <a:picLocks noGrp="1" noChangeAspect="1"/>
          </p:cNvPicPr>
          <p:nvPr>
            <p:ph idx="1"/>
          </p:nvPr>
        </p:nvPicPr>
        <p:blipFill>
          <a:blip r:embed="rId3"/>
          <a:stretch>
            <a:fillRect/>
          </a:stretch>
        </p:blipFill>
        <p:spPr>
          <a:xfrm>
            <a:off x="1905524" y="1213924"/>
            <a:ext cx="8380952" cy="4485714"/>
          </a:xfrm>
          <a:prstGeom prst="rect">
            <a:avLst/>
          </a:prstGeom>
        </p:spPr>
      </p:pic>
    </p:spTree>
    <p:extLst>
      <p:ext uri="{BB962C8B-B14F-4D97-AF65-F5344CB8AC3E}">
        <p14:creationId xmlns:p14="http://schemas.microsoft.com/office/powerpoint/2010/main" val="2835592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WSAN’s Contextual Model</a:t>
            </a:r>
            <a:endParaRPr lang="zh-CN" altLang="en-US" sz="4800" dirty="0"/>
          </a:p>
        </p:txBody>
      </p:sp>
      <p:sp>
        <p:nvSpPr>
          <p:cNvPr id="3" name="内容占位符 2"/>
          <p:cNvSpPr>
            <a:spLocks noGrp="1"/>
          </p:cNvSpPr>
          <p:nvPr>
            <p:ph idx="1"/>
          </p:nvPr>
        </p:nvSpPr>
        <p:spPr/>
        <p:txBody>
          <a:bodyPr/>
          <a:lstStyle/>
          <a:p>
            <a:r>
              <a:rPr lang="en-US" altLang="zh-CN" dirty="0" smtClean="0"/>
              <a:t>Contextual Model is the set of the semantic information</a:t>
            </a:r>
          </a:p>
          <a:p>
            <a:pPr lvl="1">
              <a:buFont typeface="Calibri" panose="020F0502020204030204" pitchFamily="34" charset="0"/>
              <a:buChar char="⁻"/>
            </a:pPr>
            <a:r>
              <a:rPr lang="en-US" altLang="zh-CN" dirty="0" smtClean="0"/>
              <a:t>Low level resources</a:t>
            </a:r>
            <a:r>
              <a:rPr lang="zh-CN" altLang="en-US" dirty="0"/>
              <a:t> </a:t>
            </a:r>
            <a:r>
              <a:rPr lang="en-US" altLang="zh-CN" dirty="0" smtClean="0"/>
              <a:t>: sensors, actuators, memory, energy</a:t>
            </a:r>
          </a:p>
          <a:p>
            <a:pPr lvl="1">
              <a:buFont typeface="Calibri" panose="020F0502020204030204" pitchFamily="34" charset="0"/>
              <a:buChar char="⁻"/>
            </a:pPr>
            <a:r>
              <a:rPr lang="en-US" altLang="zh-CN" dirty="0" smtClean="0"/>
              <a:t>High level resources: simple services, contextual services, service composition rules</a:t>
            </a:r>
            <a:endParaRPr lang="en-US" altLang="zh-CN" dirty="0"/>
          </a:p>
          <a:p>
            <a:pPr marL="342900" lvl="1" indent="-342900">
              <a:buFont typeface="Arial" charset="0"/>
              <a:buChar char="•"/>
            </a:pPr>
            <a:r>
              <a:rPr lang="en-US" altLang="zh-CN" sz="2800" dirty="0" smtClean="0"/>
              <a:t>Repositories storing the information are called </a:t>
            </a:r>
            <a:r>
              <a:rPr lang="en-US" altLang="zh-CN" sz="2800" dirty="0" smtClean="0">
                <a:solidFill>
                  <a:srgbClr val="FF0000"/>
                </a:solidFill>
              </a:rPr>
              <a:t>Knowledge Base</a:t>
            </a:r>
            <a:endParaRPr lang="en-US" altLang="zh-CN" sz="2800" dirty="0">
              <a:solidFill>
                <a:srgbClr val="FF0000"/>
              </a:solidFill>
            </a:endParaRPr>
          </a:p>
          <a:p>
            <a:pPr marL="457200" lvl="1" indent="0">
              <a:buNone/>
            </a:pPr>
            <a:endParaRPr lang="en-US" altLang="zh-CN" dirty="0" smtClean="0"/>
          </a:p>
        </p:txBody>
      </p:sp>
    </p:spTree>
    <p:extLst>
      <p:ext uri="{BB962C8B-B14F-4D97-AF65-F5344CB8AC3E}">
        <p14:creationId xmlns:p14="http://schemas.microsoft.com/office/powerpoint/2010/main" val="13181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3"/>
          <a:stretch>
            <a:fillRect/>
          </a:stretch>
        </p:blipFill>
        <p:spPr>
          <a:xfrm>
            <a:off x="2241263" y="927822"/>
            <a:ext cx="7709473" cy="5113337"/>
          </a:xfrm>
          <a:prstGeom prst="rect">
            <a:avLst/>
          </a:prstGeom>
        </p:spPr>
      </p:pic>
      <p:sp>
        <p:nvSpPr>
          <p:cNvPr id="2" name="标题 1"/>
          <p:cNvSpPr>
            <a:spLocks noGrp="1"/>
          </p:cNvSpPr>
          <p:nvPr>
            <p:ph type="title"/>
          </p:nvPr>
        </p:nvSpPr>
        <p:spPr/>
        <p:txBody>
          <a:bodyPr/>
          <a:lstStyle/>
          <a:p>
            <a:r>
              <a:rPr lang="en-US" altLang="zh-CN" sz="4800" dirty="0" smtClean="0"/>
              <a:t>WSAN’s Contextual Model</a:t>
            </a:r>
            <a:endParaRPr lang="zh-CN" altLang="en-US" sz="4800" dirty="0"/>
          </a:p>
        </p:txBody>
      </p:sp>
    </p:spTree>
    <p:extLst>
      <p:ext uri="{BB962C8B-B14F-4D97-AF65-F5344CB8AC3E}">
        <p14:creationId xmlns:p14="http://schemas.microsoft.com/office/powerpoint/2010/main" val="607733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dirty="0" smtClean="0"/>
              <a:t>Nodes’ Conceptual Architecture</a:t>
            </a:r>
            <a:endParaRPr lang="zh-CN" altLang="en-US" sz="4800" dirty="0"/>
          </a:p>
        </p:txBody>
      </p:sp>
      <p:pic>
        <p:nvPicPr>
          <p:cNvPr id="4" name="内容占位符 3"/>
          <p:cNvPicPr>
            <a:picLocks noGrp="1" noChangeAspect="1"/>
          </p:cNvPicPr>
          <p:nvPr>
            <p:ph idx="1"/>
          </p:nvPr>
        </p:nvPicPr>
        <p:blipFill>
          <a:blip r:embed="rId3"/>
          <a:stretch>
            <a:fillRect/>
          </a:stretch>
        </p:blipFill>
        <p:spPr>
          <a:xfrm>
            <a:off x="609600" y="1117685"/>
            <a:ext cx="3485714" cy="5047619"/>
          </a:xfrm>
          <a:prstGeom prst="rect">
            <a:avLst/>
          </a:prstGeom>
        </p:spPr>
      </p:pic>
      <p:sp>
        <p:nvSpPr>
          <p:cNvPr id="7" name="内容占位符 2"/>
          <p:cNvSpPr txBox="1">
            <a:spLocks/>
          </p:cNvSpPr>
          <p:nvPr/>
        </p:nvSpPr>
        <p:spPr bwMode="auto">
          <a:xfrm>
            <a:off x="4294908" y="1085210"/>
            <a:ext cx="7897091"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smtClean="0">
                <a:solidFill>
                  <a:srgbClr val="FF0000"/>
                </a:solidFill>
              </a:rPr>
              <a:t>Generic Platform</a:t>
            </a:r>
          </a:p>
          <a:p>
            <a:pPr lvl="1">
              <a:buFont typeface="Calibri" panose="020F0502020204030204" pitchFamily="34" charset="0"/>
              <a:buChar char="⁻"/>
            </a:pPr>
            <a:r>
              <a:rPr lang="en-US" altLang="zh-CN" dirty="0" smtClean="0"/>
              <a:t>Hardware Platform for nodes</a:t>
            </a:r>
          </a:p>
          <a:p>
            <a:pPr marL="457200" lvl="1" indent="0">
              <a:buNone/>
            </a:pPr>
            <a:r>
              <a:rPr lang="en-US" altLang="zh-CN" dirty="0" smtClean="0"/>
              <a:t>	</a:t>
            </a:r>
            <a:r>
              <a:rPr lang="en-US" altLang="zh-CN" sz="2000" dirty="0" smtClean="0"/>
              <a:t>Both commercial and open-source</a:t>
            </a:r>
          </a:p>
          <a:p>
            <a:pPr lvl="1">
              <a:buFont typeface="Calibri" panose="020F0502020204030204" pitchFamily="34" charset="0"/>
              <a:buChar char="⁻"/>
            </a:pPr>
            <a:r>
              <a:rPr lang="en-US" altLang="zh-CN" dirty="0" smtClean="0"/>
              <a:t>Real-Time Operating System</a:t>
            </a:r>
          </a:p>
          <a:p>
            <a:pPr marL="457200" lvl="1" indent="0">
              <a:buNone/>
            </a:pPr>
            <a:r>
              <a:rPr lang="en-US" altLang="zh-CN" sz="2000" dirty="0" smtClean="0"/>
              <a:t>	Upper layers can use OS primitives to control underlying platform</a:t>
            </a:r>
          </a:p>
          <a:p>
            <a:pPr lvl="1">
              <a:buFont typeface="Calibri" panose="020F0502020204030204" pitchFamily="34" charset="0"/>
              <a:buChar char="⁻"/>
            </a:pPr>
            <a:r>
              <a:rPr lang="en-US" altLang="zh-CN" dirty="0" smtClean="0"/>
              <a:t>Network Protocol</a:t>
            </a:r>
          </a:p>
          <a:p>
            <a:pPr marL="457200" lvl="1" indent="0" fontAlgn="auto">
              <a:spcBef>
                <a:spcPts val="0"/>
              </a:spcBef>
              <a:spcAft>
                <a:spcPts val="0"/>
              </a:spcAft>
              <a:buNone/>
            </a:pPr>
            <a:r>
              <a:rPr lang="en-US" altLang="zh-CN" dirty="0" smtClean="0"/>
              <a:t>	</a:t>
            </a:r>
            <a:r>
              <a:rPr lang="en-US" altLang="zh-CN" sz="2000" dirty="0" smtClean="0">
                <a:solidFill>
                  <a:prstClr val="black"/>
                </a:solidFill>
              </a:rPr>
              <a:t>Routing protocols and algorithms</a:t>
            </a:r>
          </a:p>
          <a:p>
            <a:r>
              <a:rPr lang="en-US" altLang="zh-CN" dirty="0">
                <a:solidFill>
                  <a:srgbClr val="FF0000"/>
                </a:solidFill>
              </a:rPr>
              <a:t>Knowledge-Aware </a:t>
            </a:r>
            <a:r>
              <a:rPr lang="en-US" altLang="zh-CN" dirty="0" smtClean="0">
                <a:solidFill>
                  <a:srgbClr val="FF0000"/>
                </a:solidFill>
              </a:rPr>
              <a:t>&amp; </a:t>
            </a:r>
            <a:r>
              <a:rPr lang="en-US" altLang="zh-CN" dirty="0">
                <a:solidFill>
                  <a:srgbClr val="FF0000"/>
                </a:solidFill>
              </a:rPr>
              <a:t>Service-Oriented Middleware </a:t>
            </a:r>
            <a:endParaRPr lang="en-US" altLang="zh-CN" dirty="0" smtClean="0">
              <a:solidFill>
                <a:srgbClr val="FF0000"/>
              </a:solidFill>
            </a:endParaRPr>
          </a:p>
          <a:p>
            <a:r>
              <a:rPr lang="en-US" altLang="zh-CN" dirty="0" smtClean="0">
                <a:solidFill>
                  <a:srgbClr val="FF0000"/>
                </a:solidFill>
              </a:rPr>
              <a:t>Perceptual Reason Agent (PRA) :N-PRA, C-PRA</a:t>
            </a:r>
          </a:p>
          <a:p>
            <a:pPr lvl="1">
              <a:buFont typeface="Calibri" panose="020F0502020204030204" pitchFamily="34" charset="0"/>
              <a:buChar char="⁻"/>
            </a:pPr>
            <a:r>
              <a:rPr lang="en-US" altLang="zh-CN" dirty="0" smtClean="0"/>
              <a:t>Providing service composition rules</a:t>
            </a:r>
          </a:p>
          <a:p>
            <a:pPr lvl="1">
              <a:buFont typeface="Calibri" panose="020F0502020204030204" pitchFamily="34" charset="0"/>
              <a:buChar char="⁻"/>
            </a:pPr>
            <a:r>
              <a:rPr lang="en-US" altLang="zh-CN" dirty="0" smtClean="0"/>
              <a:t>Made by users</a:t>
            </a:r>
          </a:p>
          <a:p>
            <a:pPr lvl="1">
              <a:buFont typeface="Calibri" panose="020F0502020204030204" pitchFamily="34" charset="0"/>
              <a:buChar char="⁻"/>
            </a:pPr>
            <a:endParaRPr lang="en-US" altLang="zh-CN" dirty="0" smtClean="0"/>
          </a:p>
        </p:txBody>
      </p:sp>
    </p:spTree>
    <p:extLst>
      <p:ext uri="{BB962C8B-B14F-4D97-AF65-F5344CB8AC3E}">
        <p14:creationId xmlns:p14="http://schemas.microsoft.com/office/powerpoint/2010/main" val="4083558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pku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ku4" id="{1A4D17E5-46D7-4C0E-9156-2CEB289CFDFA}" vid="{A755E57B-C200-442E-AB50-93ADF01121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2506</TotalTime>
  <Words>1477</Words>
  <Application>Microsoft Office PowerPoint</Application>
  <PresentationFormat>宽屏</PresentationFormat>
  <Paragraphs>214</Paragraphs>
  <Slides>38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等线</vt:lpstr>
      <vt:lpstr>宋体</vt:lpstr>
      <vt:lpstr>Arial</vt:lpstr>
      <vt:lpstr>Calibri</vt:lpstr>
      <vt:lpstr>Cambria Math</vt:lpstr>
      <vt:lpstr>Times New Roman</vt:lpstr>
      <vt:lpstr>pku4</vt:lpstr>
      <vt:lpstr>The Presentation of Paper-Reading </vt:lpstr>
      <vt:lpstr>Knowledge-Aware and Service-Oriented Middleware for deploying pervasive services (JNCA 2012)</vt:lpstr>
      <vt:lpstr>Contents</vt:lpstr>
      <vt:lpstr>Motivation</vt:lpstr>
      <vt:lpstr>KASO Middleware(KASOM)</vt:lpstr>
      <vt:lpstr>Overall Infrastructure</vt:lpstr>
      <vt:lpstr>WSAN’s Contextual Model</vt:lpstr>
      <vt:lpstr>WSAN’s Contextual Model</vt:lpstr>
      <vt:lpstr>Nodes’ Conceptual Architecture</vt:lpstr>
      <vt:lpstr>Middleware Architecture</vt:lpstr>
      <vt:lpstr>Middleware Architecture</vt:lpstr>
      <vt:lpstr>Middleware Architecture</vt:lpstr>
      <vt:lpstr>Composition Process for A Simple Service</vt:lpstr>
      <vt:lpstr>Services Exposure with RESTful Approach</vt:lpstr>
      <vt:lpstr>An Example of Service Request Process</vt:lpstr>
      <vt:lpstr>Scenario for KASOM</vt:lpstr>
      <vt:lpstr>Validation Results</vt:lpstr>
      <vt:lpstr>Validation Results</vt:lpstr>
      <vt:lpstr>Relational Knowledge Extraction from Neural Networks (CoCoNIPS 2015)</vt:lpstr>
      <vt:lpstr>Contents</vt:lpstr>
      <vt:lpstr>Background</vt:lpstr>
      <vt:lpstr>Background</vt:lpstr>
      <vt:lpstr>Motivation</vt:lpstr>
      <vt:lpstr>PowerPoint 演示文稿</vt:lpstr>
      <vt:lpstr>Motivation</vt:lpstr>
      <vt:lpstr>CILP++ Neural-Symbolic System</vt:lpstr>
      <vt:lpstr>Pipeline</vt:lpstr>
      <vt:lpstr>Main Modules</vt:lpstr>
      <vt:lpstr>Bottom Clause Propositionalization</vt:lpstr>
      <vt:lpstr>Bottom Clause Generation</vt:lpstr>
      <vt:lpstr>Feature &amp; Attribute Value Generation</vt:lpstr>
      <vt:lpstr>Feature &amp; Attribute Value Generation</vt:lpstr>
      <vt:lpstr>Feature &amp; Attribute Value Generation</vt:lpstr>
      <vt:lpstr>TREPAN rule extractor</vt:lpstr>
      <vt:lpstr>TREPAN rule extractor</vt:lpstr>
      <vt:lpstr>TREPAN rule extractor</vt:lpstr>
      <vt:lpstr>Validation Results</vt:lpstr>
      <vt:lpstr>Validation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论文阅读汇报</dc:title>
  <dc:creator>zjbpoping</dc:creator>
  <cp:lastModifiedBy>zjbpoping</cp:lastModifiedBy>
  <cp:revision>133</cp:revision>
  <dcterms:created xsi:type="dcterms:W3CDTF">2016-12-29T10:23:16Z</dcterms:created>
  <dcterms:modified xsi:type="dcterms:W3CDTF">2016-12-31T04:22:32Z</dcterms:modified>
</cp:coreProperties>
</file>